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4"/>
  </p:sldMasterIdLst>
  <p:notesMasterIdLst>
    <p:notesMasterId r:id="rId201"/>
  </p:notesMasterIdLst>
  <p:handoutMasterIdLst>
    <p:handoutMasterId r:id="rId202"/>
  </p:handoutMasterIdLst>
  <p:sldIdLst>
    <p:sldId id="698" r:id="rId5"/>
    <p:sldId id="415" r:id="rId6"/>
    <p:sldId id="2480" r:id="rId7"/>
    <p:sldId id="679" r:id="rId8"/>
    <p:sldId id="682" r:id="rId9"/>
    <p:sldId id="2487" r:id="rId10"/>
    <p:sldId id="1532" r:id="rId11"/>
    <p:sldId id="1530" r:id="rId12"/>
    <p:sldId id="1962" r:id="rId13"/>
    <p:sldId id="1964" r:id="rId14"/>
    <p:sldId id="1963" r:id="rId15"/>
    <p:sldId id="1966" r:id="rId16"/>
    <p:sldId id="2519" r:id="rId17"/>
    <p:sldId id="661" r:id="rId18"/>
    <p:sldId id="686" r:id="rId19"/>
    <p:sldId id="578" r:id="rId20"/>
    <p:sldId id="609" r:id="rId21"/>
    <p:sldId id="688" r:id="rId22"/>
    <p:sldId id="689" r:id="rId23"/>
    <p:sldId id="690" r:id="rId24"/>
    <p:sldId id="691" r:id="rId25"/>
    <p:sldId id="692" r:id="rId26"/>
    <p:sldId id="693" r:id="rId27"/>
    <p:sldId id="694" r:id="rId28"/>
    <p:sldId id="695" r:id="rId29"/>
    <p:sldId id="741" r:id="rId30"/>
    <p:sldId id="743" r:id="rId31"/>
    <p:sldId id="2350" r:id="rId32"/>
    <p:sldId id="742" r:id="rId33"/>
    <p:sldId id="480" r:id="rId34"/>
    <p:sldId id="2351" r:id="rId35"/>
    <p:sldId id="466" r:id="rId36"/>
    <p:sldId id="477" r:id="rId37"/>
    <p:sldId id="593" r:id="rId38"/>
    <p:sldId id="699" r:id="rId39"/>
    <p:sldId id="700" r:id="rId40"/>
    <p:sldId id="662" r:id="rId41"/>
    <p:sldId id="2493" r:id="rId42"/>
    <p:sldId id="637" r:id="rId43"/>
    <p:sldId id="2481" r:id="rId44"/>
    <p:sldId id="571" r:id="rId45"/>
    <p:sldId id="2482" r:id="rId46"/>
    <p:sldId id="678" r:id="rId47"/>
    <p:sldId id="581" r:id="rId48"/>
    <p:sldId id="701" r:id="rId49"/>
    <p:sldId id="2483" r:id="rId50"/>
    <p:sldId id="2484" r:id="rId51"/>
    <p:sldId id="2485" r:id="rId52"/>
    <p:sldId id="2502" r:id="rId53"/>
    <p:sldId id="2494" r:id="rId54"/>
    <p:sldId id="2458" r:id="rId55"/>
    <p:sldId id="2503" r:id="rId56"/>
    <p:sldId id="2504" r:id="rId57"/>
    <p:sldId id="673" r:id="rId58"/>
    <p:sldId id="2505" r:id="rId59"/>
    <p:sldId id="2506" r:id="rId60"/>
    <p:sldId id="502" r:id="rId61"/>
    <p:sldId id="504" r:id="rId62"/>
    <p:sldId id="469" r:id="rId63"/>
    <p:sldId id="580" r:id="rId64"/>
    <p:sldId id="2492" r:id="rId65"/>
    <p:sldId id="2498" r:id="rId66"/>
    <p:sldId id="2507" r:id="rId67"/>
    <p:sldId id="684" r:id="rId68"/>
    <p:sldId id="739" r:id="rId69"/>
    <p:sldId id="685" r:id="rId70"/>
    <p:sldId id="696" r:id="rId71"/>
    <p:sldId id="505" r:id="rId72"/>
    <p:sldId id="582" r:id="rId73"/>
    <p:sldId id="570" r:id="rId74"/>
    <p:sldId id="708" r:id="rId75"/>
    <p:sldId id="500" r:id="rId76"/>
    <p:sldId id="579" r:id="rId77"/>
    <p:sldId id="583" r:id="rId78"/>
    <p:sldId id="577" r:id="rId79"/>
    <p:sldId id="586" r:id="rId80"/>
    <p:sldId id="587" r:id="rId81"/>
    <p:sldId id="744" r:id="rId82"/>
    <p:sldId id="484" r:id="rId83"/>
    <p:sldId id="737" r:id="rId84"/>
    <p:sldId id="552" r:id="rId85"/>
    <p:sldId id="470" r:id="rId86"/>
    <p:sldId id="471" r:id="rId87"/>
    <p:sldId id="589" r:id="rId88"/>
    <p:sldId id="473" r:id="rId89"/>
    <p:sldId id="490" r:id="rId90"/>
    <p:sldId id="491" r:id="rId91"/>
    <p:sldId id="590" r:id="rId92"/>
    <p:sldId id="508" r:id="rId93"/>
    <p:sldId id="509" r:id="rId94"/>
    <p:sldId id="510" r:id="rId95"/>
    <p:sldId id="511" r:id="rId96"/>
    <p:sldId id="516" r:id="rId97"/>
    <p:sldId id="524" r:id="rId98"/>
    <p:sldId id="517" r:id="rId99"/>
    <p:sldId id="519" r:id="rId100"/>
    <p:sldId id="520" r:id="rId101"/>
    <p:sldId id="2468" r:id="rId102"/>
    <p:sldId id="523" r:id="rId103"/>
    <p:sldId id="585" r:id="rId104"/>
    <p:sldId id="628" r:id="rId105"/>
    <p:sldId id="629" r:id="rId106"/>
    <p:sldId id="2513" r:id="rId107"/>
    <p:sldId id="623" r:id="rId108"/>
    <p:sldId id="614" r:id="rId109"/>
    <p:sldId id="2514" r:id="rId110"/>
    <p:sldId id="2515" r:id="rId111"/>
    <p:sldId id="667" r:id="rId112"/>
    <p:sldId id="2499" r:id="rId113"/>
    <p:sldId id="735" r:id="rId114"/>
    <p:sldId id="727" r:id="rId115"/>
    <p:sldId id="709" r:id="rId116"/>
    <p:sldId id="710" r:id="rId117"/>
    <p:sldId id="711" r:id="rId118"/>
    <p:sldId id="713" r:id="rId119"/>
    <p:sldId id="714" r:id="rId120"/>
    <p:sldId id="715" r:id="rId121"/>
    <p:sldId id="716" r:id="rId122"/>
    <p:sldId id="717" r:id="rId123"/>
    <p:sldId id="718" r:id="rId124"/>
    <p:sldId id="719" r:id="rId125"/>
    <p:sldId id="720" r:id="rId126"/>
    <p:sldId id="721" r:id="rId127"/>
    <p:sldId id="672" r:id="rId128"/>
    <p:sldId id="564" r:id="rId129"/>
    <p:sldId id="565" r:id="rId130"/>
    <p:sldId id="566" r:id="rId131"/>
    <p:sldId id="567" r:id="rId132"/>
    <p:sldId id="642" r:id="rId133"/>
    <p:sldId id="738" r:id="rId134"/>
    <p:sldId id="568" r:id="rId135"/>
    <p:sldId id="522" r:id="rId136"/>
    <p:sldId id="712" r:id="rId137"/>
    <p:sldId id="547" r:id="rId138"/>
    <p:sldId id="644" r:id="rId139"/>
    <p:sldId id="643" r:id="rId140"/>
    <p:sldId id="548" r:id="rId141"/>
    <p:sldId id="677" r:id="rId142"/>
    <p:sldId id="674" r:id="rId143"/>
    <p:sldId id="2517" r:id="rId144"/>
    <p:sldId id="2500" r:id="rId145"/>
    <p:sldId id="676" r:id="rId146"/>
    <p:sldId id="665" r:id="rId147"/>
    <p:sldId id="2465" r:id="rId148"/>
    <p:sldId id="2459" r:id="rId149"/>
    <p:sldId id="2460" r:id="rId150"/>
    <p:sldId id="2461" r:id="rId151"/>
    <p:sldId id="2462" r:id="rId152"/>
    <p:sldId id="2463" r:id="rId153"/>
    <p:sldId id="2464" r:id="rId154"/>
    <p:sldId id="574" r:id="rId155"/>
    <p:sldId id="2443" r:id="rId156"/>
    <p:sldId id="2445" r:id="rId157"/>
    <p:sldId id="2447" r:id="rId158"/>
    <p:sldId id="2446" r:id="rId159"/>
    <p:sldId id="2448" r:id="rId160"/>
    <p:sldId id="2453" r:id="rId161"/>
    <p:sldId id="2454" r:id="rId162"/>
    <p:sldId id="2449" r:id="rId163"/>
    <p:sldId id="2452" r:id="rId164"/>
    <p:sldId id="2451" r:id="rId165"/>
    <p:sldId id="2450" r:id="rId166"/>
    <p:sldId id="2456" r:id="rId167"/>
    <p:sldId id="2455" r:id="rId168"/>
    <p:sldId id="2470" r:id="rId169"/>
    <p:sldId id="2466" r:id="rId170"/>
    <p:sldId id="478" r:id="rId171"/>
    <p:sldId id="2473" r:id="rId172"/>
    <p:sldId id="2471" r:id="rId173"/>
    <p:sldId id="540" r:id="rId174"/>
    <p:sldId id="2501" r:id="rId175"/>
    <p:sldId id="669" r:id="rId176"/>
    <p:sldId id="2512" r:id="rId177"/>
    <p:sldId id="697" r:id="rId178"/>
    <p:sldId id="647" r:id="rId179"/>
    <p:sldId id="707" r:id="rId180"/>
    <p:sldId id="588" r:id="rId181"/>
    <p:sldId id="703" r:id="rId182"/>
    <p:sldId id="2520" r:id="rId183"/>
    <p:sldId id="704" r:id="rId184"/>
    <p:sldId id="2474" r:id="rId185"/>
    <p:sldId id="705" r:id="rId186"/>
    <p:sldId id="740" r:id="rId187"/>
    <p:sldId id="2475" r:id="rId188"/>
    <p:sldId id="2488" r:id="rId189"/>
    <p:sldId id="2472" r:id="rId190"/>
    <p:sldId id="475" r:id="rId191"/>
    <p:sldId id="476" r:id="rId192"/>
    <p:sldId id="619" r:id="rId193"/>
    <p:sldId id="2508" r:id="rId194"/>
    <p:sldId id="546" r:id="rId195"/>
    <p:sldId id="555" r:id="rId196"/>
    <p:sldId id="542" r:id="rId197"/>
    <p:sldId id="543" r:id="rId198"/>
    <p:sldId id="544" r:id="rId199"/>
    <p:sldId id="545" r:id="rId200"/>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ors Notes" id="{FCF7E416-11F2-46C8-89F0-0B7803126935}">
          <p14:sldIdLst>
            <p14:sldId id="698"/>
          </p14:sldIdLst>
        </p14:section>
        <p14:section name="Introduction" id="{7E0ACF27-D812-44ED-A819-D62FC02774BC}">
          <p14:sldIdLst>
            <p14:sldId id="415"/>
            <p14:sldId id="2480"/>
            <p14:sldId id="679"/>
            <p14:sldId id="682"/>
            <p14:sldId id="2487"/>
            <p14:sldId id="1532"/>
            <p14:sldId id="1530"/>
          </p14:sldIdLst>
        </p14:section>
        <p14:section name="Power Platform" id="{CAEA5A1F-EDCA-423A-9BFE-DE53D94CA553}">
          <p14:sldIdLst>
            <p14:sldId id="1962"/>
            <p14:sldId id="1964"/>
            <p14:sldId id="1963"/>
            <p14:sldId id="1966"/>
          </p14:sldIdLst>
        </p14:section>
        <p14:section name="Module 1" id="{081C4BD2-1723-41ED-8573-F44ECF244040}">
          <p14:sldIdLst>
            <p14:sldId id="2519"/>
            <p14:sldId id="661"/>
            <p14:sldId id="686"/>
            <p14:sldId id="578"/>
            <p14:sldId id="609"/>
            <p14:sldId id="688"/>
            <p14:sldId id="689"/>
            <p14:sldId id="690"/>
            <p14:sldId id="691"/>
            <p14:sldId id="692"/>
            <p14:sldId id="693"/>
            <p14:sldId id="694"/>
            <p14:sldId id="695"/>
            <p14:sldId id="741"/>
            <p14:sldId id="743"/>
            <p14:sldId id="2350"/>
            <p14:sldId id="742"/>
            <p14:sldId id="480"/>
            <p14:sldId id="2351"/>
            <p14:sldId id="466"/>
            <p14:sldId id="477"/>
            <p14:sldId id="593"/>
            <p14:sldId id="699"/>
            <p14:sldId id="700"/>
            <p14:sldId id="662"/>
          </p14:sldIdLst>
        </p14:section>
        <p14:section name="Module 2" id="{1525F0C8-C6F5-491A-ACA6-F1E0699D0668}">
          <p14:sldIdLst>
            <p14:sldId id="2493"/>
            <p14:sldId id="637"/>
            <p14:sldId id="2481"/>
            <p14:sldId id="571"/>
            <p14:sldId id="2482"/>
            <p14:sldId id="678"/>
            <p14:sldId id="581"/>
            <p14:sldId id="701"/>
            <p14:sldId id="2483"/>
            <p14:sldId id="2484"/>
            <p14:sldId id="2485"/>
            <p14:sldId id="2502"/>
          </p14:sldIdLst>
        </p14:section>
        <p14:section name="Module 3" id="{E29B39D2-D6FC-4BC6-82E4-8141AD9F166F}">
          <p14:sldIdLst>
            <p14:sldId id="2494"/>
            <p14:sldId id="2458"/>
            <p14:sldId id="2503"/>
            <p14:sldId id="2504"/>
            <p14:sldId id="673"/>
            <p14:sldId id="2505"/>
            <p14:sldId id="2506"/>
            <p14:sldId id="502"/>
            <p14:sldId id="504"/>
            <p14:sldId id="469"/>
            <p14:sldId id="580"/>
            <p14:sldId id="2492"/>
          </p14:sldIdLst>
        </p14:section>
        <p14:section name="Module 4" id="{67045E86-F335-4E3E-A36B-CC61EAE1D531}">
          <p14:sldIdLst>
            <p14:sldId id="2498"/>
            <p14:sldId id="2507"/>
            <p14:sldId id="684"/>
            <p14:sldId id="739"/>
            <p14:sldId id="685"/>
            <p14:sldId id="696"/>
            <p14:sldId id="505"/>
            <p14:sldId id="582"/>
            <p14:sldId id="570"/>
            <p14:sldId id="708"/>
            <p14:sldId id="500"/>
            <p14:sldId id="579"/>
            <p14:sldId id="583"/>
            <p14:sldId id="577"/>
            <p14:sldId id="586"/>
            <p14:sldId id="587"/>
            <p14:sldId id="744"/>
            <p14:sldId id="484"/>
            <p14:sldId id="737"/>
            <p14:sldId id="552"/>
            <p14:sldId id="470"/>
            <p14:sldId id="471"/>
            <p14:sldId id="589"/>
            <p14:sldId id="473"/>
            <p14:sldId id="490"/>
            <p14:sldId id="491"/>
            <p14:sldId id="590"/>
            <p14:sldId id="508"/>
            <p14:sldId id="509"/>
            <p14:sldId id="510"/>
            <p14:sldId id="511"/>
            <p14:sldId id="516"/>
            <p14:sldId id="524"/>
            <p14:sldId id="517"/>
            <p14:sldId id="519"/>
            <p14:sldId id="520"/>
            <p14:sldId id="2468"/>
            <p14:sldId id="523"/>
            <p14:sldId id="585"/>
            <p14:sldId id="628"/>
            <p14:sldId id="629"/>
            <p14:sldId id="2513"/>
            <p14:sldId id="623"/>
            <p14:sldId id="614"/>
            <p14:sldId id="2514"/>
            <p14:sldId id="2515"/>
            <p14:sldId id="667"/>
          </p14:sldIdLst>
        </p14:section>
        <p14:section name="Module 5" id="{12F11B81-6F1D-4C43-B84C-B718D3428E77}">
          <p14:sldIdLst>
            <p14:sldId id="2499"/>
            <p14:sldId id="735"/>
            <p14:sldId id="727"/>
            <p14:sldId id="709"/>
            <p14:sldId id="710"/>
            <p14:sldId id="711"/>
            <p14:sldId id="713"/>
            <p14:sldId id="714"/>
            <p14:sldId id="715"/>
            <p14:sldId id="716"/>
            <p14:sldId id="717"/>
            <p14:sldId id="718"/>
            <p14:sldId id="719"/>
            <p14:sldId id="720"/>
            <p14:sldId id="721"/>
            <p14:sldId id="672"/>
            <p14:sldId id="564"/>
            <p14:sldId id="565"/>
            <p14:sldId id="566"/>
            <p14:sldId id="567"/>
            <p14:sldId id="642"/>
            <p14:sldId id="738"/>
            <p14:sldId id="568"/>
            <p14:sldId id="522"/>
            <p14:sldId id="712"/>
            <p14:sldId id="547"/>
            <p14:sldId id="644"/>
            <p14:sldId id="643"/>
            <p14:sldId id="548"/>
            <p14:sldId id="677"/>
            <p14:sldId id="674"/>
            <p14:sldId id="2517"/>
          </p14:sldIdLst>
        </p14:section>
        <p14:section name="Module 6" id="{CCA18C66-0CE3-4426-83CB-09EB4BB206E5}">
          <p14:sldIdLst>
            <p14:sldId id="2500"/>
            <p14:sldId id="676"/>
            <p14:sldId id="665"/>
            <p14:sldId id="2465"/>
            <p14:sldId id="2459"/>
            <p14:sldId id="2460"/>
            <p14:sldId id="2461"/>
            <p14:sldId id="2462"/>
            <p14:sldId id="2463"/>
            <p14:sldId id="2464"/>
            <p14:sldId id="574"/>
            <p14:sldId id="2443"/>
            <p14:sldId id="2445"/>
            <p14:sldId id="2447"/>
            <p14:sldId id="2446"/>
            <p14:sldId id="2448"/>
            <p14:sldId id="2453"/>
            <p14:sldId id="2454"/>
            <p14:sldId id="2449"/>
            <p14:sldId id="2452"/>
            <p14:sldId id="2451"/>
            <p14:sldId id="2450"/>
            <p14:sldId id="2456"/>
            <p14:sldId id="2455"/>
            <p14:sldId id="2470"/>
            <p14:sldId id="2466"/>
            <p14:sldId id="478"/>
            <p14:sldId id="2473"/>
            <p14:sldId id="2471"/>
            <p14:sldId id="540"/>
          </p14:sldIdLst>
        </p14:section>
        <p14:section name="Summary" id="{36A5E566-C609-40F5-9C21-FBBFEBE4F53B}">
          <p14:sldIdLst>
            <p14:sldId id="2501"/>
            <p14:sldId id="669"/>
            <p14:sldId id="2512"/>
            <p14:sldId id="697"/>
            <p14:sldId id="647"/>
          </p14:sldIdLst>
        </p14:section>
        <p14:section name="Appendix" id="{B2767357-76FC-4FA8-97B9-C5EBA5F5A6CE}">
          <p14:sldIdLst>
            <p14:sldId id="707"/>
            <p14:sldId id="588"/>
            <p14:sldId id="703"/>
            <p14:sldId id="2520"/>
            <p14:sldId id="704"/>
            <p14:sldId id="2474"/>
            <p14:sldId id="705"/>
            <p14:sldId id="740"/>
            <p14:sldId id="2475"/>
            <p14:sldId id="2488"/>
            <p14:sldId id="2472"/>
            <p14:sldId id="475"/>
            <p14:sldId id="476"/>
            <p14:sldId id="619"/>
            <p14:sldId id="2508"/>
            <p14:sldId id="546"/>
            <p14:sldId id="555"/>
            <p14:sldId id="542"/>
            <p14:sldId id="543"/>
            <p14:sldId id="544"/>
            <p14:sldId id="5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3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863D"/>
    <a:srgbClr val="6A4B16"/>
    <a:srgbClr val="F2C812"/>
    <a:srgbClr val="FFC000"/>
    <a:srgbClr val="505050"/>
    <a:srgbClr val="8DC63F"/>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8" autoAdjust="0"/>
    <p:restoredTop sz="83431" autoAdjust="0"/>
  </p:normalViewPr>
  <p:slideViewPr>
    <p:cSldViewPr snapToGrid="0">
      <p:cViewPr varScale="1">
        <p:scale>
          <a:sx n="97" d="100"/>
          <a:sy n="97" d="100"/>
        </p:scale>
        <p:origin x="360" y="48"/>
      </p:cViewPr>
      <p:guideLst/>
    </p:cSldViewPr>
  </p:slideViewPr>
  <p:outlineViewPr>
    <p:cViewPr>
      <p:scale>
        <a:sx n="33" d="100"/>
        <a:sy n="33" d="100"/>
      </p:scale>
      <p:origin x="0" y="-81942"/>
    </p:cViewPr>
  </p:outlineViewPr>
  <p:notesTextViewPr>
    <p:cViewPr>
      <p:scale>
        <a:sx n="3" d="2"/>
        <a:sy n="3" d="2"/>
      </p:scale>
      <p:origin x="0" y="0"/>
    </p:cViewPr>
  </p:notesTextViewPr>
  <p:sorterViewPr>
    <p:cViewPr>
      <p:scale>
        <a:sx n="102" d="100"/>
        <a:sy n="102" d="100"/>
      </p:scale>
      <p:origin x="0" y="-6540"/>
    </p:cViewPr>
  </p:sorterViewPr>
  <p:notesViewPr>
    <p:cSldViewPr snapToGrid="0">
      <p:cViewPr varScale="1">
        <p:scale>
          <a:sx n="83" d="100"/>
          <a:sy n="83" d="100"/>
        </p:scale>
        <p:origin x="2958" y="6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theme" Target="theme/theme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tableStyles" Target="tableStyles.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190" Type="http://schemas.openxmlformats.org/officeDocument/2006/relationships/slide" Target="slides/slide186.xml"/><Relationship Id="rId204"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notesMaster" Target="notesMasters/notesMaster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handoutMaster" Target="handoutMasters/handoutMaster1.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Type of Data Models</a:t>
          </a: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Star Schema</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Snowflake Schema</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Flat or Denormalized</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C05B756D-E718-4D6A-9F21-294070360D7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A34A9331-A92F-4513-9007-D99C9E7D2EF9}">
      <dgm:prSet phldrT="[Text]" custT="1"/>
      <dgm:spPr>
        <a:solidFill>
          <a:srgbClr val="F2C812"/>
        </a:solidFill>
        <a:ln>
          <a:solidFill>
            <a:srgbClr val="F2C812"/>
          </a:solidFill>
        </a:ln>
      </dgm:spPr>
      <dgm:t>
        <a:bodyPr/>
        <a:lstStyle/>
        <a:p>
          <a:r>
            <a:rPr lang="en-US" sz="2400" b="1" kern="1200" dirty="0">
              <a:solidFill>
                <a:schemeClr val="tx1"/>
              </a:solidFill>
            </a:rPr>
            <a:t>Three ways to write M</a:t>
          </a:r>
          <a:endParaRPr lang="en-US" sz="2400" b="1" kern="1200" dirty="0">
            <a:solidFill>
              <a:schemeClr val="tx1"/>
            </a:solidFill>
            <a:latin typeface="+mj-lt"/>
            <a:ea typeface="+mn-ea"/>
            <a:cs typeface="+mn-cs"/>
          </a:endParaRPr>
        </a:p>
      </dgm:t>
    </dgm:pt>
    <dgm:pt modelId="{9B6E136E-FF6A-4DE3-B604-B5A737DC4ED0}" type="parTrans" cxnId="{F9ED7BA6-2492-4A89-9D2F-AEA7A2B6488C}">
      <dgm:prSet/>
      <dgm:spPr/>
      <dgm:t>
        <a:bodyPr/>
        <a:lstStyle/>
        <a:p>
          <a:endParaRPr lang="en-US"/>
        </a:p>
      </dgm:t>
    </dgm:pt>
    <dgm:pt modelId="{C71A0F44-1FC1-4CA1-BE50-54C52426A59F}" type="sibTrans" cxnId="{F9ED7BA6-2492-4A89-9D2F-AEA7A2B6488C}">
      <dgm:prSet/>
      <dgm:spPr/>
      <dgm:t>
        <a:bodyPr/>
        <a:lstStyle/>
        <a:p>
          <a:endParaRPr lang="en-US"/>
        </a:p>
      </dgm:t>
    </dgm:pt>
    <dgm:pt modelId="{BB9B4AC5-47B3-457D-BB69-7468E5099709}">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Click and Adjust</a:t>
          </a:r>
        </a:p>
      </dgm:t>
    </dgm:pt>
    <dgm:pt modelId="{7F732736-2904-42B9-B318-72FE90596ABA}" type="parTrans" cxnId="{F860B2D4-6860-4B3E-8D30-D863D1FC84E8}">
      <dgm:prSet/>
      <dgm:spPr/>
      <dgm:t>
        <a:bodyPr/>
        <a:lstStyle/>
        <a:p>
          <a:endParaRPr lang="en-US"/>
        </a:p>
      </dgm:t>
    </dgm:pt>
    <dgm:pt modelId="{E7DF482E-1F81-4940-A8D9-36B5BE80545C}" type="sibTrans" cxnId="{F860B2D4-6860-4B3E-8D30-D863D1FC84E8}">
      <dgm:prSet/>
      <dgm:spPr/>
      <dgm:t>
        <a:bodyPr/>
        <a:lstStyle/>
        <a:p>
          <a:endParaRPr lang="en-US"/>
        </a:p>
      </dgm:t>
    </dgm:pt>
    <dgm:pt modelId="{A2EBAE6F-F38F-4948-8518-B927DC8515E5}">
      <dgm:prSet phldrT="[Tex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Custom Code</a:t>
          </a:r>
        </a:p>
      </dgm:t>
    </dgm:pt>
    <dgm:pt modelId="{6599A0B5-E77F-4A55-88E0-41EC8327559B}" type="parTrans" cxnId="{F0CDA7C1-E34A-4E48-9502-A099319FC0FF}">
      <dgm:prSet/>
      <dgm:spPr/>
      <dgm:t>
        <a:bodyPr/>
        <a:lstStyle/>
        <a:p>
          <a:endParaRPr lang="en-US"/>
        </a:p>
      </dgm:t>
    </dgm:pt>
    <dgm:pt modelId="{C4F6E6E2-35BA-4164-97DB-575D72534CBE}" type="sibTrans" cxnId="{F0CDA7C1-E34A-4E48-9502-A099319FC0FF}">
      <dgm:prSet/>
      <dgm:spPr/>
      <dgm:t>
        <a:bodyPr/>
        <a:lstStyle/>
        <a:p>
          <a:endParaRPr lang="en-US"/>
        </a:p>
      </dgm:t>
    </dgm:pt>
    <dgm:pt modelId="{56ADF28A-7958-4E36-A37F-D60AF6A2C4CE}">
      <dgm:prSet custT="1"/>
      <dgm:spPr>
        <a:solidFill>
          <a:srgbClr val="F2C812"/>
        </a:solidFill>
        <a:ln>
          <a:solidFill>
            <a:srgbClr val="F2C812"/>
          </a:solidFill>
        </a:ln>
      </dgm:spPr>
      <dgm:t>
        <a:bodyPr/>
        <a:lstStyle/>
        <a:p>
          <a:r>
            <a:rPr lang="en-US" sz="2400" b="1" kern="1200" dirty="0">
              <a:gradFill>
                <a:gsLst>
                  <a:gs pos="1250">
                    <a:schemeClr val="tx1"/>
                  </a:gs>
                  <a:gs pos="100000">
                    <a:schemeClr val="tx1"/>
                  </a:gs>
                </a:gsLst>
                <a:lin ang="5400000" scaled="0"/>
              </a:gradFill>
              <a:latin typeface="+mj-lt"/>
              <a:ea typeface="+mn-ea"/>
              <a:cs typeface="+mn-cs"/>
            </a:rPr>
            <a:t>Use the Ribbon</a:t>
          </a:r>
        </a:p>
      </dgm:t>
    </dgm:pt>
    <dgm:pt modelId="{DEE5D828-CC78-425A-B8EC-965D1D755029}" type="parTrans" cxnId="{DC32E4A7-C611-4688-B2B1-F8D73D0ACC13}">
      <dgm:prSet/>
      <dgm:spPr/>
      <dgm:t>
        <a:bodyPr/>
        <a:lstStyle/>
        <a:p>
          <a:endParaRPr lang="en-US"/>
        </a:p>
      </dgm:t>
    </dgm:pt>
    <dgm:pt modelId="{FFF46AC0-F6B1-45B1-8C68-B6D348FCB796}" type="sibTrans" cxnId="{DC32E4A7-C611-4688-B2B1-F8D73D0ACC13}">
      <dgm:prSet/>
      <dgm:spPr/>
      <dgm:t>
        <a:bodyPr/>
        <a:lstStyle/>
        <a:p>
          <a:endParaRPr lang="en-US"/>
        </a:p>
      </dgm:t>
    </dgm:pt>
    <dgm:pt modelId="{C8FE54B0-10DF-47CC-AF85-0F2B2463B6E2}" type="pres">
      <dgm:prSet presAssocID="{C05B756D-E718-4D6A-9F21-294070360D7A}" presName="hierChild1" presStyleCnt="0">
        <dgm:presLayoutVars>
          <dgm:orgChart val="1"/>
          <dgm:chPref val="1"/>
          <dgm:dir val="rev"/>
          <dgm:animOne val="branch"/>
          <dgm:animLvl val="lvl"/>
          <dgm:resizeHandles/>
        </dgm:presLayoutVars>
      </dgm:prSet>
      <dgm:spPr/>
    </dgm:pt>
    <dgm:pt modelId="{B44DA052-8E9A-491D-A14E-8A9A142E17F2}" type="pres">
      <dgm:prSet presAssocID="{A34A9331-A92F-4513-9007-D99C9E7D2EF9}" presName="hierRoot1" presStyleCnt="0">
        <dgm:presLayoutVars>
          <dgm:hierBranch val="init"/>
        </dgm:presLayoutVars>
      </dgm:prSet>
      <dgm:spPr/>
    </dgm:pt>
    <dgm:pt modelId="{1BC3FDBF-72EC-4030-96C0-537579BC960A}" type="pres">
      <dgm:prSet presAssocID="{A34A9331-A92F-4513-9007-D99C9E7D2EF9}" presName="rootComposite1" presStyleCnt="0"/>
      <dgm:spPr/>
    </dgm:pt>
    <dgm:pt modelId="{E1492784-1814-41F7-89FD-761332CE22C6}" type="pres">
      <dgm:prSet presAssocID="{A34A9331-A92F-4513-9007-D99C9E7D2EF9}" presName="rootText1" presStyleLbl="node0" presStyleIdx="0" presStyleCnt="1">
        <dgm:presLayoutVars>
          <dgm:chPref val="3"/>
        </dgm:presLayoutVars>
      </dgm:prSet>
      <dgm:spPr/>
    </dgm:pt>
    <dgm:pt modelId="{76D82E0F-8191-4666-9195-0EBDB6345452}" type="pres">
      <dgm:prSet presAssocID="{A34A9331-A92F-4513-9007-D99C9E7D2EF9}" presName="rootConnector1" presStyleLbl="node1" presStyleIdx="0" presStyleCnt="0"/>
      <dgm:spPr/>
    </dgm:pt>
    <dgm:pt modelId="{349DBBB3-6774-4B2E-904B-0030E5AD90A1}" type="pres">
      <dgm:prSet presAssocID="{A34A9331-A92F-4513-9007-D99C9E7D2EF9}" presName="hierChild2" presStyleCnt="0"/>
      <dgm:spPr/>
    </dgm:pt>
    <dgm:pt modelId="{1B263692-A606-4BF8-BCA6-289FD3468108}" type="pres">
      <dgm:prSet presAssocID="{6599A0B5-E77F-4A55-88E0-41EC8327559B}" presName="Name37" presStyleLbl="parChTrans1D2" presStyleIdx="0" presStyleCnt="3"/>
      <dgm:spPr/>
    </dgm:pt>
    <dgm:pt modelId="{C3D23D96-C1EC-4908-B34B-DA252F8DE832}" type="pres">
      <dgm:prSet presAssocID="{A2EBAE6F-F38F-4948-8518-B927DC8515E5}" presName="hierRoot2" presStyleCnt="0">
        <dgm:presLayoutVars>
          <dgm:hierBranch val="init"/>
        </dgm:presLayoutVars>
      </dgm:prSet>
      <dgm:spPr/>
    </dgm:pt>
    <dgm:pt modelId="{C311DBA3-B4A1-41D6-B92E-8F41F8A4F0E7}" type="pres">
      <dgm:prSet presAssocID="{A2EBAE6F-F38F-4948-8518-B927DC8515E5}" presName="rootComposite" presStyleCnt="0"/>
      <dgm:spPr/>
    </dgm:pt>
    <dgm:pt modelId="{24CA003F-61B9-43FD-9352-6DB2104996F3}" type="pres">
      <dgm:prSet presAssocID="{A2EBAE6F-F38F-4948-8518-B927DC8515E5}" presName="rootText" presStyleLbl="node2" presStyleIdx="0" presStyleCnt="3">
        <dgm:presLayoutVars>
          <dgm:chPref val="3"/>
        </dgm:presLayoutVars>
      </dgm:prSet>
      <dgm:spPr/>
    </dgm:pt>
    <dgm:pt modelId="{DF92BEF9-312D-46F3-9911-C9183EBA584A}" type="pres">
      <dgm:prSet presAssocID="{A2EBAE6F-F38F-4948-8518-B927DC8515E5}" presName="rootConnector" presStyleLbl="node2" presStyleIdx="0" presStyleCnt="3"/>
      <dgm:spPr/>
    </dgm:pt>
    <dgm:pt modelId="{C015FE2A-A977-47B8-91C8-7B3103B83582}" type="pres">
      <dgm:prSet presAssocID="{A2EBAE6F-F38F-4948-8518-B927DC8515E5}" presName="hierChild4" presStyleCnt="0"/>
      <dgm:spPr/>
    </dgm:pt>
    <dgm:pt modelId="{73B72BA7-7665-4031-9B21-2773AD5EE25E}" type="pres">
      <dgm:prSet presAssocID="{A2EBAE6F-F38F-4948-8518-B927DC8515E5}" presName="hierChild5" presStyleCnt="0"/>
      <dgm:spPr/>
    </dgm:pt>
    <dgm:pt modelId="{44FB1151-839B-43B8-8E35-F7CF503D8D21}" type="pres">
      <dgm:prSet presAssocID="{7F732736-2904-42B9-B318-72FE90596ABA}" presName="Name37" presStyleLbl="parChTrans1D2" presStyleIdx="1" presStyleCnt="3"/>
      <dgm:spPr/>
    </dgm:pt>
    <dgm:pt modelId="{AAEC2030-3AAE-4E69-9B07-E9C0A0DE0648}" type="pres">
      <dgm:prSet presAssocID="{BB9B4AC5-47B3-457D-BB69-7468E5099709}" presName="hierRoot2" presStyleCnt="0">
        <dgm:presLayoutVars>
          <dgm:hierBranch val="init"/>
        </dgm:presLayoutVars>
      </dgm:prSet>
      <dgm:spPr/>
    </dgm:pt>
    <dgm:pt modelId="{6BD9C297-2F53-446B-ADBE-18B88307B70F}" type="pres">
      <dgm:prSet presAssocID="{BB9B4AC5-47B3-457D-BB69-7468E5099709}" presName="rootComposite" presStyleCnt="0"/>
      <dgm:spPr/>
    </dgm:pt>
    <dgm:pt modelId="{E228290B-8D71-4A90-9BED-D5723C181B6F}" type="pres">
      <dgm:prSet presAssocID="{BB9B4AC5-47B3-457D-BB69-7468E5099709}" presName="rootText" presStyleLbl="node2" presStyleIdx="1" presStyleCnt="3">
        <dgm:presLayoutVars>
          <dgm:chPref val="3"/>
        </dgm:presLayoutVars>
      </dgm:prSet>
      <dgm:spPr/>
    </dgm:pt>
    <dgm:pt modelId="{EC66B850-8A8B-4566-8F51-524C2727CA58}" type="pres">
      <dgm:prSet presAssocID="{BB9B4AC5-47B3-457D-BB69-7468E5099709}" presName="rootConnector" presStyleLbl="node2" presStyleIdx="1" presStyleCnt="3"/>
      <dgm:spPr/>
    </dgm:pt>
    <dgm:pt modelId="{2DEBDC1A-76BB-4A79-872C-DA0B83ACDADC}" type="pres">
      <dgm:prSet presAssocID="{BB9B4AC5-47B3-457D-BB69-7468E5099709}" presName="hierChild4" presStyleCnt="0"/>
      <dgm:spPr/>
    </dgm:pt>
    <dgm:pt modelId="{C83A6325-0A5F-4F9D-A1D5-ADB6BA96FE28}" type="pres">
      <dgm:prSet presAssocID="{BB9B4AC5-47B3-457D-BB69-7468E5099709}" presName="hierChild5" presStyleCnt="0"/>
      <dgm:spPr/>
    </dgm:pt>
    <dgm:pt modelId="{FEA99F5C-3FB0-4B9A-8FBA-55273F6BE0F1}" type="pres">
      <dgm:prSet presAssocID="{DEE5D828-CC78-425A-B8EC-965D1D755029}" presName="Name37" presStyleLbl="parChTrans1D2" presStyleIdx="2" presStyleCnt="3"/>
      <dgm:spPr/>
    </dgm:pt>
    <dgm:pt modelId="{AFDE42A0-E11D-41D6-ACA8-3DED8A27A8E9}" type="pres">
      <dgm:prSet presAssocID="{56ADF28A-7958-4E36-A37F-D60AF6A2C4CE}" presName="hierRoot2" presStyleCnt="0">
        <dgm:presLayoutVars>
          <dgm:hierBranch val="init"/>
        </dgm:presLayoutVars>
      </dgm:prSet>
      <dgm:spPr/>
    </dgm:pt>
    <dgm:pt modelId="{183EE207-6E2E-46CC-A5FE-7DE6A2DD1180}" type="pres">
      <dgm:prSet presAssocID="{56ADF28A-7958-4E36-A37F-D60AF6A2C4CE}" presName="rootComposite" presStyleCnt="0"/>
      <dgm:spPr/>
    </dgm:pt>
    <dgm:pt modelId="{D1927631-C970-4AE1-8772-862A0562BABF}" type="pres">
      <dgm:prSet presAssocID="{56ADF28A-7958-4E36-A37F-D60AF6A2C4CE}" presName="rootText" presStyleLbl="node2" presStyleIdx="2" presStyleCnt="3">
        <dgm:presLayoutVars>
          <dgm:chPref val="3"/>
        </dgm:presLayoutVars>
      </dgm:prSet>
      <dgm:spPr/>
    </dgm:pt>
    <dgm:pt modelId="{84E6256C-AF9C-4192-A5A6-5799C95766BD}" type="pres">
      <dgm:prSet presAssocID="{56ADF28A-7958-4E36-A37F-D60AF6A2C4CE}" presName="rootConnector" presStyleLbl="node2" presStyleIdx="2" presStyleCnt="3"/>
      <dgm:spPr/>
    </dgm:pt>
    <dgm:pt modelId="{D5FFF05A-B0FF-487E-A5A2-D3A147396F4B}" type="pres">
      <dgm:prSet presAssocID="{56ADF28A-7958-4E36-A37F-D60AF6A2C4CE}" presName="hierChild4" presStyleCnt="0"/>
      <dgm:spPr/>
    </dgm:pt>
    <dgm:pt modelId="{98BB7052-CFDC-41AC-9527-31AD1CA72C00}" type="pres">
      <dgm:prSet presAssocID="{56ADF28A-7958-4E36-A37F-D60AF6A2C4CE}" presName="hierChild5" presStyleCnt="0"/>
      <dgm:spPr/>
    </dgm:pt>
    <dgm:pt modelId="{661E36A2-DCAE-4346-A2F6-99C70235DC67}" type="pres">
      <dgm:prSet presAssocID="{A34A9331-A92F-4513-9007-D99C9E7D2EF9}" presName="hierChild3" presStyleCnt="0"/>
      <dgm:spPr/>
    </dgm:pt>
  </dgm:ptLst>
  <dgm:cxnLst>
    <dgm:cxn modelId="{A6C70070-7F16-45EA-8763-6764A65FA009}" type="presOf" srcId="{A34A9331-A92F-4513-9007-D99C9E7D2EF9}" destId="{E1492784-1814-41F7-89FD-761332CE22C6}" srcOrd="0" destOrd="0" presId="urn:microsoft.com/office/officeart/2005/8/layout/orgChart1"/>
    <dgm:cxn modelId="{44B1FD50-46B8-44EF-8092-F95C56EB5C8F}" type="presOf" srcId="{56ADF28A-7958-4E36-A37F-D60AF6A2C4CE}" destId="{84E6256C-AF9C-4192-A5A6-5799C95766BD}" srcOrd="1" destOrd="0" presId="urn:microsoft.com/office/officeart/2005/8/layout/orgChart1"/>
    <dgm:cxn modelId="{475DB752-362F-4C4D-B672-FC51785230A1}" type="presOf" srcId="{BB9B4AC5-47B3-457D-BB69-7468E5099709}" destId="{EC66B850-8A8B-4566-8F51-524C2727CA58}" srcOrd="1" destOrd="0" presId="urn:microsoft.com/office/officeart/2005/8/layout/orgChart1"/>
    <dgm:cxn modelId="{9C0E6074-58F4-4847-BE93-C07EC2D85A8B}" type="presOf" srcId="{A2EBAE6F-F38F-4948-8518-B927DC8515E5}" destId="{24CA003F-61B9-43FD-9352-6DB2104996F3}" srcOrd="0" destOrd="0" presId="urn:microsoft.com/office/officeart/2005/8/layout/orgChart1"/>
    <dgm:cxn modelId="{E36BB97E-3C8E-4DAD-A93E-C3F976B17028}" type="presOf" srcId="{A2EBAE6F-F38F-4948-8518-B927DC8515E5}" destId="{DF92BEF9-312D-46F3-9911-C9183EBA584A}" srcOrd="1" destOrd="0" presId="urn:microsoft.com/office/officeart/2005/8/layout/orgChart1"/>
    <dgm:cxn modelId="{F9ED7BA6-2492-4A89-9D2F-AEA7A2B6488C}" srcId="{C05B756D-E718-4D6A-9F21-294070360D7A}" destId="{A34A9331-A92F-4513-9007-D99C9E7D2EF9}" srcOrd="0" destOrd="0" parTransId="{9B6E136E-FF6A-4DE3-B604-B5A737DC4ED0}" sibTransId="{C71A0F44-1FC1-4CA1-BE50-54C52426A59F}"/>
    <dgm:cxn modelId="{DC32E4A7-C611-4688-B2B1-F8D73D0ACC13}" srcId="{A34A9331-A92F-4513-9007-D99C9E7D2EF9}" destId="{56ADF28A-7958-4E36-A37F-D60AF6A2C4CE}" srcOrd="2" destOrd="0" parTransId="{DEE5D828-CC78-425A-B8EC-965D1D755029}" sibTransId="{FFF46AC0-F6B1-45B1-8C68-B6D348FCB796}"/>
    <dgm:cxn modelId="{ADD851B1-12B1-46B2-9903-5F4DE2B7934E}" type="presOf" srcId="{A34A9331-A92F-4513-9007-D99C9E7D2EF9}" destId="{76D82E0F-8191-4666-9195-0EBDB6345452}" srcOrd="1" destOrd="0" presId="urn:microsoft.com/office/officeart/2005/8/layout/orgChart1"/>
    <dgm:cxn modelId="{1B10BABE-B655-4F7D-A97D-7AE3EB4EB697}" type="presOf" srcId="{6599A0B5-E77F-4A55-88E0-41EC8327559B}" destId="{1B263692-A606-4BF8-BCA6-289FD3468108}" srcOrd="0" destOrd="0" presId="urn:microsoft.com/office/officeart/2005/8/layout/orgChart1"/>
    <dgm:cxn modelId="{F0CDA7C1-E34A-4E48-9502-A099319FC0FF}" srcId="{A34A9331-A92F-4513-9007-D99C9E7D2EF9}" destId="{A2EBAE6F-F38F-4948-8518-B927DC8515E5}" srcOrd="0" destOrd="0" parTransId="{6599A0B5-E77F-4A55-88E0-41EC8327559B}" sibTransId="{C4F6E6E2-35BA-4164-97DB-575D72534CBE}"/>
    <dgm:cxn modelId="{F860B2D4-6860-4B3E-8D30-D863D1FC84E8}" srcId="{A34A9331-A92F-4513-9007-D99C9E7D2EF9}" destId="{BB9B4AC5-47B3-457D-BB69-7468E5099709}" srcOrd="1" destOrd="0" parTransId="{7F732736-2904-42B9-B318-72FE90596ABA}" sibTransId="{E7DF482E-1F81-4940-A8D9-36B5BE80545C}"/>
    <dgm:cxn modelId="{AC1D04DA-291E-4858-85D0-80004C9061DD}" type="presOf" srcId="{7F732736-2904-42B9-B318-72FE90596ABA}" destId="{44FB1151-839B-43B8-8E35-F7CF503D8D21}" srcOrd="0" destOrd="0" presId="urn:microsoft.com/office/officeart/2005/8/layout/orgChart1"/>
    <dgm:cxn modelId="{70ADB5DA-5A27-415F-8757-FDD7CB762E03}" type="presOf" srcId="{DEE5D828-CC78-425A-B8EC-965D1D755029}" destId="{FEA99F5C-3FB0-4B9A-8FBA-55273F6BE0F1}" srcOrd="0" destOrd="0" presId="urn:microsoft.com/office/officeart/2005/8/layout/orgChart1"/>
    <dgm:cxn modelId="{E517C6DD-F1D7-47E4-B090-CEB86499AAB5}" type="presOf" srcId="{56ADF28A-7958-4E36-A37F-D60AF6A2C4CE}" destId="{D1927631-C970-4AE1-8772-862A0562BABF}" srcOrd="0" destOrd="0" presId="urn:microsoft.com/office/officeart/2005/8/layout/orgChart1"/>
    <dgm:cxn modelId="{367B5DE3-AB19-4E86-874C-A7D467596233}" type="presOf" srcId="{BB9B4AC5-47B3-457D-BB69-7468E5099709}" destId="{E228290B-8D71-4A90-9BED-D5723C181B6F}" srcOrd="0" destOrd="0" presId="urn:microsoft.com/office/officeart/2005/8/layout/orgChart1"/>
    <dgm:cxn modelId="{C244A4FC-E4AE-4AEE-8C85-34E1361DAAB7}" type="presOf" srcId="{C05B756D-E718-4D6A-9F21-294070360D7A}" destId="{C8FE54B0-10DF-47CC-AF85-0F2B2463B6E2}" srcOrd="0" destOrd="0" presId="urn:microsoft.com/office/officeart/2005/8/layout/orgChart1"/>
    <dgm:cxn modelId="{05FAF4B1-2713-4512-96EE-511908449F86}" type="presParOf" srcId="{C8FE54B0-10DF-47CC-AF85-0F2B2463B6E2}" destId="{B44DA052-8E9A-491D-A14E-8A9A142E17F2}" srcOrd="0" destOrd="0" presId="urn:microsoft.com/office/officeart/2005/8/layout/orgChart1"/>
    <dgm:cxn modelId="{D1C0BB51-5A86-41EB-9149-0E4749B88BBB}" type="presParOf" srcId="{B44DA052-8E9A-491D-A14E-8A9A142E17F2}" destId="{1BC3FDBF-72EC-4030-96C0-537579BC960A}" srcOrd="0" destOrd="0" presId="urn:microsoft.com/office/officeart/2005/8/layout/orgChart1"/>
    <dgm:cxn modelId="{5466F9D8-8B38-454E-BD20-DAB02F86D7F5}" type="presParOf" srcId="{1BC3FDBF-72EC-4030-96C0-537579BC960A}" destId="{E1492784-1814-41F7-89FD-761332CE22C6}" srcOrd="0" destOrd="0" presId="urn:microsoft.com/office/officeart/2005/8/layout/orgChart1"/>
    <dgm:cxn modelId="{EA6B94D1-6F80-4477-9601-96ECAFE0EA20}" type="presParOf" srcId="{1BC3FDBF-72EC-4030-96C0-537579BC960A}" destId="{76D82E0F-8191-4666-9195-0EBDB6345452}" srcOrd="1" destOrd="0" presId="urn:microsoft.com/office/officeart/2005/8/layout/orgChart1"/>
    <dgm:cxn modelId="{F2A92262-46E3-4428-ABA2-A1E5B3A9054D}" type="presParOf" srcId="{B44DA052-8E9A-491D-A14E-8A9A142E17F2}" destId="{349DBBB3-6774-4B2E-904B-0030E5AD90A1}" srcOrd="1" destOrd="0" presId="urn:microsoft.com/office/officeart/2005/8/layout/orgChart1"/>
    <dgm:cxn modelId="{7C441543-D068-43A7-A440-46E56A7AA779}" type="presParOf" srcId="{349DBBB3-6774-4B2E-904B-0030E5AD90A1}" destId="{1B263692-A606-4BF8-BCA6-289FD3468108}" srcOrd="0" destOrd="0" presId="urn:microsoft.com/office/officeart/2005/8/layout/orgChart1"/>
    <dgm:cxn modelId="{FF8D84EB-80DE-4A1C-9F0D-38120328731F}" type="presParOf" srcId="{349DBBB3-6774-4B2E-904B-0030E5AD90A1}" destId="{C3D23D96-C1EC-4908-B34B-DA252F8DE832}" srcOrd="1" destOrd="0" presId="urn:microsoft.com/office/officeart/2005/8/layout/orgChart1"/>
    <dgm:cxn modelId="{1A9BB532-DDD2-435C-A8AC-A75720858FCB}" type="presParOf" srcId="{C3D23D96-C1EC-4908-B34B-DA252F8DE832}" destId="{C311DBA3-B4A1-41D6-B92E-8F41F8A4F0E7}" srcOrd="0" destOrd="0" presId="urn:microsoft.com/office/officeart/2005/8/layout/orgChart1"/>
    <dgm:cxn modelId="{FD62F9B1-5269-4C04-95E2-81B8890D8AA2}" type="presParOf" srcId="{C311DBA3-B4A1-41D6-B92E-8F41F8A4F0E7}" destId="{24CA003F-61B9-43FD-9352-6DB2104996F3}" srcOrd="0" destOrd="0" presId="urn:microsoft.com/office/officeart/2005/8/layout/orgChart1"/>
    <dgm:cxn modelId="{95E8DBD7-8242-4D1D-A81B-1426C17EBDC1}" type="presParOf" srcId="{C311DBA3-B4A1-41D6-B92E-8F41F8A4F0E7}" destId="{DF92BEF9-312D-46F3-9911-C9183EBA584A}" srcOrd="1" destOrd="0" presId="urn:microsoft.com/office/officeart/2005/8/layout/orgChart1"/>
    <dgm:cxn modelId="{1B48053B-68E8-4C97-9152-83BEF269B071}" type="presParOf" srcId="{C3D23D96-C1EC-4908-B34B-DA252F8DE832}" destId="{C015FE2A-A977-47B8-91C8-7B3103B83582}" srcOrd="1" destOrd="0" presId="urn:microsoft.com/office/officeart/2005/8/layout/orgChart1"/>
    <dgm:cxn modelId="{1036EE54-CF2F-42A9-A069-42F4729DA6AA}" type="presParOf" srcId="{C3D23D96-C1EC-4908-B34B-DA252F8DE832}" destId="{73B72BA7-7665-4031-9B21-2773AD5EE25E}" srcOrd="2" destOrd="0" presId="urn:microsoft.com/office/officeart/2005/8/layout/orgChart1"/>
    <dgm:cxn modelId="{81162C73-8F72-42FB-88E3-68A5EB3631CF}" type="presParOf" srcId="{349DBBB3-6774-4B2E-904B-0030E5AD90A1}" destId="{44FB1151-839B-43B8-8E35-F7CF503D8D21}" srcOrd="2" destOrd="0" presId="urn:microsoft.com/office/officeart/2005/8/layout/orgChart1"/>
    <dgm:cxn modelId="{80BB5894-B33C-4ACB-A6BD-6D2AC21A86AD}" type="presParOf" srcId="{349DBBB3-6774-4B2E-904B-0030E5AD90A1}" destId="{AAEC2030-3AAE-4E69-9B07-E9C0A0DE0648}" srcOrd="3" destOrd="0" presId="urn:microsoft.com/office/officeart/2005/8/layout/orgChart1"/>
    <dgm:cxn modelId="{DEABDBFC-E913-429A-B918-D51F4C93535C}" type="presParOf" srcId="{AAEC2030-3AAE-4E69-9B07-E9C0A0DE0648}" destId="{6BD9C297-2F53-446B-ADBE-18B88307B70F}" srcOrd="0" destOrd="0" presId="urn:microsoft.com/office/officeart/2005/8/layout/orgChart1"/>
    <dgm:cxn modelId="{81BAEE66-1934-4571-8689-66F2EE5B8463}" type="presParOf" srcId="{6BD9C297-2F53-446B-ADBE-18B88307B70F}" destId="{E228290B-8D71-4A90-9BED-D5723C181B6F}" srcOrd="0" destOrd="0" presId="urn:microsoft.com/office/officeart/2005/8/layout/orgChart1"/>
    <dgm:cxn modelId="{3C67AB57-9E18-4746-A130-A8A96825A350}" type="presParOf" srcId="{6BD9C297-2F53-446B-ADBE-18B88307B70F}" destId="{EC66B850-8A8B-4566-8F51-524C2727CA58}" srcOrd="1" destOrd="0" presId="urn:microsoft.com/office/officeart/2005/8/layout/orgChart1"/>
    <dgm:cxn modelId="{9D21B157-D501-4286-ABA9-E9BCDB3E2866}" type="presParOf" srcId="{AAEC2030-3AAE-4E69-9B07-E9C0A0DE0648}" destId="{2DEBDC1A-76BB-4A79-872C-DA0B83ACDADC}" srcOrd="1" destOrd="0" presId="urn:microsoft.com/office/officeart/2005/8/layout/orgChart1"/>
    <dgm:cxn modelId="{3F36CE16-BC87-4698-BD1B-F55E9C74BE72}" type="presParOf" srcId="{AAEC2030-3AAE-4E69-9B07-E9C0A0DE0648}" destId="{C83A6325-0A5F-4F9D-A1D5-ADB6BA96FE28}" srcOrd="2" destOrd="0" presId="urn:microsoft.com/office/officeart/2005/8/layout/orgChart1"/>
    <dgm:cxn modelId="{5EC5E275-987A-4730-9C6F-FC7E3E7825B3}" type="presParOf" srcId="{349DBBB3-6774-4B2E-904B-0030E5AD90A1}" destId="{FEA99F5C-3FB0-4B9A-8FBA-55273F6BE0F1}" srcOrd="4" destOrd="0" presId="urn:microsoft.com/office/officeart/2005/8/layout/orgChart1"/>
    <dgm:cxn modelId="{2411642D-586B-43ED-AB01-AE5B5C714B6B}" type="presParOf" srcId="{349DBBB3-6774-4B2E-904B-0030E5AD90A1}" destId="{AFDE42A0-E11D-41D6-ACA8-3DED8A27A8E9}" srcOrd="5" destOrd="0" presId="urn:microsoft.com/office/officeart/2005/8/layout/orgChart1"/>
    <dgm:cxn modelId="{7B9637D5-41E9-4607-8FAF-3A3DE23A030B}" type="presParOf" srcId="{AFDE42A0-E11D-41D6-ACA8-3DED8A27A8E9}" destId="{183EE207-6E2E-46CC-A5FE-7DE6A2DD1180}" srcOrd="0" destOrd="0" presId="urn:microsoft.com/office/officeart/2005/8/layout/orgChart1"/>
    <dgm:cxn modelId="{64E28FCF-6A35-433E-9DD9-D6948636FEFA}" type="presParOf" srcId="{183EE207-6E2E-46CC-A5FE-7DE6A2DD1180}" destId="{D1927631-C970-4AE1-8772-862A0562BABF}" srcOrd="0" destOrd="0" presId="urn:microsoft.com/office/officeart/2005/8/layout/orgChart1"/>
    <dgm:cxn modelId="{CEF5E42A-71A5-4609-80CE-C750DD3FBA2F}" type="presParOf" srcId="{183EE207-6E2E-46CC-A5FE-7DE6A2DD1180}" destId="{84E6256C-AF9C-4192-A5A6-5799C95766BD}" srcOrd="1" destOrd="0" presId="urn:microsoft.com/office/officeart/2005/8/layout/orgChart1"/>
    <dgm:cxn modelId="{6C231052-A94D-4889-88A7-CEBA82508768}" type="presParOf" srcId="{AFDE42A0-E11D-41D6-ACA8-3DED8A27A8E9}" destId="{D5FFF05A-B0FF-487E-A5A2-D3A147396F4B}" srcOrd="1" destOrd="0" presId="urn:microsoft.com/office/officeart/2005/8/layout/orgChart1"/>
    <dgm:cxn modelId="{B2CEA238-72CA-4317-B577-C7DD45F7F93A}" type="presParOf" srcId="{AFDE42A0-E11D-41D6-ACA8-3DED8A27A8E9}" destId="{98BB7052-CFDC-41AC-9527-31AD1CA72C00}" srcOrd="2" destOrd="0" presId="urn:microsoft.com/office/officeart/2005/8/layout/orgChart1"/>
    <dgm:cxn modelId="{78A6609A-B653-4723-9AAC-ECE308F9416E}" type="presParOf" srcId="{B44DA052-8E9A-491D-A14E-8A9A142E17F2}" destId="{661E36A2-DCAE-4346-A2F6-99C70235DC67}"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968225" y="1191437"/>
          <a:ext cx="2342029" cy="406467"/>
        </a:xfrm>
        <a:custGeom>
          <a:avLst/>
          <a:gdLst/>
          <a:ahLst/>
          <a:cxnLst/>
          <a:rect l="0" t="0" r="0" b="0"/>
          <a:pathLst>
            <a:path>
              <a:moveTo>
                <a:pt x="2342029" y="0"/>
              </a:moveTo>
              <a:lnTo>
                <a:pt x="2342029" y="203233"/>
              </a:lnTo>
              <a:lnTo>
                <a:pt x="0" y="203233"/>
              </a:lnTo>
              <a:lnTo>
                <a:pt x="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264535" y="1191437"/>
          <a:ext cx="91440" cy="406467"/>
        </a:xfrm>
        <a:custGeom>
          <a:avLst/>
          <a:gdLst/>
          <a:ahLst/>
          <a:cxnLst/>
          <a:rect l="0" t="0" r="0" b="0"/>
          <a:pathLst>
            <a:path>
              <a:moveTo>
                <a:pt x="45720" y="0"/>
              </a:moveTo>
              <a:lnTo>
                <a:pt x="45720"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310255" y="1191437"/>
          <a:ext cx="2342029" cy="406467"/>
        </a:xfrm>
        <a:custGeom>
          <a:avLst/>
          <a:gdLst/>
          <a:ahLst/>
          <a:cxnLst/>
          <a:rect l="0" t="0" r="0" b="0"/>
          <a:pathLst>
            <a:path>
              <a:moveTo>
                <a:pt x="0" y="0"/>
              </a:moveTo>
              <a:lnTo>
                <a:pt x="0" y="203233"/>
              </a:lnTo>
              <a:lnTo>
                <a:pt x="2342029" y="203233"/>
              </a:lnTo>
              <a:lnTo>
                <a:pt x="2342029" y="406467"/>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342474" y="223656"/>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Type of Data Models</a:t>
          </a:r>
        </a:p>
      </dsp:txBody>
      <dsp:txXfrm>
        <a:off x="2342474" y="223656"/>
        <a:ext cx="1935561" cy="967780"/>
      </dsp:txXfrm>
    </dsp:sp>
    <dsp:sp modelId="{24CA003F-61B9-43FD-9352-6DB2104996F3}">
      <dsp:nvSpPr>
        <dsp:cNvPr id="0" name=""/>
        <dsp:cNvSpPr/>
      </dsp:nvSpPr>
      <dsp:spPr>
        <a:xfrm>
          <a:off x="4684503"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Snowflake Schema</a:t>
          </a:r>
        </a:p>
      </dsp:txBody>
      <dsp:txXfrm>
        <a:off x="4684503" y="1597905"/>
        <a:ext cx="1935561" cy="967780"/>
      </dsp:txXfrm>
    </dsp:sp>
    <dsp:sp modelId="{E228290B-8D71-4A90-9BED-D5723C181B6F}">
      <dsp:nvSpPr>
        <dsp:cNvPr id="0" name=""/>
        <dsp:cNvSpPr/>
      </dsp:nvSpPr>
      <dsp:spPr>
        <a:xfrm>
          <a:off x="234247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Star Schema</a:t>
          </a:r>
        </a:p>
      </dsp:txBody>
      <dsp:txXfrm>
        <a:off x="2342474" y="1597905"/>
        <a:ext cx="1935561" cy="967780"/>
      </dsp:txXfrm>
    </dsp:sp>
    <dsp:sp modelId="{D1927631-C970-4AE1-8772-862A0562BABF}">
      <dsp:nvSpPr>
        <dsp:cNvPr id="0" name=""/>
        <dsp:cNvSpPr/>
      </dsp:nvSpPr>
      <dsp:spPr>
        <a:xfrm>
          <a:off x="444" y="1597905"/>
          <a:ext cx="1935561" cy="967780"/>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Flat or Denormalized</a:t>
          </a:r>
        </a:p>
      </dsp:txBody>
      <dsp:txXfrm>
        <a:off x="444" y="1597905"/>
        <a:ext cx="1935561" cy="967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9F5C-3FB0-4B9A-8FBA-55273F6BE0F1}">
      <dsp:nvSpPr>
        <dsp:cNvPr id="0" name=""/>
        <dsp:cNvSpPr/>
      </dsp:nvSpPr>
      <dsp:spPr>
        <a:xfrm>
          <a:off x="1119213" y="1662453"/>
          <a:ext cx="2707252" cy="469853"/>
        </a:xfrm>
        <a:custGeom>
          <a:avLst/>
          <a:gdLst/>
          <a:ahLst/>
          <a:cxnLst/>
          <a:rect l="0" t="0" r="0" b="0"/>
          <a:pathLst>
            <a:path>
              <a:moveTo>
                <a:pt x="2707252" y="0"/>
              </a:moveTo>
              <a:lnTo>
                <a:pt x="2707252" y="234926"/>
              </a:lnTo>
              <a:lnTo>
                <a:pt x="0" y="234926"/>
              </a:lnTo>
              <a:lnTo>
                <a:pt x="0" y="4698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4FB1151-839B-43B8-8E35-F7CF503D8D21}">
      <dsp:nvSpPr>
        <dsp:cNvPr id="0" name=""/>
        <dsp:cNvSpPr/>
      </dsp:nvSpPr>
      <dsp:spPr>
        <a:xfrm>
          <a:off x="3780746" y="1662453"/>
          <a:ext cx="91440" cy="469853"/>
        </a:xfrm>
        <a:custGeom>
          <a:avLst/>
          <a:gdLst/>
          <a:ahLst/>
          <a:cxnLst/>
          <a:rect l="0" t="0" r="0" b="0"/>
          <a:pathLst>
            <a:path>
              <a:moveTo>
                <a:pt x="45720" y="0"/>
              </a:moveTo>
              <a:lnTo>
                <a:pt x="45720" y="4698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B263692-A606-4BF8-BCA6-289FD3468108}">
      <dsp:nvSpPr>
        <dsp:cNvPr id="0" name=""/>
        <dsp:cNvSpPr/>
      </dsp:nvSpPr>
      <dsp:spPr>
        <a:xfrm>
          <a:off x="3826466" y="1662453"/>
          <a:ext cx="2707252" cy="469853"/>
        </a:xfrm>
        <a:custGeom>
          <a:avLst/>
          <a:gdLst/>
          <a:ahLst/>
          <a:cxnLst/>
          <a:rect l="0" t="0" r="0" b="0"/>
          <a:pathLst>
            <a:path>
              <a:moveTo>
                <a:pt x="0" y="0"/>
              </a:moveTo>
              <a:lnTo>
                <a:pt x="0" y="234926"/>
              </a:lnTo>
              <a:lnTo>
                <a:pt x="2707252" y="234926"/>
              </a:lnTo>
              <a:lnTo>
                <a:pt x="2707252" y="46985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492784-1814-41F7-89FD-761332CE22C6}">
      <dsp:nvSpPr>
        <dsp:cNvPr id="0" name=""/>
        <dsp:cNvSpPr/>
      </dsp:nvSpPr>
      <dsp:spPr>
        <a:xfrm>
          <a:off x="2707766" y="543754"/>
          <a:ext cx="2237398" cy="1118699"/>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rPr>
            <a:t>Three ways to write M</a:t>
          </a:r>
          <a:endParaRPr lang="en-US" sz="2400" b="1" kern="1200" dirty="0">
            <a:solidFill>
              <a:schemeClr val="tx1"/>
            </a:solidFill>
            <a:latin typeface="+mj-lt"/>
            <a:ea typeface="+mn-ea"/>
            <a:cs typeface="+mn-cs"/>
          </a:endParaRPr>
        </a:p>
      </dsp:txBody>
      <dsp:txXfrm>
        <a:off x="2707766" y="543754"/>
        <a:ext cx="2237398" cy="1118699"/>
      </dsp:txXfrm>
    </dsp:sp>
    <dsp:sp modelId="{24CA003F-61B9-43FD-9352-6DB2104996F3}">
      <dsp:nvSpPr>
        <dsp:cNvPr id="0" name=""/>
        <dsp:cNvSpPr/>
      </dsp:nvSpPr>
      <dsp:spPr>
        <a:xfrm>
          <a:off x="5415019" y="2132307"/>
          <a:ext cx="2237398" cy="1118699"/>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Custom Code</a:t>
          </a:r>
        </a:p>
      </dsp:txBody>
      <dsp:txXfrm>
        <a:off x="5415019" y="2132307"/>
        <a:ext cx="2237398" cy="1118699"/>
      </dsp:txXfrm>
    </dsp:sp>
    <dsp:sp modelId="{E228290B-8D71-4A90-9BED-D5723C181B6F}">
      <dsp:nvSpPr>
        <dsp:cNvPr id="0" name=""/>
        <dsp:cNvSpPr/>
      </dsp:nvSpPr>
      <dsp:spPr>
        <a:xfrm>
          <a:off x="2707766" y="2132307"/>
          <a:ext cx="2237398" cy="1118699"/>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Click and Adjust</a:t>
          </a:r>
        </a:p>
      </dsp:txBody>
      <dsp:txXfrm>
        <a:off x="2707766" y="2132307"/>
        <a:ext cx="2237398" cy="1118699"/>
      </dsp:txXfrm>
    </dsp:sp>
    <dsp:sp modelId="{D1927631-C970-4AE1-8772-862A0562BABF}">
      <dsp:nvSpPr>
        <dsp:cNvPr id="0" name=""/>
        <dsp:cNvSpPr/>
      </dsp:nvSpPr>
      <dsp:spPr>
        <a:xfrm>
          <a:off x="513" y="2132307"/>
          <a:ext cx="2237398" cy="1118699"/>
        </a:xfrm>
        <a:prstGeom prst="rect">
          <a:avLst/>
        </a:prstGeom>
        <a:solidFill>
          <a:srgbClr val="F2C812"/>
        </a:solidFill>
        <a:ln w="10795" cap="flat" cmpd="sng" algn="ctr">
          <a:solidFill>
            <a:srgbClr val="F2C81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gradFill>
                <a:gsLst>
                  <a:gs pos="1250">
                    <a:schemeClr val="tx1"/>
                  </a:gs>
                  <a:gs pos="100000">
                    <a:schemeClr val="tx1"/>
                  </a:gs>
                </a:gsLst>
                <a:lin ang="5400000" scaled="0"/>
              </a:gradFill>
              <a:latin typeface="+mj-lt"/>
              <a:ea typeface="+mn-ea"/>
              <a:cs typeface="+mn-cs"/>
            </a:rPr>
            <a:t>Use the Ribbon</a:t>
          </a:r>
        </a:p>
      </dsp:txBody>
      <dsp:txXfrm>
        <a:off x="513" y="2132307"/>
        <a:ext cx="2237398" cy="111869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170583" cy="482028"/>
          </a:xfrm>
          <a:prstGeom prst="rect">
            <a:avLst/>
          </a:prstGeom>
        </p:spPr>
        <p:txBody>
          <a:bodyPr vert="horz" lIns="94837" tIns="47418" rIns="94837" bIns="47418" rtlCol="0"/>
          <a:lstStyle>
            <a:lvl1pPr algn="l">
              <a:defRPr sz="1200"/>
            </a:lvl1pPr>
          </a:lstStyle>
          <a:p>
            <a:endParaRPr lang="en-US" dirty="0"/>
          </a:p>
        </p:txBody>
      </p:sp>
      <p:sp>
        <p:nvSpPr>
          <p:cNvPr id="3" name="Date Placeholder 2"/>
          <p:cNvSpPr>
            <a:spLocks noGrp="1"/>
          </p:cNvSpPr>
          <p:nvPr>
            <p:ph type="dt" sz="quarter" idx="1"/>
          </p:nvPr>
        </p:nvSpPr>
        <p:spPr>
          <a:xfrm>
            <a:off x="4142963" y="0"/>
            <a:ext cx="3170583" cy="482028"/>
          </a:xfrm>
          <a:prstGeom prst="rect">
            <a:avLst/>
          </a:prstGeom>
        </p:spPr>
        <p:txBody>
          <a:bodyPr vert="horz" lIns="94837" tIns="47418" rIns="94837" bIns="47418" rtlCol="0"/>
          <a:lstStyle>
            <a:lvl1pPr algn="r">
              <a:defRPr sz="1200"/>
            </a:lvl1pPr>
          </a:lstStyle>
          <a:p>
            <a:fld id="{BF84AC64-7269-4508-967D-1601EF61931B}" type="datetimeFigureOut">
              <a:rPr lang="en-US" smtClean="0"/>
              <a:t>4/1/2020</a:t>
            </a:fld>
            <a:endParaRPr lang="en-US" dirty="0"/>
          </a:p>
        </p:txBody>
      </p:sp>
      <p:sp>
        <p:nvSpPr>
          <p:cNvPr id="5" name="Slide Number Placeholder 4"/>
          <p:cNvSpPr>
            <a:spLocks noGrp="1"/>
          </p:cNvSpPr>
          <p:nvPr>
            <p:ph type="sldNum" sz="quarter" idx="3"/>
          </p:nvPr>
        </p:nvSpPr>
        <p:spPr>
          <a:xfrm>
            <a:off x="4142963" y="8878158"/>
            <a:ext cx="3170583" cy="482028"/>
          </a:xfrm>
          <a:prstGeom prst="rect">
            <a:avLst/>
          </a:prstGeom>
        </p:spPr>
        <p:txBody>
          <a:bodyPr vert="horz" lIns="94837" tIns="47418" rIns="94837" bIns="47418" rtlCol="0" anchor="b"/>
          <a:lstStyle>
            <a:lvl1pPr algn="r">
              <a:defRPr sz="1200"/>
            </a:lvl1pPr>
          </a:lstStyle>
          <a:p>
            <a:fld id="{C603B260-5D82-4425-914C-83D94BF7FFFE}" type="slidenum">
              <a:rPr lang="en-US" smtClean="0"/>
              <a:t>‹#›</a:t>
            </a:fld>
            <a:endParaRPr lang="en-US" dirty="0"/>
          </a:p>
        </p:txBody>
      </p:sp>
    </p:spTree>
    <p:extLst>
      <p:ext uri="{BB962C8B-B14F-4D97-AF65-F5344CB8AC3E}">
        <p14:creationId xmlns:p14="http://schemas.microsoft.com/office/powerpoint/2010/main" val="379615899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169920" cy="481727"/>
          </a:xfrm>
          <a:prstGeom prst="rect">
            <a:avLst/>
          </a:prstGeom>
        </p:spPr>
        <p:txBody>
          <a:bodyPr vert="horz" lIns="96638" tIns="48320" rIns="96638" bIns="48320" rtlCol="0"/>
          <a:lstStyle>
            <a:lvl1pPr algn="l">
              <a:defRPr sz="1200"/>
            </a:lvl1pPr>
          </a:lstStyle>
          <a:p>
            <a:endParaRPr lang="en-US" dirty="0"/>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38" tIns="48320" rIns="96638" bIns="48320" rtlCol="0" anchor="ctr"/>
          <a:lstStyle/>
          <a:p>
            <a:endParaRPr lang="en-US" dirty="0"/>
          </a:p>
        </p:txBody>
      </p:sp>
      <p:sp>
        <p:nvSpPr>
          <p:cNvPr id="5" name="Notes Placeholder 4"/>
          <p:cNvSpPr>
            <a:spLocks noGrp="1"/>
          </p:cNvSpPr>
          <p:nvPr>
            <p:ph type="body" sz="quarter" idx="3"/>
          </p:nvPr>
        </p:nvSpPr>
        <p:spPr>
          <a:xfrm>
            <a:off x="731521" y="4620580"/>
            <a:ext cx="5852160" cy="3780473"/>
          </a:xfrm>
          <a:prstGeom prst="rect">
            <a:avLst/>
          </a:prstGeom>
        </p:spPr>
        <p:txBody>
          <a:bodyPr vert="horz" lIns="96638" tIns="48320" rIns="96638" bIns="483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1726"/>
          </a:xfrm>
          <a:prstGeom prst="rect">
            <a:avLst/>
          </a:prstGeom>
        </p:spPr>
        <p:txBody>
          <a:bodyPr vert="horz" lIns="96638" tIns="48320" rIns="96638" bIns="48320" rtlCol="0" anchor="b"/>
          <a:lstStyle>
            <a:lvl1pPr algn="l">
              <a:defRPr sz="1200"/>
            </a:lvl1pPr>
          </a:lstStyle>
          <a:p>
            <a:r>
              <a:rPr lang="en-US" dirty="0"/>
              <a:t>Version:November_2020</a:t>
            </a:r>
          </a:p>
        </p:txBody>
      </p:sp>
      <p:sp>
        <p:nvSpPr>
          <p:cNvPr id="7" name="Slide Number Placeholder 6"/>
          <p:cNvSpPr>
            <a:spLocks noGrp="1"/>
          </p:cNvSpPr>
          <p:nvPr>
            <p:ph type="sldNum" sz="quarter" idx="5"/>
          </p:nvPr>
        </p:nvSpPr>
        <p:spPr>
          <a:xfrm>
            <a:off x="4143587" y="9119475"/>
            <a:ext cx="3169920" cy="481726"/>
          </a:xfrm>
          <a:prstGeom prst="rect">
            <a:avLst/>
          </a:prstGeom>
        </p:spPr>
        <p:txBody>
          <a:bodyPr vert="horz" lIns="96638" tIns="48320" rIns="96638" bIns="48320" rtlCol="0" anchor="b"/>
          <a:lstStyle>
            <a:lvl1pPr algn="r">
              <a:defRPr sz="1200"/>
            </a:lvl1pPr>
          </a:lstStyle>
          <a:p>
            <a:fld id="{24F2286A-233C-471D-BDF9-24A775565FE1}" type="slidenum">
              <a:rPr lang="en-US" smtClean="0"/>
              <a:t>‹#›</a:t>
            </a:fld>
            <a:endParaRPr lang="en-US" dirty="0"/>
          </a:p>
        </p:txBody>
      </p:sp>
    </p:spTree>
    <p:extLst>
      <p:ext uri="{BB962C8B-B14F-4D97-AF65-F5344CB8AC3E}">
        <p14:creationId xmlns:p14="http://schemas.microsoft.com/office/powerpoint/2010/main" val="241688706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docs.microsoft.com/en-us/dax/var-dax" TargetMode="External"/><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www.sqlbi.com/articles/using-the-selectedvalue-function-in-dax/"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3" Type="http://schemas.openxmlformats.org/officeDocument/2006/relationships/hyperlink" Target="https://www.sqlbi.com/blog/marco/2011/03/08/difference-between-distinct-and-values-in-dax/"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3" Type="http://schemas.openxmlformats.org/officeDocument/2006/relationships/hyperlink" Target="https://xxlbi.com/blog/different-blanks-in-dax/" TargetMode="External"/><Relationship Id="rId2" Type="http://schemas.openxmlformats.org/officeDocument/2006/relationships/slide" Target="../slides/slide160.xml"/><Relationship Id="rId1" Type="http://schemas.openxmlformats.org/officeDocument/2006/relationships/notesMaster" Target="../notesMasters/notesMaster1.xml"/><Relationship Id="rId4" Type="http://schemas.openxmlformats.org/officeDocument/2006/relationships/hyperlink" Target="https://www.sqlbi.com/articles/blank-handling-in-dax/" TargetMode="Externa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www.sqlbi.com/blog/marco/2017/02/02/using-summarizecolumns-instead-of-summarize-in-dax-powerbi-ssas-tabular/" TargetMode="External"/><Relationship Id="rId2" Type="http://schemas.openxmlformats.org/officeDocument/2006/relationships/slide" Target="../slides/slide162.xml"/><Relationship Id="rId1" Type="http://schemas.openxmlformats.org/officeDocument/2006/relationships/notesMaster" Target="../notesMasters/notesMaster1.xml"/><Relationship Id="rId5" Type="http://schemas.openxmlformats.org/officeDocument/2006/relationships/hyperlink" Target="https://docs.microsoft.com/en-us/dax/summarizecolumns-function-dax" TargetMode="External"/><Relationship Id="rId4" Type="http://schemas.openxmlformats.org/officeDocument/2006/relationships/hyperlink" Target="https://dax.guide/summarizecolumns/" TargetMode="Externa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www.sqlbi.com/articles/best-practices-using-summarize-and-addcolumns/" TargetMode="External"/><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3" Type="http://schemas.openxmlformats.org/officeDocument/2006/relationships/hyperlink" Target="https://docs.microsoft.com/en-us/power-bi/desktop-performance-analyzer" TargetMode="External"/><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docs.microsoft.com/en-us/power-bi/desktop-aggregations" TargetMode="External"/><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sdn.microsoft.com/en-us/library/dn393915.aspx"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msdn.microsoft.com/library/mt253322?CorrelationId=e113c96a-0d15-4fb7-8443-21051e898ac9&amp;ui=en-US&amp;rs=en-US&amp;ad=US"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msdn.microsoft.com/library/Mt253322?CorrelationId=76b5c813-fc40-4d4e-ba47-f96ce7c60fe0&amp;ui=en-US&amp;rs=en-US&amp;ad=U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powerbi.microsoft.com/en-us/blog/power-bi-desktop-april-2019-feature-summary/#fuzzyMerge"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www.youtube.com/watch?v=I65YCrJWliw"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powerbi.microsoft.com/en-us/blog/power-bi-desktop-april-2019-feature-summary/#profiling"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sqlbi.com/articles/using-the-selectedvalue-function-in-dax/"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Change Log</a:t>
            </a:r>
          </a:p>
          <a:p>
            <a:pPr rtl="0" fontAlgn="ctr"/>
            <a:r>
              <a:rPr lang="en-US" sz="1200" kern="1200" dirty="0">
                <a:solidFill>
                  <a:schemeClr val="tx1"/>
                </a:solidFill>
                <a:effectLst/>
                <a:latin typeface="+mn-lt"/>
                <a:ea typeface="+mn-ea"/>
                <a:cs typeface="+mn-cs"/>
              </a:rPr>
              <a:t>Insert slide between 21 and 22 showing the three modes</a:t>
            </a:r>
          </a:p>
          <a:p>
            <a:pPr lvl="1" rtl="0" fontAlgn="ctr"/>
            <a:r>
              <a:rPr lang="en-US" sz="1200" kern="1200" dirty="0">
                <a:solidFill>
                  <a:schemeClr val="tx1"/>
                </a:solidFill>
                <a:effectLst/>
                <a:latin typeface="+mn-lt"/>
                <a:ea typeface="+mn-ea"/>
                <a:cs typeface="+mn-cs"/>
              </a:rPr>
              <a:t>Import Mode</a:t>
            </a:r>
          </a:p>
          <a:p>
            <a:pPr lvl="1" rtl="0" fontAlgn="ctr"/>
            <a:r>
              <a:rPr lang="en-US" sz="1200" kern="1200" dirty="0">
                <a:solidFill>
                  <a:schemeClr val="tx1"/>
                </a:solidFill>
                <a:effectLst/>
                <a:latin typeface="+mn-lt"/>
                <a:ea typeface="+mn-ea"/>
                <a:cs typeface="+mn-cs"/>
              </a:rPr>
              <a:t>Live Connect</a:t>
            </a:r>
          </a:p>
          <a:p>
            <a:pPr lvl="1" rtl="0" fontAlgn="ctr"/>
            <a:r>
              <a:rPr lang="en-US" sz="1200" kern="1200" dirty="0">
                <a:solidFill>
                  <a:schemeClr val="tx1"/>
                </a:solidFill>
                <a:effectLst/>
                <a:latin typeface="+mn-lt"/>
                <a:ea typeface="+mn-ea"/>
                <a:cs typeface="+mn-cs"/>
              </a:rPr>
              <a:t>Direct Query</a:t>
            </a:r>
          </a:p>
          <a:p>
            <a:pPr rtl="0" fontAlgn="ctr"/>
            <a:r>
              <a:rPr lang="en-US" sz="1200" kern="1200" dirty="0">
                <a:solidFill>
                  <a:schemeClr val="tx1"/>
                </a:solidFill>
                <a:effectLst/>
                <a:latin typeface="+mn-lt"/>
                <a:ea typeface="+mn-ea"/>
                <a:cs typeface="+mn-cs"/>
              </a:rPr>
              <a:t>After Import Mode (slide 27)</a:t>
            </a:r>
          </a:p>
          <a:p>
            <a:pPr lvl="1" rtl="0" fontAlgn="ctr"/>
            <a:r>
              <a:rPr lang="en-US" sz="1200" kern="1200" dirty="0">
                <a:solidFill>
                  <a:schemeClr val="tx1"/>
                </a:solidFill>
                <a:effectLst/>
                <a:latin typeface="+mn-lt"/>
                <a:ea typeface="+mn-ea"/>
                <a:cs typeface="+mn-cs"/>
              </a:rPr>
              <a:t>Insert 1 -2 slides on Live Connect</a:t>
            </a:r>
          </a:p>
          <a:p>
            <a:pPr lvl="1" rtl="0" fontAlgn="ctr"/>
            <a:r>
              <a:rPr lang="en-US" sz="1200" kern="1200" dirty="0">
                <a:solidFill>
                  <a:schemeClr val="tx1"/>
                </a:solidFill>
                <a:effectLst/>
                <a:latin typeface="+mn-lt"/>
                <a:ea typeface="+mn-ea"/>
                <a:cs typeface="+mn-cs"/>
              </a:rPr>
              <a:t>Insert 1-2 slides on Direct Query</a:t>
            </a:r>
          </a:p>
          <a:p>
            <a:pPr rtl="0" fontAlgn="ctr"/>
            <a:r>
              <a:rPr lang="en-US" sz="1200" kern="1200" dirty="0">
                <a:solidFill>
                  <a:schemeClr val="tx1"/>
                </a:solidFill>
                <a:effectLst/>
                <a:latin typeface="+mn-lt"/>
                <a:ea typeface="+mn-ea"/>
                <a:cs typeface="+mn-cs"/>
              </a:rPr>
              <a:t>Use slide 103 iterator function Example 3 as a way to introduce variables</a:t>
            </a:r>
          </a:p>
          <a:p>
            <a:pPr rtl="0" fontAlgn="ctr"/>
            <a:r>
              <a:rPr lang="en-US" sz="1200" kern="1200" dirty="0">
                <a:solidFill>
                  <a:schemeClr val="tx1"/>
                </a:solidFill>
                <a:effectLst/>
                <a:latin typeface="+mn-lt"/>
                <a:ea typeface="+mn-ea"/>
                <a:cs typeface="+mn-cs"/>
              </a:rPr>
              <a:t>Clean up Values, vs Distinct, vs All</a:t>
            </a:r>
          </a:p>
          <a:p>
            <a:pPr lvl="1" rtl="0" fontAlgn="ctr"/>
            <a:r>
              <a:rPr lang="en-US" sz="1200" kern="1200" dirty="0">
                <a:solidFill>
                  <a:schemeClr val="tx1"/>
                </a:solidFill>
                <a:effectLst/>
                <a:latin typeface="+mn-lt"/>
                <a:ea typeface="+mn-ea"/>
                <a:cs typeface="+mn-cs"/>
              </a:rPr>
              <a:t>Cover when demoing and remove everywhere else</a:t>
            </a:r>
          </a:p>
          <a:p>
            <a:pPr rtl="0" fontAlgn="ctr"/>
            <a:r>
              <a:rPr lang="en-US" sz="1200" kern="1200" dirty="0">
                <a:solidFill>
                  <a:schemeClr val="tx1"/>
                </a:solidFill>
                <a:effectLst/>
                <a:latin typeface="+mn-lt"/>
                <a:ea typeface="+mn-ea"/>
                <a:cs typeface="+mn-cs"/>
              </a:rPr>
              <a:t>Maybe add variables as a concept or not.</a:t>
            </a:r>
          </a:p>
          <a:p>
            <a:r>
              <a:rPr lang="en-US" baseline="0" dirty="0"/>
              <a:t>Typo(slide 24; slide 52): slower -&gt; is slow; </a:t>
            </a:r>
            <a:r>
              <a:rPr lang="en-US" baseline="0" dirty="0" err="1"/>
              <a:t>Sumarizations</a:t>
            </a:r>
            <a:r>
              <a:rPr lang="en-US" baseline="0" dirty="0"/>
              <a:t> -&gt; Summarizations</a:t>
            </a:r>
          </a:p>
          <a:p>
            <a:r>
              <a:rPr lang="en-US" baseline="0" dirty="0"/>
              <a:t>Reorganize the layout of slide 29, 30, 34, 35, 44, 63</a:t>
            </a:r>
          </a:p>
          <a:p>
            <a:r>
              <a:rPr lang="en-US" baseline="0" dirty="0"/>
              <a:t>Add notes on Slide 70, 71, 72, 74</a:t>
            </a:r>
          </a:p>
          <a:p>
            <a:r>
              <a:rPr lang="en-US" baseline="0" dirty="0"/>
              <a:t>Add comment on Slide 72</a:t>
            </a:r>
          </a:p>
          <a:p>
            <a:r>
              <a:rPr lang="en-US" baseline="0" dirty="0"/>
              <a:t>Add missing subtitle “Filter context in a measure – Example 1” on Slide 82</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3329DEA-6433-4493-B9C4-3E0AC755FE5D}"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930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92895552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You can also do this in Query Editor using the Applied Steps.</a:t>
            </a:r>
          </a:p>
        </p:txBody>
      </p:sp>
      <p:sp>
        <p:nvSpPr>
          <p:cNvPr id="4" name="Slide Number Placeholder 3"/>
          <p:cNvSpPr>
            <a:spLocks noGrp="1"/>
          </p:cNvSpPr>
          <p:nvPr>
            <p:ph type="sldNum" sz="quarter" idx="10"/>
          </p:nvPr>
        </p:nvSpPr>
        <p:spPr/>
        <p:txBody>
          <a:bodyPr/>
          <a:lstStyle/>
          <a:p>
            <a:fld id="{24F2286A-233C-471D-BDF9-24A775565FE1}" type="slidenum">
              <a:rPr lang="en-US" smtClean="0"/>
              <a:t>104</a:t>
            </a:fld>
            <a:endParaRPr lang="en-US" dirty="0"/>
          </a:p>
        </p:txBody>
      </p:sp>
      <p:sp>
        <p:nvSpPr>
          <p:cNvPr id="5" name="Footer Placeholder 4">
            <a:extLst>
              <a:ext uri="{FF2B5EF4-FFF2-40B4-BE49-F238E27FC236}">
                <a16:creationId xmlns:a16="http://schemas.microsoft.com/office/drawing/2014/main" id="{1DCCB85A-D4E2-4102-BE60-5BF1604794C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82239512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15)</a:t>
            </a:r>
            <a:endParaRPr lang="en-US" sz="1400" b="1" dirty="0"/>
          </a:p>
          <a:p>
            <a:r>
              <a:rPr lang="en-US" sz="1400" dirty="0"/>
              <a:t>Objective: Update CSV file paths to use dynamic variables</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blank query</a:t>
            </a:r>
          </a:p>
          <a:p>
            <a:pPr marL="808759" lvl="1" indent="-342900">
              <a:buFont typeface="+mj-lt"/>
              <a:buAutoNum type="alphaLcParenR"/>
            </a:pPr>
            <a:r>
              <a:rPr lang="en-US" sz="1400" kern="1200" dirty="0">
                <a:solidFill>
                  <a:schemeClr val="tx1"/>
                </a:solidFill>
                <a:latin typeface="+mn-lt"/>
                <a:ea typeface="+mn-ea"/>
                <a:cs typeface="+mn-cs"/>
              </a:rPr>
              <a:t>Query Name: “Budget_Path”</a:t>
            </a:r>
          </a:p>
          <a:p>
            <a:pPr marL="808759" lvl="1" indent="-342900">
              <a:buFont typeface="+mj-lt"/>
              <a:buAutoNum type="alphaLcParenR"/>
            </a:pPr>
            <a:r>
              <a:rPr lang="en-US" sz="1400" kern="1200" dirty="0">
                <a:solidFill>
                  <a:schemeClr val="tx1"/>
                </a:solidFill>
                <a:latin typeface="+mn-lt"/>
                <a:ea typeface="+mn-ea"/>
                <a:cs typeface="+mn-cs"/>
              </a:rPr>
              <a:t>In Advanced Editor</a:t>
            </a:r>
          </a:p>
          <a:p>
            <a:pPr marL="808759" lvl="1" indent="-342900">
              <a:buFont typeface="+mj-lt"/>
              <a:buAutoNum type="alphaLcParenR"/>
            </a:pPr>
            <a:r>
              <a:rPr lang="en-US" sz="1400" kern="1200" dirty="0">
                <a:solidFill>
                  <a:schemeClr val="tx1"/>
                </a:solidFill>
                <a:latin typeface="+mn-lt"/>
                <a:ea typeface="+mn-ea"/>
                <a:cs typeface="+mn-cs"/>
              </a:rPr>
              <a:t>Copy in text from Budget_Path.txt</a:t>
            </a:r>
          </a:p>
          <a:p>
            <a:pPr marL="342900" indent="-342900">
              <a:buFont typeface="+mj-lt"/>
              <a:buAutoNum type="arabicPeriod"/>
            </a:pPr>
            <a:r>
              <a:rPr lang="en-US" sz="1400" b="1" kern="1200" dirty="0">
                <a:solidFill>
                  <a:schemeClr val="tx1"/>
                </a:solidFill>
                <a:latin typeface="+mn-lt"/>
                <a:ea typeface="+mn-ea"/>
                <a:cs typeface="+mn-cs"/>
              </a:rPr>
              <a:t>Update</a:t>
            </a:r>
            <a:r>
              <a:rPr lang="en-US" sz="1400" kern="1200" dirty="0">
                <a:solidFill>
                  <a:schemeClr val="tx1"/>
                </a:solidFill>
                <a:latin typeface="+mn-lt"/>
                <a:ea typeface="+mn-ea"/>
                <a:cs typeface="+mn-cs"/>
              </a:rPr>
              <a:t> Source Applied Step to use </a:t>
            </a:r>
            <a:r>
              <a:rPr lang="en-US" sz="1400" kern="1200" dirty="0" err="1">
                <a:solidFill>
                  <a:schemeClr val="tx1"/>
                </a:solidFill>
                <a:latin typeface="+mn-lt"/>
                <a:ea typeface="+mn-ea"/>
                <a:cs typeface="+mn-cs"/>
              </a:rPr>
              <a:t>ResolvedBudgetPath</a:t>
            </a:r>
            <a:r>
              <a:rPr lang="en-US" sz="1400" kern="1200" dirty="0">
                <a:solidFill>
                  <a:schemeClr val="tx1"/>
                </a:solidFill>
                <a:latin typeface="+mn-lt"/>
                <a:ea typeface="+mn-ea"/>
                <a:cs typeface="+mn-cs"/>
              </a:rPr>
              <a:t> = “</a:t>
            </a:r>
            <a:r>
              <a:rPr lang="en-US" sz="1400" kern="1200" dirty="0" err="1">
                <a:solidFill>
                  <a:schemeClr val="tx1"/>
                </a:solidFill>
                <a:latin typeface="+mn-lt"/>
                <a:ea typeface="+mn-ea"/>
                <a:cs typeface="+mn-cs"/>
              </a:rPr>
              <a:t>Budget_Path</a:t>
            </a:r>
            <a:r>
              <a:rPr lang="en-US" sz="1400" kern="1200" dirty="0">
                <a:solidFill>
                  <a:schemeClr val="tx1"/>
                </a:solidFill>
                <a:latin typeface="+mn-lt"/>
                <a:ea typeface="+mn-ea"/>
                <a:cs typeface="+mn-cs"/>
              </a:rPr>
              <a:t>” for the following Queries:</a:t>
            </a:r>
            <a:endParaRPr lang="en-US" sz="1400" b="1" kern="1200" dirty="0">
              <a:solidFill>
                <a:schemeClr val="tx1"/>
              </a:solidFill>
              <a:latin typeface="+mn-lt"/>
              <a:ea typeface="+mn-ea"/>
              <a:cs typeface="+mn-cs"/>
            </a:endParaRPr>
          </a:p>
          <a:p>
            <a:pPr marL="631897" lvl="1" indent="-174697">
              <a:buFont typeface="Arial" panose="020B0604020202020204" pitchFamily="34" charset="0"/>
              <a:buChar char="•"/>
            </a:pPr>
            <a:r>
              <a:rPr lang="en-US" sz="1400" kern="1200" dirty="0">
                <a:solidFill>
                  <a:schemeClr val="tx1"/>
                </a:solidFill>
                <a:latin typeface="+mn-lt"/>
                <a:ea typeface="+mn-ea"/>
                <a:cs typeface="+mn-cs"/>
              </a:rPr>
              <a:t>BudgetFact</a:t>
            </a:r>
          </a:p>
          <a:p>
            <a:pPr marL="631897" lvl="1" indent="-174697">
              <a:buFont typeface="Arial" panose="020B0604020202020204" pitchFamily="34" charset="0"/>
              <a:buChar char="•"/>
            </a:pPr>
            <a:r>
              <a:rPr lang="en-US" sz="1400" kern="1200" dirty="0">
                <a:solidFill>
                  <a:schemeClr val="tx1"/>
                </a:solidFill>
                <a:latin typeface="+mn-lt"/>
                <a:ea typeface="+mn-ea"/>
                <a:cs typeface="+mn-cs"/>
              </a:rPr>
              <a:t>BudgetFact_Data</a:t>
            </a:r>
          </a:p>
          <a:p>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105</a:t>
            </a:fld>
            <a:endParaRPr lang="en-US" dirty="0"/>
          </a:p>
        </p:txBody>
      </p:sp>
      <p:sp>
        <p:nvSpPr>
          <p:cNvPr id="5" name="Footer Placeholder 4">
            <a:extLst>
              <a:ext uri="{FF2B5EF4-FFF2-40B4-BE49-F238E27FC236}">
                <a16:creationId xmlns:a16="http://schemas.microsoft.com/office/drawing/2014/main" id="{C74402EA-ADEB-47CD-A336-DBB639EC3BC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9320193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16)</a:t>
            </a:r>
            <a:endParaRPr lang="en-US" sz="1400" b="1" dirty="0"/>
          </a:p>
          <a:p>
            <a:r>
              <a:rPr lang="en-US" sz="1400" dirty="0"/>
              <a:t>Objective: Create a custom function</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blank query</a:t>
            </a:r>
          </a:p>
          <a:p>
            <a:pPr marL="808759" lvl="1" indent="-342900">
              <a:buFont typeface="+mj-lt"/>
              <a:buAutoNum type="alphaLcParenR"/>
            </a:pPr>
            <a:r>
              <a:rPr lang="en-US" sz="1400" kern="1200" dirty="0">
                <a:solidFill>
                  <a:schemeClr val="tx1"/>
                </a:solidFill>
                <a:latin typeface="+mn-lt"/>
                <a:ea typeface="+mn-ea"/>
                <a:cs typeface="+mn-cs"/>
              </a:rPr>
              <a:t>Query Name: “</a:t>
            </a:r>
            <a:r>
              <a:rPr lang="en-US" sz="1400" kern="1200" dirty="0" err="1">
                <a:solidFill>
                  <a:schemeClr val="tx1"/>
                </a:solidFill>
                <a:latin typeface="+mn-lt"/>
                <a:ea typeface="+mn-ea"/>
                <a:cs typeface="+mn-cs"/>
              </a:rPr>
              <a:t>fn_DaySinceYearStart</a:t>
            </a:r>
            <a:r>
              <a:rPr lang="en-US" sz="1400" kern="1200" dirty="0">
                <a:solidFill>
                  <a:schemeClr val="tx1"/>
                </a:solidFill>
                <a:latin typeface="+mn-lt"/>
                <a:ea typeface="+mn-ea"/>
                <a:cs typeface="+mn-cs"/>
              </a:rPr>
              <a:t>”</a:t>
            </a:r>
          </a:p>
          <a:p>
            <a:pPr marL="808759" lvl="1" indent="-342900">
              <a:buFont typeface="+mj-lt"/>
              <a:buAutoNum type="alphaLcParenR"/>
            </a:pPr>
            <a:r>
              <a:rPr lang="en-US" sz="1400" kern="1200" dirty="0">
                <a:solidFill>
                  <a:schemeClr val="tx1"/>
                </a:solidFill>
                <a:latin typeface="+mn-lt"/>
                <a:ea typeface="+mn-ea"/>
                <a:cs typeface="+mn-cs"/>
              </a:rPr>
              <a:t>In Advanced Editor</a:t>
            </a:r>
          </a:p>
          <a:p>
            <a:pPr marL="808759" lvl="1" indent="-342900">
              <a:buFont typeface="+mj-lt"/>
              <a:buAutoNum type="alphaLcParenR"/>
            </a:pPr>
            <a:r>
              <a:rPr lang="en-US" sz="1400" kern="1200" dirty="0">
                <a:solidFill>
                  <a:schemeClr val="tx1"/>
                </a:solidFill>
                <a:latin typeface="+mn-lt"/>
                <a:ea typeface="+mn-ea"/>
                <a:cs typeface="+mn-cs"/>
              </a:rPr>
              <a:t>Copy in text from Number_Days.txt</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Parameter</a:t>
            </a:r>
          </a:p>
          <a:p>
            <a:pPr marL="808759" lvl="1" indent="-342900">
              <a:buFont typeface="+mj-lt"/>
              <a:buAutoNum type="alphaLcParenR"/>
            </a:pPr>
            <a:r>
              <a:rPr lang="en-US" sz="1400" kern="1200" dirty="0">
                <a:solidFill>
                  <a:schemeClr val="tx1"/>
                </a:solidFill>
                <a:latin typeface="+mn-lt"/>
                <a:ea typeface="+mn-ea"/>
                <a:cs typeface="+mn-cs"/>
              </a:rPr>
              <a:t>Parameter Name:  </a:t>
            </a:r>
            <a:r>
              <a:rPr lang="en-US" sz="1400" kern="1200" dirty="0" err="1">
                <a:solidFill>
                  <a:schemeClr val="tx1"/>
                </a:solidFill>
                <a:latin typeface="+mn-lt"/>
                <a:ea typeface="+mn-ea"/>
                <a:cs typeface="+mn-cs"/>
              </a:rPr>
              <a:t>TransactionDate</a:t>
            </a:r>
            <a:endParaRPr lang="en-US" sz="1400" kern="1200" dirty="0">
              <a:solidFill>
                <a:schemeClr val="tx1"/>
              </a:solidFill>
              <a:latin typeface="+mn-lt"/>
              <a:ea typeface="+mn-ea"/>
              <a:cs typeface="+mn-cs"/>
            </a:endParaRPr>
          </a:p>
          <a:p>
            <a:pPr marL="808759" lvl="1" indent="-342900">
              <a:buFont typeface="+mj-lt"/>
              <a:buAutoNum type="alphaLcParenR"/>
            </a:pPr>
            <a:r>
              <a:rPr lang="en-US" sz="1400" kern="1200" dirty="0">
                <a:solidFill>
                  <a:schemeClr val="tx1"/>
                </a:solidFill>
                <a:latin typeface="+mn-lt"/>
                <a:ea typeface="+mn-ea"/>
                <a:cs typeface="+mn-cs"/>
              </a:rPr>
              <a:t>Type: Date</a:t>
            </a:r>
          </a:p>
          <a:p>
            <a:pPr marL="808759" lvl="1" indent="-342900">
              <a:buFont typeface="+mj-lt"/>
              <a:buAutoNum type="alphaLcParenR"/>
            </a:pPr>
            <a:r>
              <a:rPr lang="en-US" sz="1400" kern="1200" dirty="0">
                <a:solidFill>
                  <a:schemeClr val="tx1"/>
                </a:solidFill>
                <a:latin typeface="+mn-lt"/>
                <a:ea typeface="+mn-ea"/>
                <a:cs typeface="+mn-cs"/>
              </a:rPr>
              <a:t>Current Value = 1/1/2011</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400" b="1" kern="1200" dirty="0">
                <a:solidFill>
                  <a:schemeClr val="tx1"/>
                </a:solidFill>
                <a:latin typeface="+mn-lt"/>
                <a:ea typeface="+mn-ea"/>
                <a:cs typeface="+mn-cs"/>
              </a:rPr>
              <a:t>Update </a:t>
            </a:r>
            <a:r>
              <a:rPr lang="en-US" sz="1400" b="0" kern="1200" dirty="0">
                <a:solidFill>
                  <a:schemeClr val="tx1"/>
                </a:solidFill>
                <a:latin typeface="+mn-lt"/>
                <a:ea typeface="+mn-ea"/>
                <a:cs typeface="+mn-cs"/>
              </a:rPr>
              <a:t>Sales query. </a:t>
            </a:r>
            <a:r>
              <a:rPr lang="en-US" sz="1400" kern="1200" dirty="0">
                <a:solidFill>
                  <a:schemeClr val="tx1"/>
                </a:solidFill>
                <a:latin typeface="+mn-lt"/>
                <a:ea typeface="+mn-ea"/>
                <a:cs typeface="+mn-cs"/>
              </a:rPr>
              <a:t>Add Column -&gt; Invoke Custom Function</a:t>
            </a:r>
          </a:p>
          <a:p>
            <a:pPr marL="808759" lvl="1" indent="-342900">
              <a:buFont typeface="+mj-lt"/>
              <a:buAutoNum type="alphaLcParenR"/>
            </a:pPr>
            <a:r>
              <a:rPr lang="en-US" sz="1400" kern="1200" dirty="0">
                <a:solidFill>
                  <a:schemeClr val="tx1"/>
                </a:solidFill>
                <a:latin typeface="+mn-lt"/>
                <a:ea typeface="+mn-ea"/>
                <a:cs typeface="+mn-cs"/>
              </a:rPr>
              <a:t>New Column Name:  </a:t>
            </a:r>
            <a:r>
              <a:rPr lang="en-US" sz="1400" kern="1200" dirty="0" err="1">
                <a:solidFill>
                  <a:schemeClr val="tx1"/>
                </a:solidFill>
                <a:latin typeface="+mn-lt"/>
                <a:ea typeface="+mn-ea"/>
                <a:cs typeface="+mn-cs"/>
              </a:rPr>
              <a:t>DaysFromYearStart</a:t>
            </a:r>
            <a:endParaRPr lang="en-US" sz="1400" kern="1200" dirty="0">
              <a:solidFill>
                <a:schemeClr val="tx1"/>
              </a:solidFill>
              <a:latin typeface="+mn-lt"/>
              <a:ea typeface="+mn-ea"/>
              <a:cs typeface="+mn-cs"/>
            </a:endParaRPr>
          </a:p>
          <a:p>
            <a:pPr marL="808759" lvl="1" indent="-342900">
              <a:buFont typeface="+mj-lt"/>
              <a:buAutoNum type="alphaLcParenR"/>
            </a:pPr>
            <a:r>
              <a:rPr lang="en-US" sz="1400" kern="1200" dirty="0">
                <a:solidFill>
                  <a:schemeClr val="tx1"/>
                </a:solidFill>
                <a:latin typeface="+mn-lt"/>
                <a:ea typeface="+mn-ea"/>
                <a:cs typeface="+mn-cs"/>
              </a:rPr>
              <a:t>Function query: </a:t>
            </a:r>
            <a:r>
              <a:rPr lang="en-US" sz="1400" kern="1200" dirty="0" err="1">
                <a:solidFill>
                  <a:schemeClr val="tx1"/>
                </a:solidFill>
                <a:latin typeface="+mn-lt"/>
                <a:ea typeface="+mn-ea"/>
                <a:cs typeface="+mn-cs"/>
              </a:rPr>
              <a:t>fn_DaySinceYearStart</a:t>
            </a:r>
            <a:endParaRPr lang="en-US" sz="1400" kern="1200" dirty="0">
              <a:solidFill>
                <a:schemeClr val="tx1"/>
              </a:solidFill>
              <a:latin typeface="+mn-lt"/>
              <a:ea typeface="+mn-ea"/>
              <a:cs typeface="+mn-cs"/>
            </a:endParaRPr>
          </a:p>
          <a:p>
            <a:pPr marL="808759" lvl="1" indent="-342900">
              <a:buFont typeface="+mj-lt"/>
              <a:buAutoNum type="alphaLcParenR"/>
            </a:pPr>
            <a:r>
              <a:rPr lang="en-US" sz="1400" kern="1200" dirty="0">
                <a:solidFill>
                  <a:schemeClr val="tx1"/>
                </a:solidFill>
                <a:latin typeface="+mn-lt"/>
                <a:ea typeface="+mn-ea"/>
                <a:cs typeface="+mn-cs"/>
              </a:rPr>
              <a:t>Transaction Date = Date</a:t>
            </a:r>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106</a:t>
            </a:fld>
            <a:endParaRPr lang="en-US" dirty="0"/>
          </a:p>
        </p:txBody>
      </p:sp>
      <p:sp>
        <p:nvSpPr>
          <p:cNvPr id="5" name="Footer Placeholder 4">
            <a:extLst>
              <a:ext uri="{FF2B5EF4-FFF2-40B4-BE49-F238E27FC236}">
                <a16:creationId xmlns:a16="http://schemas.microsoft.com/office/drawing/2014/main" id="{C74402EA-ADEB-47CD-A336-DBB639EC3BC0}"/>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8304068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r>
              <a:rPr lang="en-US" i="1" dirty="0"/>
              <a:t>You can add rows</a:t>
            </a:r>
            <a:r>
              <a:rPr lang="en-US" i="1" baseline="0" dirty="0"/>
              <a:t> and columns to the Query using the gear next to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(Student Handout Slide 17)</a:t>
            </a:r>
          </a:p>
        </p:txBody>
      </p:sp>
      <p:sp>
        <p:nvSpPr>
          <p:cNvPr id="4" name="Slide Number Placeholder 3"/>
          <p:cNvSpPr>
            <a:spLocks noGrp="1"/>
          </p:cNvSpPr>
          <p:nvPr>
            <p:ph type="sldNum" sz="quarter" idx="10"/>
          </p:nvPr>
        </p:nvSpPr>
        <p:spPr/>
        <p:txBody>
          <a:bodyPr/>
          <a:lstStyle/>
          <a:p>
            <a:fld id="{24F2286A-233C-471D-BDF9-24A775565FE1}" type="slidenum">
              <a:rPr lang="en-US" smtClean="0"/>
              <a:t>107</a:t>
            </a:fld>
            <a:endParaRPr lang="en-US" dirty="0"/>
          </a:p>
        </p:txBody>
      </p:sp>
      <p:sp>
        <p:nvSpPr>
          <p:cNvPr id="5" name="Footer Placeholder 4">
            <a:extLst>
              <a:ext uri="{FF2B5EF4-FFF2-40B4-BE49-F238E27FC236}">
                <a16:creationId xmlns:a16="http://schemas.microsoft.com/office/drawing/2014/main" id="{A1F97395-E955-4410-89C5-C924B0328A94}"/>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23531672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because you can doesn’t mean you should add a calculated column to the fact table.</a:t>
            </a:r>
          </a:p>
          <a:p>
            <a:r>
              <a:rPr lang="en-US" sz="1200" b="0" i="0" kern="1200" dirty="0">
                <a:solidFill>
                  <a:schemeClr val="tx1"/>
                </a:solidFill>
                <a:effectLst/>
                <a:latin typeface="+mn-lt"/>
                <a:ea typeface="+mn-ea"/>
                <a:cs typeface="+mn-cs"/>
              </a:rPr>
              <a:t>Insure the instructors know to create a table with the new field and measure, then show that you can create the same visual by dragging the two "related" fields into the a table with the units.  Same visual, no expensive calculated column</a:t>
            </a:r>
            <a:endParaRPr lang="en-US" dirty="0"/>
          </a:p>
          <a:p>
            <a:r>
              <a:rPr lang="en-US" dirty="0"/>
              <a:t>Expected results:</a:t>
            </a:r>
          </a:p>
          <a:p>
            <a:r>
              <a:rPr lang="en-US" dirty="0"/>
              <a:t>1. Total Units Sold = SUM(Sales[Units])</a:t>
            </a:r>
          </a:p>
          <a:p>
            <a:r>
              <a:rPr lang="en-US" dirty="0"/>
              <a:t>2. Category, Campaign = RELATED(ProductDim[Category]) &amp; ", " &amp; RELATED(CampaignDim[TrafficChannel])</a:t>
            </a:r>
          </a:p>
          <a:p>
            <a:r>
              <a:rPr lang="en-US" dirty="0"/>
              <a:t>3. Create a table (or column chart, or whatever) and compare the explicit measure that was just created with the implicit measure from pulling in Units. Talk about how you might go about verifying a more complex measure.</a:t>
            </a:r>
          </a:p>
        </p:txBody>
      </p:sp>
    </p:spTree>
    <p:extLst>
      <p:ext uri="{BB962C8B-B14F-4D97-AF65-F5344CB8AC3E}">
        <p14:creationId xmlns:p14="http://schemas.microsoft.com/office/powerpoint/2010/main" val="374434457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109</a:t>
            </a:fld>
            <a:endParaRPr lang="en-US"/>
          </a:p>
        </p:txBody>
      </p:sp>
      <p:sp>
        <p:nvSpPr>
          <p:cNvPr id="5" name="Footer Placeholder 4">
            <a:extLst>
              <a:ext uri="{FF2B5EF4-FFF2-40B4-BE49-F238E27FC236}">
                <a16:creationId xmlns:a16="http://schemas.microsoft.com/office/drawing/2014/main" id="{A188F887-116A-41A7-8F44-9460EB4AC86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21245897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18331885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Evaluation Context – Single</a:t>
            </a:r>
            <a:r>
              <a:rPr lang="en-US" baseline="0" dirty="0"/>
              <a:t> biggest reason that people give up on DAX</a:t>
            </a:r>
          </a:p>
          <a:p>
            <a:endParaRPr lang="en-US" baseline="0" dirty="0"/>
          </a:p>
          <a:p>
            <a:r>
              <a:rPr lang="en-US" baseline="0" dirty="0"/>
              <a:t>Want to Simplify the Evaluation Context</a:t>
            </a:r>
            <a:endParaRPr lang="en-US" dirty="0"/>
          </a:p>
          <a:p>
            <a:endParaRPr lang="en-US" dirty="0"/>
          </a:p>
        </p:txBody>
      </p:sp>
    </p:spTree>
    <p:extLst>
      <p:ext uri="{BB962C8B-B14F-4D97-AF65-F5344CB8AC3E}">
        <p14:creationId xmlns:p14="http://schemas.microsoft.com/office/powerpoint/2010/main" val="375056397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Excel, there are SUMIF and SUMIFS functions – Calculate give you that flexibility and much more as it can be used with ANY Aggregation/Calculation</a:t>
            </a:r>
          </a:p>
          <a:p>
            <a:endParaRPr lang="en-US" baseline="0" dirty="0"/>
          </a:p>
          <a:p>
            <a:r>
              <a:rPr lang="en-US" baseline="0" dirty="0"/>
              <a:t>MYR – Drill to one Department’s data – and change the shape and it will all still work</a:t>
            </a:r>
            <a:endParaRPr lang="en-US" dirty="0"/>
          </a:p>
        </p:txBody>
      </p:sp>
    </p:spTree>
    <p:extLst>
      <p:ext uri="{BB962C8B-B14F-4D97-AF65-F5344CB8AC3E}">
        <p14:creationId xmlns:p14="http://schemas.microsoft.com/office/powerpoint/2010/main" val="173606190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even if you apply a “Device” Slicer to this page, the measure [Desktop Sales] will always show Desktop</a:t>
            </a:r>
          </a:p>
        </p:txBody>
      </p:sp>
    </p:spTree>
    <p:extLst>
      <p:ext uri="{BB962C8B-B14F-4D97-AF65-F5344CB8AC3E}">
        <p14:creationId xmlns:p14="http://schemas.microsoft.com/office/powerpoint/2010/main" val="3984601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This build slide emphasizes that the Query editor is for transformations and is a different window than the primary modeling views.</a:t>
            </a:r>
          </a:p>
        </p:txBody>
      </p:sp>
    </p:spTree>
    <p:extLst>
      <p:ext uri="{BB962C8B-B14F-4D97-AF65-F5344CB8AC3E}">
        <p14:creationId xmlns:p14="http://schemas.microsoft.com/office/powerpoint/2010/main" val="33867367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endParaRPr lang="en-US" dirty="0"/>
          </a:p>
          <a:p>
            <a:endParaRPr lang="en-US" dirty="0"/>
          </a:p>
        </p:txBody>
      </p:sp>
    </p:spTree>
    <p:extLst>
      <p:ext uri="{BB962C8B-B14F-4D97-AF65-F5344CB8AC3E}">
        <p14:creationId xmlns:p14="http://schemas.microsoft.com/office/powerpoint/2010/main" val="12208464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slide</a:t>
            </a:r>
          </a:p>
        </p:txBody>
      </p:sp>
    </p:spTree>
    <p:extLst>
      <p:ext uri="{BB962C8B-B14F-4D97-AF65-F5344CB8AC3E}">
        <p14:creationId xmlns:p14="http://schemas.microsoft.com/office/powerpoint/2010/main" val="18310469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a:t>
            </a:r>
            <a:r>
              <a:rPr lang="en-US" dirty="0"/>
              <a:t>Table from “Calculate-Add” report</a:t>
            </a:r>
          </a:p>
          <a:p>
            <a:r>
              <a:rPr lang="en-US" dirty="0"/>
              <a:t>Note the effect that the Year Slicer has on the table (All items change)</a:t>
            </a:r>
          </a:p>
          <a:p>
            <a:r>
              <a:rPr lang="en-US" baseline="0" dirty="0"/>
              <a:t>When the Device Slicer is selected, only “Total Sales” changes. </a:t>
            </a:r>
          </a:p>
          <a:p>
            <a:endParaRPr lang="en-US" baseline="0" dirty="0"/>
          </a:p>
          <a:p>
            <a:r>
              <a:rPr lang="en-US" baseline="0" dirty="0"/>
              <a:t>Filter Context :  Jan + 2015</a:t>
            </a:r>
          </a:p>
          <a:p>
            <a:r>
              <a:rPr lang="en-US" baseline="0" dirty="0"/>
              <a:t>	 Jan + 2015 + Desktop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Jan + 2015 + Tablet</a:t>
            </a:r>
          </a:p>
          <a:p>
            <a:endParaRPr lang="en-US" dirty="0"/>
          </a:p>
          <a:p>
            <a:endParaRPr lang="en-US" dirty="0"/>
          </a:p>
        </p:txBody>
      </p:sp>
    </p:spTree>
    <p:extLst>
      <p:ext uri="{BB962C8B-B14F-4D97-AF65-F5344CB8AC3E}">
        <p14:creationId xmlns:p14="http://schemas.microsoft.com/office/powerpoint/2010/main" val="24573033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57812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dirty="0"/>
              <a:t>Optionally you can talk about the next three slides and then go into a demo to show all 3 in action instead of demoing each individually.</a:t>
            </a:r>
          </a:p>
          <a:p>
            <a:endParaRPr lang="en-US" b="1" u="sng" dirty="0"/>
          </a:p>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Geo] </a:t>
            </a:r>
            <a:r>
              <a:rPr lang="en-US" baseline="0" dirty="0"/>
              <a:t>– Ignore filter on ANY column from the GeographyDim table, but allows filters from Year </a:t>
            </a:r>
          </a:p>
          <a:p>
            <a:pPr marL="171450" indent="-171450">
              <a:buFont typeface="Arial" panose="020B0604020202020204" pitchFamily="34" charset="0"/>
              <a:buChar char="•"/>
            </a:pPr>
            <a:r>
              <a:rPr lang="en-US" baseline="0" dirty="0"/>
              <a:t>Discuss that this measure can be used to calculate a </a:t>
            </a:r>
            <a:r>
              <a:rPr lang="en-US" b="1" baseline="0" dirty="0"/>
              <a:t>% of Total </a:t>
            </a:r>
            <a:r>
              <a:rPr lang="en-US" baseline="0" dirty="0"/>
              <a:t>measure</a:t>
            </a:r>
          </a:p>
        </p:txBody>
      </p:sp>
    </p:spTree>
    <p:extLst>
      <p:ext uri="{BB962C8B-B14F-4D97-AF65-F5344CB8AC3E}">
        <p14:creationId xmlns:p14="http://schemas.microsoft.com/office/powerpoint/2010/main" val="177066555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a:t>
            </a:r>
            <a:endParaRPr lang="en-US" dirty="0"/>
          </a:p>
        </p:txBody>
      </p:sp>
    </p:spTree>
    <p:extLst>
      <p:ext uri="{BB962C8B-B14F-4D97-AF65-F5344CB8AC3E}">
        <p14:creationId xmlns:p14="http://schemas.microsoft.com/office/powerpoint/2010/main" val="338852159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Ignore” Tab:</a:t>
            </a:r>
          </a:p>
          <a:p>
            <a:endParaRPr lang="en-US" baseline="0" dirty="0"/>
          </a:p>
          <a:p>
            <a:pPr marL="171450" indent="-171450">
              <a:buFont typeface="Arial" panose="020B0604020202020204" pitchFamily="34" charset="0"/>
              <a:buChar char="•"/>
            </a:pPr>
            <a:r>
              <a:rPr lang="en-US" baseline="0" dirty="0"/>
              <a:t>The table visualization, with each slide, expose the related column</a:t>
            </a:r>
          </a:p>
          <a:p>
            <a:pPr marL="171450" indent="-171450">
              <a:buFont typeface="Arial" panose="020B0604020202020204" pitchFamily="34" charset="0"/>
              <a:buChar char="•"/>
            </a:pPr>
            <a:r>
              <a:rPr lang="en-US" baseline="0" dirty="0"/>
              <a:t>Expose measure called </a:t>
            </a:r>
            <a:r>
              <a:rPr lang="en-US" b="1" baseline="0" dirty="0"/>
              <a:t>[Total Sales All Selected State] </a:t>
            </a:r>
            <a:r>
              <a:rPr lang="en-US" baseline="0" dirty="0"/>
              <a:t>– Ignore filter on the STATE column from the GeographyDim table, but allows filters from Year</a:t>
            </a:r>
          </a:p>
          <a:p>
            <a:pPr marL="171450" indent="-171450">
              <a:buFont typeface="Arial" panose="020B0604020202020204" pitchFamily="34" charset="0"/>
              <a:buChar char="•"/>
            </a:pPr>
            <a:r>
              <a:rPr lang="en-US" baseline="0" dirty="0"/>
              <a:t>Slice on City (Aberdeen is good), then select multiple State, see that the measure now only displays the total for selected states.  </a:t>
            </a:r>
            <a:endParaRPr lang="en-US" dirty="0"/>
          </a:p>
          <a:p>
            <a:endParaRPr lang="en-US" dirty="0"/>
          </a:p>
        </p:txBody>
      </p:sp>
    </p:spTree>
    <p:extLst>
      <p:ext uri="{BB962C8B-B14F-4D97-AF65-F5344CB8AC3E}">
        <p14:creationId xmlns:p14="http://schemas.microsoft.com/office/powerpoint/2010/main" val="25963641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11041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DEMO </a:t>
            </a:r>
            <a:r>
              <a:rPr lang="en-US" dirty="0"/>
              <a:t>“Calculate-</a:t>
            </a:r>
            <a:r>
              <a:rPr lang="en-US" baseline="0" dirty="0"/>
              <a:t> Update” Tab:</a:t>
            </a:r>
          </a:p>
          <a:p>
            <a:endParaRPr lang="en-US" baseline="0" dirty="0"/>
          </a:p>
          <a:p>
            <a:pPr marL="171450" indent="-171450">
              <a:buFont typeface="Arial" panose="020B0604020202020204" pitchFamily="34" charset="0"/>
              <a:buChar char="•"/>
            </a:pPr>
            <a:r>
              <a:rPr lang="en-US" baseline="0" dirty="0"/>
              <a:t>The measure called </a:t>
            </a:r>
            <a:r>
              <a:rPr lang="en-US" b="1" baseline="0" dirty="0"/>
              <a:t>[2014 Sales] </a:t>
            </a:r>
            <a:r>
              <a:rPr lang="en-US" baseline="0" dirty="0"/>
              <a:t>– Ignores filter on the Year Slicer.</a:t>
            </a:r>
            <a:endParaRPr lang="en-US" dirty="0"/>
          </a:p>
          <a:p>
            <a:endParaRPr lang="en-US" dirty="0"/>
          </a:p>
        </p:txBody>
      </p:sp>
    </p:spTree>
    <p:extLst>
      <p:ext uri="{BB962C8B-B14F-4D97-AF65-F5344CB8AC3E}">
        <p14:creationId xmlns:p14="http://schemas.microsoft.com/office/powerpoint/2010/main" val="392215797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Transition to Evaluation Contexts: Row &amp; Filter</a:t>
            </a:r>
          </a:p>
        </p:txBody>
      </p:sp>
    </p:spTree>
    <p:extLst>
      <p:ext uri="{BB962C8B-B14F-4D97-AF65-F5344CB8AC3E}">
        <p14:creationId xmlns:p14="http://schemas.microsoft.com/office/powerpoint/2010/main" val="328947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aseline="0" dirty="0"/>
              <a:t>In Power BI desktop connect to Raw Data Excel file that contains all data for the Power BI model. Pull Sales Fact , Geo and Date</a:t>
            </a:r>
          </a:p>
          <a:p>
            <a:endParaRPr lang="en-US" sz="1100" baseline="0" dirty="0"/>
          </a:p>
          <a:p>
            <a:pPr marL="232943" indent="-232943">
              <a:buFont typeface="Arial" panose="020B0604020202020204" pitchFamily="34" charset="0"/>
              <a:buAutoNum type="alphaLcPeriod"/>
            </a:pPr>
            <a:r>
              <a:rPr lang="en-US" sz="1100" baseline="0" dirty="0"/>
              <a:t>Show the Get data phase</a:t>
            </a:r>
          </a:p>
          <a:p>
            <a:pPr marL="232943" indent="-232943">
              <a:buFont typeface="Arial" panose="020B0604020202020204" pitchFamily="34" charset="0"/>
              <a:buAutoNum type="alphaLcPeriod"/>
            </a:pPr>
            <a:r>
              <a:rPr lang="en-US" sz="1100" baseline="0" dirty="0"/>
              <a:t>Show how if you do apply later and save just the “Query information” is saved</a:t>
            </a:r>
          </a:p>
          <a:p>
            <a:pPr marL="232943" indent="-232943">
              <a:buFont typeface="Arial" panose="020B0604020202020204" pitchFamily="34" charset="0"/>
              <a:buAutoNum type="alphaLcPeriod"/>
            </a:pPr>
            <a:r>
              <a:rPr lang="en-US" sz="1100" baseline="0" dirty="0"/>
              <a:t>If you apply data – Data transformation changes are saved  (All data is loaded, and most relationships are created)</a:t>
            </a:r>
          </a:p>
          <a:p>
            <a:pPr marL="232943" indent="-232943">
              <a:buFont typeface="Arial" panose="020B0604020202020204" pitchFamily="34" charset="0"/>
              <a:buAutoNum type="alphaLcPeriod"/>
            </a:pPr>
            <a:r>
              <a:rPr lang="en-US" sz="1100" baseline="0" dirty="0"/>
              <a:t>Add a relationship for the date column</a:t>
            </a:r>
          </a:p>
          <a:p>
            <a:pPr marL="232943" marR="0"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Show how you can add a calculated column and measure</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err="1"/>
              <a:t>Calc</a:t>
            </a:r>
            <a:r>
              <a:rPr lang="en-US" sz="1100" baseline="0" dirty="0"/>
              <a:t> Column on Product Dimension:  Price Band = IF(ProductDim[</a:t>
            </a:r>
            <a:r>
              <a:rPr lang="en-US" sz="1100" baseline="0" dirty="0" err="1"/>
              <a:t>UnitPrice</a:t>
            </a:r>
            <a:r>
              <a:rPr lang="en-US" sz="1100" baseline="0" dirty="0"/>
              <a:t>]&gt; 10, “High”, “Low”) – memory inefficient – less optionally compressed as is not sorted</a:t>
            </a:r>
          </a:p>
          <a:p>
            <a:pPr marL="690143" marR="0" lvl="1" indent="-232943" algn="l" defTabSz="914400" rtl="0" eaLnBrk="1" fontAlgn="auto" latinLnBrk="0" hangingPunct="1">
              <a:lnSpc>
                <a:spcPct val="100000"/>
              </a:lnSpc>
              <a:spcBef>
                <a:spcPts val="0"/>
              </a:spcBef>
              <a:spcAft>
                <a:spcPts val="0"/>
              </a:spcAft>
              <a:buClrTx/>
              <a:buSzTx/>
              <a:buFont typeface="Arial" panose="020B0604020202020204" pitchFamily="34" charset="0"/>
              <a:buAutoNum type="alphaLcPeriod"/>
              <a:tabLst/>
              <a:defRPr/>
            </a:pPr>
            <a:r>
              <a:rPr lang="en-US" sz="1100" baseline="0" dirty="0"/>
              <a:t>Measures:  Total Sales = Sum(</a:t>
            </a:r>
            <a:r>
              <a:rPr lang="en-US" sz="1100" baseline="0" dirty="0" err="1"/>
              <a:t>SalesFact</a:t>
            </a:r>
            <a:r>
              <a:rPr lang="en-US" sz="1100" baseline="0" dirty="0"/>
              <a:t>[Sales]) – </a:t>
            </a:r>
            <a:r>
              <a:rPr lang="en-US" sz="1100" i="1" baseline="0" dirty="0"/>
              <a:t>no result yet – as a measure is ONLY calculated when a visual is built</a:t>
            </a:r>
          </a:p>
          <a:p>
            <a:pPr marL="232943" indent="-232943">
              <a:buFont typeface="Arial" panose="020B0604020202020204" pitchFamily="34" charset="0"/>
              <a:buAutoNum type="alphaLcPeriod"/>
            </a:pPr>
            <a:r>
              <a:rPr lang="en-US" sz="1100" baseline="0" dirty="0"/>
              <a:t>Finally build a few visuals and show how the measures are evaluated during visual building phase –</a:t>
            </a:r>
            <a:r>
              <a:rPr lang="en-US" sz="1100" i="1" baseline="0" dirty="0"/>
              <a:t> you can start with a simple matrix to check values</a:t>
            </a:r>
          </a:p>
          <a:p>
            <a:pPr marL="232943" indent="-232943">
              <a:buFont typeface="Arial" panose="020B0604020202020204" pitchFamily="34" charset="0"/>
              <a:buAutoNum type="alphaLcPeriod"/>
            </a:pPr>
            <a:endParaRPr lang="en-US" sz="1100" i="1" baseline="0" dirty="0"/>
          </a:p>
          <a:p>
            <a:pPr marL="0" indent="0">
              <a:buFont typeface="Arial" panose="020B0604020202020204" pitchFamily="34" charset="0"/>
              <a:buNone/>
            </a:pPr>
            <a:r>
              <a:rPr lang="en-US" sz="1100" i="1" baseline="0" dirty="0"/>
              <a:t>Process Time Vs. Query Time</a:t>
            </a:r>
          </a:p>
          <a:p>
            <a:pPr marL="171450" indent="-171450">
              <a:buFont typeface="Arial" panose="020B0604020202020204" pitchFamily="34" charset="0"/>
              <a:buChar char="•"/>
            </a:pPr>
            <a:r>
              <a:rPr lang="en-US" sz="1100" i="1" baseline="0" dirty="0"/>
              <a:t>Time to take to process the model  (Process) includes all </a:t>
            </a:r>
            <a:r>
              <a:rPr lang="en-US" sz="1100" i="1" baseline="0" dirty="0" err="1"/>
              <a:t>calc</a:t>
            </a:r>
            <a:r>
              <a:rPr lang="en-US" sz="1100" i="1" baseline="0" dirty="0"/>
              <a:t> columns</a:t>
            </a:r>
          </a:p>
          <a:p>
            <a:pPr marL="171450" indent="-171450">
              <a:buFont typeface="Arial" panose="020B0604020202020204" pitchFamily="34" charset="0"/>
              <a:buChar char="•"/>
            </a:pPr>
            <a:r>
              <a:rPr lang="en-US" sz="1100" i="1" baseline="0" dirty="0"/>
              <a:t>Time to build a Visual (Query) includes measures</a:t>
            </a:r>
          </a:p>
        </p:txBody>
      </p:sp>
    </p:spTree>
    <p:extLst>
      <p:ext uri="{BB962C8B-B14F-4D97-AF65-F5344CB8AC3E}">
        <p14:creationId xmlns:p14="http://schemas.microsoft.com/office/powerpoint/2010/main" val="21815700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table could be calculated </a:t>
            </a:r>
            <a:r>
              <a:rPr lang="en-US" b="1" dirty="0"/>
              <a:t>ALL(</a:t>
            </a:r>
            <a:r>
              <a:rPr lang="en-US" b="1" dirty="0" err="1"/>
              <a:t>DimGeography</a:t>
            </a:r>
            <a:r>
              <a:rPr lang="en-US" b="1" dirty="0"/>
              <a:t>[State]) </a:t>
            </a:r>
            <a:r>
              <a:rPr lang="en-US" dirty="0"/>
              <a:t>or a table in the data model </a:t>
            </a:r>
            <a:r>
              <a:rPr lang="en-US" b="1" dirty="0" err="1"/>
              <a:t>DimGeography</a:t>
            </a:r>
            <a:endParaRPr lang="en-US" b="1" dirty="0"/>
          </a:p>
        </p:txBody>
      </p:sp>
    </p:spTree>
    <p:extLst>
      <p:ext uri="{BB962C8B-B14F-4D97-AF65-F5344CB8AC3E}">
        <p14:creationId xmlns:p14="http://schemas.microsoft.com/office/powerpoint/2010/main" val="22120794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iterator function takes two arguments – we will walk through this example over the next couple of slides</a:t>
            </a:r>
          </a:p>
          <a:p>
            <a:endParaRPr lang="en-US" dirty="0"/>
          </a:p>
          <a:p>
            <a:endParaRPr lang="en-US" dirty="0"/>
          </a:p>
        </p:txBody>
      </p:sp>
    </p:spTree>
    <p:extLst>
      <p:ext uri="{BB962C8B-B14F-4D97-AF65-F5344CB8AC3E}">
        <p14:creationId xmlns:p14="http://schemas.microsoft.com/office/powerpoint/2010/main" val="27652098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a virtual calculated column, but don’t need to perpetually keep the column. </a:t>
            </a:r>
          </a:p>
          <a:p>
            <a:r>
              <a:rPr lang="en-US" baseline="0" dirty="0"/>
              <a:t>Argument 1 – iterate thru each of the columns in the table argument</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endParaRPr lang="en-US" baseline="0" dirty="0"/>
          </a:p>
          <a:p>
            <a:r>
              <a:rPr lang="en-US" baseline="0" dirty="0"/>
              <a:t>Gets the value of the unit cost in the table has to do the multiplication for each row </a:t>
            </a:r>
          </a:p>
          <a:p>
            <a:r>
              <a:rPr lang="en-US" baseline="0" dirty="0"/>
              <a:t>It gets the value of cogs essentially </a:t>
            </a:r>
          </a:p>
          <a:p>
            <a:r>
              <a:rPr lang="en-US" baseline="0" dirty="0"/>
              <a:t>Calculated column needs space, this why create the SUMX instead </a:t>
            </a:r>
          </a:p>
          <a:p>
            <a:endParaRPr lang="en-US" baseline="0" dirty="0"/>
          </a:p>
        </p:txBody>
      </p:sp>
    </p:spTree>
    <p:extLst>
      <p:ext uri="{BB962C8B-B14F-4D97-AF65-F5344CB8AC3E}">
        <p14:creationId xmlns:p14="http://schemas.microsoft.com/office/powerpoint/2010/main" val="23644914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Perform the calculation for each row in the table argument</a:t>
            </a:r>
          </a:p>
        </p:txBody>
      </p:sp>
    </p:spTree>
    <p:extLst>
      <p:ext uri="{BB962C8B-B14F-4D97-AF65-F5344CB8AC3E}">
        <p14:creationId xmlns:p14="http://schemas.microsoft.com/office/powerpoint/2010/main" val="19659916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Sum the results of all the rows.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Note:  </a:t>
            </a:r>
            <a:r>
              <a:rPr lang="en-US" baseline="0" dirty="0"/>
              <a:t>This calculation respects the Filter Context of the visual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example is effectively </a:t>
            </a:r>
            <a:r>
              <a:rPr lang="en-US" baseline="0" dirty="0" err="1"/>
              <a:t>SumProduct</a:t>
            </a:r>
            <a:r>
              <a:rPr lang="en-US" baseline="0" dirty="0"/>
              <a:t> in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Sum operates on specific column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16739373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In your working copy of “</a:t>
            </a:r>
            <a:r>
              <a:rPr kumimoji="0" lang="en-US" sz="1200" b="1"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Student Modeling Pre-class.pbix”  </a:t>
            </a:r>
            <a:r>
              <a:rPr kumimoji="0" lang="en-US" sz="1200" b="0" i="1" u="none" strike="noStrike" kern="0" cap="none" spc="0" normalizeH="0" baseline="0" noProof="0" dirty="0">
                <a:ln>
                  <a:noFill/>
                </a:ln>
                <a:solidFill>
                  <a:schemeClr val="tx1"/>
                </a:solidFill>
                <a:effectLst/>
                <a:uLnTx/>
                <a:uFillTx/>
                <a:latin typeface="+mn-lt"/>
                <a:ea typeface="+mn-ea"/>
                <a:cs typeface="Segoe UI" panose="020B0502040204020203" pitchFamily="34" charset="0"/>
              </a:rPr>
              <a:t>where you have the calculated column [COGS] –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Save the file and note the size for the class</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Remove the [COGS] calculated Column and re-save the file. </a:t>
            </a:r>
          </a:p>
          <a:p>
            <a:r>
              <a:rPr kumimoji="0" lang="en-US" sz="1200" b="0" i="0" u="none" strike="noStrike" kern="0" cap="none" spc="0" normalizeH="0" baseline="0" noProof="0" dirty="0">
                <a:ln>
                  <a:noFill/>
                </a:ln>
                <a:solidFill>
                  <a:schemeClr val="tx1"/>
                </a:solidFill>
                <a:effectLst/>
                <a:uLnTx/>
                <a:uFillTx/>
                <a:latin typeface="+mn-lt"/>
                <a:ea typeface="+mn-ea"/>
                <a:cs typeface="Segoe UI" panose="020B0502040204020203" pitchFamily="34" charset="0"/>
              </a:rPr>
              <a:t> * Note that the file size is about 8% smaller.  While file size is not an exact measure of memory use, it is a proxy that most students understand.</a:t>
            </a:r>
            <a:endParaRPr lang="en-US" i="0" dirty="0"/>
          </a:p>
        </p:txBody>
      </p:sp>
    </p:spTree>
    <p:extLst>
      <p:ext uri="{BB962C8B-B14F-4D97-AF65-F5344CB8AC3E}">
        <p14:creationId xmlns:p14="http://schemas.microsoft.com/office/powerpoint/2010/main" val="35345538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a:t>
            </a:r>
            <a:r>
              <a:rPr lang="en-US" baseline="0" dirty="0"/>
              <a:t> demo:</a:t>
            </a:r>
          </a:p>
          <a:p>
            <a:endParaRPr lang="en-US" baseline="0" dirty="0"/>
          </a:p>
          <a:p>
            <a:r>
              <a:rPr lang="en-US" baseline="0" dirty="0"/>
              <a:t>Go to </a:t>
            </a:r>
            <a:r>
              <a:rPr lang="en-US" baseline="0" dirty="0" err="1"/>
              <a:t>ProductDimTable</a:t>
            </a:r>
            <a:endParaRPr lang="en-US" baseline="0" dirty="0"/>
          </a:p>
          <a:p>
            <a:r>
              <a:rPr lang="en-US" baseline="0" dirty="0"/>
              <a:t>Create a column = SUM(</a:t>
            </a:r>
            <a:r>
              <a:rPr lang="en-US" b="0" dirty="0">
                <a:solidFill>
                  <a:schemeClr val="tx1">
                    <a:lumMod val="60000"/>
                    <a:lumOff val="40000"/>
                  </a:schemeClr>
                </a:solidFill>
              </a:rPr>
              <a:t>Sales[Sales Amount]) – This will show total sales for the entire data model not taking the row context into account.</a:t>
            </a:r>
            <a:endParaRPr lang="en-US" b="0" baseline="0" dirty="0"/>
          </a:p>
          <a:p>
            <a:r>
              <a:rPr lang="en-US" baseline="0" dirty="0"/>
              <a:t>Show the first Calculated Column, the SUMX and RELATEDTABLE functions transfer row context to filter context.</a:t>
            </a:r>
            <a:endParaRPr lang="en-US" dirty="0"/>
          </a:p>
          <a:p>
            <a:r>
              <a:rPr lang="en-US" dirty="0"/>
              <a:t>In the second formula wrapping the SUM in a CALCULATE does the same thing.</a:t>
            </a:r>
          </a:p>
        </p:txBody>
      </p:sp>
    </p:spTree>
    <p:extLst>
      <p:ext uri="{BB962C8B-B14F-4D97-AF65-F5344CB8AC3E}">
        <p14:creationId xmlns:p14="http://schemas.microsoft.com/office/powerpoint/2010/main" val="38760898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768083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470625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Filters arguments</a:t>
            </a:r>
            <a:r>
              <a:rPr lang="en-US" baseline="0" dirty="0"/>
              <a:t> are ANDs – FILTERS ARE CALCULATED FIRST (to filter the rows), then the math is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baseline="0" dirty="0"/>
              <a:t>Within one Filter argument</a:t>
            </a:r>
            <a:r>
              <a:rPr lang="en-US" baseline="0" dirty="0"/>
              <a:t>, you can use the double pipe “||” to “or” conditions together.  See the Example in YTD Revenue.</a:t>
            </a:r>
          </a:p>
          <a:p>
            <a:endParaRPr lang="en-US" dirty="0"/>
          </a:p>
        </p:txBody>
      </p:sp>
    </p:spTree>
    <p:extLst>
      <p:ext uri="{BB962C8B-B14F-4D97-AF65-F5344CB8AC3E}">
        <p14:creationId xmlns:p14="http://schemas.microsoft.com/office/powerpoint/2010/main" val="30956421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700" dirty="0"/>
              <a:t>In a good Data Model, the model can assume that column types are homogeneous (as they are strongly typed).  This is different from Excel, where any given cell in a spreadsheet can contain different data types.</a:t>
            </a:r>
          </a:p>
        </p:txBody>
      </p:sp>
    </p:spTree>
    <p:extLst>
      <p:ext uri="{BB962C8B-B14F-4D97-AF65-F5344CB8AC3E}">
        <p14:creationId xmlns:p14="http://schemas.microsoft.com/office/powerpoint/2010/main" val="413126668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r>
              <a:rPr lang="en-US" dirty="0"/>
              <a:t>Which has the better result? Given the option use calculate, same results and performance </a:t>
            </a:r>
          </a:p>
          <a:p>
            <a:endParaRPr lang="en-US" dirty="0"/>
          </a:p>
        </p:txBody>
      </p:sp>
    </p:spTree>
    <p:extLst>
      <p:ext uri="{BB962C8B-B14F-4D97-AF65-F5344CB8AC3E}">
        <p14:creationId xmlns:p14="http://schemas.microsoft.com/office/powerpoint/2010/main" val="154427953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calculations to discuss commonly used scenarios</a:t>
            </a:r>
          </a:p>
          <a:p>
            <a:r>
              <a:rPr lang="en-US" dirty="0"/>
              <a:t>Calculates</a:t>
            </a:r>
            <a:r>
              <a:rPr lang="en-US" baseline="0" dirty="0"/>
              <a:t> based on same day in prior month</a:t>
            </a:r>
          </a:p>
          <a:p>
            <a:endParaRPr lang="en-US" baseline="0" dirty="0"/>
          </a:p>
          <a:p>
            <a:r>
              <a:rPr lang="en-US" baseline="0" dirty="0"/>
              <a:t>MoM – Month over Month</a:t>
            </a:r>
          </a:p>
          <a:p>
            <a:endParaRPr lang="en-US" baseline="0" dirty="0"/>
          </a:p>
          <a:p>
            <a:r>
              <a:rPr lang="en-US" baseline="0" dirty="0"/>
              <a:t>*****************</a:t>
            </a:r>
          </a:p>
          <a:p>
            <a:r>
              <a:rPr lang="en-US" baseline="0" dirty="0"/>
              <a:t>Best practice – if there is division use Divide </a:t>
            </a:r>
          </a:p>
          <a:p>
            <a:endParaRPr lang="en-US" dirty="0"/>
          </a:p>
        </p:txBody>
      </p:sp>
    </p:spTree>
    <p:extLst>
      <p:ext uri="{BB962C8B-B14F-4D97-AF65-F5344CB8AC3E}">
        <p14:creationId xmlns:p14="http://schemas.microsoft.com/office/powerpoint/2010/main" val="259142162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commonly used scenario</a:t>
            </a:r>
          </a:p>
          <a:p>
            <a:endParaRPr lang="en-US" dirty="0"/>
          </a:p>
          <a:p>
            <a:r>
              <a:rPr lang="en-US" dirty="0"/>
              <a:t>Calculates</a:t>
            </a:r>
            <a:r>
              <a:rPr lang="en-US" baseline="0" dirty="0"/>
              <a:t> based on same day in prior month – Discuss usage of DATESINPERIOD and LASTDATE</a:t>
            </a:r>
          </a:p>
          <a:p>
            <a:endParaRPr lang="en-US" baseline="0" dirty="0"/>
          </a:p>
          <a:p>
            <a:r>
              <a:rPr lang="en-US" baseline="0" dirty="0"/>
              <a:t>***************</a:t>
            </a:r>
          </a:p>
          <a:p>
            <a:r>
              <a:rPr lang="en-US" baseline="0" dirty="0"/>
              <a:t>Add more steps to calculate and how it adds up to this result </a:t>
            </a:r>
            <a:endParaRPr lang="en-US" dirty="0"/>
          </a:p>
        </p:txBody>
      </p:sp>
    </p:spTree>
    <p:extLst>
      <p:ext uri="{BB962C8B-B14F-4D97-AF65-F5344CB8AC3E}">
        <p14:creationId xmlns:p14="http://schemas.microsoft.com/office/powerpoint/2010/main" val="347320557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540791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42258414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2624836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140</a:t>
            </a:fld>
            <a:endParaRPr lang="en-US"/>
          </a:p>
        </p:txBody>
      </p:sp>
      <p:sp>
        <p:nvSpPr>
          <p:cNvPr id="5" name="Footer Placeholder 4">
            <a:extLst>
              <a:ext uri="{FF2B5EF4-FFF2-40B4-BE49-F238E27FC236}">
                <a16:creationId xmlns:a16="http://schemas.microsoft.com/office/drawing/2014/main" id="{A188F887-116A-41A7-8F44-9460EB4AC86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353890382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141</a:t>
            </a:fld>
            <a:endParaRPr lang="en-US"/>
          </a:p>
        </p:txBody>
      </p:sp>
      <p:sp>
        <p:nvSpPr>
          <p:cNvPr id="5" name="Footer Placeholder 4">
            <a:extLst>
              <a:ext uri="{FF2B5EF4-FFF2-40B4-BE49-F238E27FC236}">
                <a16:creationId xmlns:a16="http://schemas.microsoft.com/office/drawing/2014/main" id="{A188F887-116A-41A7-8F44-9460EB4AC86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100755185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21903904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4064095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n w="0"/>
              </a:rPr>
              <a:t>This slide builds automatically.  </a:t>
            </a:r>
          </a:p>
          <a:p>
            <a:r>
              <a:rPr lang="en-US" sz="1200" dirty="0">
                <a:ln w="0"/>
              </a:rPr>
              <a:t>Depicts the data flow for Power BI Desktop along with what is in a PBIX file.</a:t>
            </a:r>
          </a:p>
          <a:p>
            <a:r>
              <a:rPr lang="en-US" sz="1200" dirty="0">
                <a:ln w="0"/>
              </a:rPr>
              <a:t>Note all the data sources that can be pulled into Query Editor.</a:t>
            </a:r>
          </a:p>
          <a:p>
            <a:r>
              <a:rPr lang="en-US" sz="1200" dirty="0">
                <a:ln w="0"/>
              </a:rPr>
              <a:t>Not the different views (Report, Data, Relationships) once all of the data is pulled in.</a:t>
            </a:r>
          </a:p>
          <a:p>
            <a:endParaRPr lang="en-US" sz="1200" dirty="0">
              <a:ln w="0"/>
            </a:endParaRPr>
          </a:p>
          <a:p>
            <a:r>
              <a:rPr lang="en-US" sz="1200" dirty="0">
                <a:ln w="0"/>
              </a:rPr>
              <a:t>Ask about Fact tables </a:t>
            </a:r>
          </a:p>
          <a:p>
            <a:r>
              <a:rPr lang="en-US" sz="1200" dirty="0">
                <a:ln w="0"/>
              </a:rPr>
              <a:t>Mention Kimball </a:t>
            </a:r>
          </a:p>
          <a:p>
            <a:r>
              <a:rPr lang="en-US" sz="1200" dirty="0">
                <a:ln w="0"/>
              </a:rPr>
              <a:t>Measures to improve the scale overall </a:t>
            </a:r>
          </a:p>
          <a:p>
            <a:endParaRPr lang="en-US" sz="1200" dirty="0">
              <a:ln w="0"/>
            </a:endParaRPr>
          </a:p>
          <a:p>
            <a:endParaRPr lang="en-US" dirty="0"/>
          </a:p>
        </p:txBody>
      </p:sp>
    </p:spTree>
    <p:extLst>
      <p:ext uri="{BB962C8B-B14F-4D97-AF65-F5344CB8AC3E}">
        <p14:creationId xmlns:p14="http://schemas.microsoft.com/office/powerpoint/2010/main" val="4225866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slide emphasis learnings from Slide 26-28 – importance of compression</a:t>
            </a:r>
          </a:p>
        </p:txBody>
      </p:sp>
    </p:spTree>
    <p:extLst>
      <p:ext uri="{BB962C8B-B14F-4D97-AF65-F5344CB8AC3E}">
        <p14:creationId xmlns:p14="http://schemas.microsoft.com/office/powerpoint/2010/main" val="259436991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baseline="0" dirty="0"/>
          </a:p>
        </p:txBody>
      </p:sp>
    </p:spTree>
    <p:extLst>
      <p:ext uri="{BB962C8B-B14F-4D97-AF65-F5344CB8AC3E}">
        <p14:creationId xmlns:p14="http://schemas.microsoft.com/office/powerpoint/2010/main" val="415638219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baseline="0" dirty="0"/>
          </a:p>
        </p:txBody>
      </p:sp>
    </p:spTree>
    <p:extLst>
      <p:ext uri="{BB962C8B-B14F-4D97-AF65-F5344CB8AC3E}">
        <p14:creationId xmlns:p14="http://schemas.microsoft.com/office/powerpoint/2010/main" val="2214089777"/>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endParaRPr lang="en-US" baseline="0" dirty="0"/>
          </a:p>
        </p:txBody>
      </p:sp>
    </p:spTree>
    <p:extLst>
      <p:ext uri="{BB962C8B-B14F-4D97-AF65-F5344CB8AC3E}">
        <p14:creationId xmlns:p14="http://schemas.microsoft.com/office/powerpoint/2010/main" val="286674406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26-28 – importance of compression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Default Segment Sizes:</a:t>
            </a:r>
          </a:p>
          <a:p>
            <a:r>
              <a:rPr lang="en-US" sz="1200" kern="1200" dirty="0">
                <a:solidFill>
                  <a:schemeClr val="tx1"/>
                </a:solidFill>
                <a:effectLst/>
                <a:latin typeface="+mn-lt"/>
                <a:ea typeface="+mn-ea"/>
                <a:cs typeface="+mn-cs"/>
              </a:rPr>
              <a:t>AS Azure: 8 million</a:t>
            </a:r>
          </a:p>
          <a:p>
            <a:r>
              <a:rPr lang="en-US" sz="1200" kern="1200" dirty="0">
                <a:solidFill>
                  <a:schemeClr val="tx1"/>
                </a:solidFill>
                <a:effectLst/>
                <a:latin typeface="+mn-lt"/>
                <a:ea typeface="+mn-ea"/>
                <a:cs typeface="+mn-cs"/>
              </a:rPr>
              <a:t>SSAS: 8 million</a:t>
            </a:r>
          </a:p>
          <a:p>
            <a:r>
              <a:rPr lang="en-US" sz="1200" kern="1200" dirty="0">
                <a:solidFill>
                  <a:schemeClr val="tx1"/>
                </a:solidFill>
                <a:effectLst/>
                <a:latin typeface="+mn-lt"/>
                <a:ea typeface="+mn-ea"/>
                <a:cs typeface="+mn-cs"/>
              </a:rPr>
              <a:t>Premium: 1 million </a:t>
            </a:r>
          </a:p>
          <a:p>
            <a:r>
              <a:rPr lang="en-US" sz="1200" kern="1200" dirty="0">
                <a:solidFill>
                  <a:schemeClr val="tx1"/>
                </a:solidFill>
                <a:effectLst/>
                <a:latin typeface="+mn-lt"/>
                <a:ea typeface="+mn-ea"/>
                <a:cs typeface="+mn-cs"/>
              </a:rPr>
              <a:t>Shared: 1 million</a:t>
            </a:r>
          </a:p>
          <a:p>
            <a:r>
              <a:rPr lang="en-US" sz="1200" kern="1200" dirty="0">
                <a:solidFill>
                  <a:schemeClr val="tx1"/>
                </a:solidFill>
                <a:effectLst/>
                <a:latin typeface="+mn-lt"/>
                <a:ea typeface="+mn-ea"/>
                <a:cs typeface="+mn-cs"/>
              </a:rPr>
              <a:t>PowerPivot: 1 million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p:txBody>
      </p:sp>
    </p:spTree>
    <p:extLst>
      <p:ext uri="{BB962C8B-B14F-4D97-AF65-F5344CB8AC3E}">
        <p14:creationId xmlns:p14="http://schemas.microsoft.com/office/powerpoint/2010/main" val="180482733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slide emphasis learnings from Slide 12– use bi-directional filtering with caution</a:t>
            </a:r>
          </a:p>
        </p:txBody>
      </p:sp>
    </p:spTree>
    <p:extLst>
      <p:ext uri="{BB962C8B-B14F-4D97-AF65-F5344CB8AC3E}">
        <p14:creationId xmlns:p14="http://schemas.microsoft.com/office/powerpoint/2010/main" val="19724510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Fields </a:t>
            </a:r>
            <a:r>
              <a:rPr lang="en-US" baseline="0" dirty="0"/>
              <a:t>like Year, which are numeric, but you do not want to summarize, set the global Default Summarization on the Modeling Ribbon</a:t>
            </a:r>
          </a:p>
          <a:p>
            <a:endParaRPr lang="en-US" baseline="0" dirty="0"/>
          </a:p>
          <a:p>
            <a:r>
              <a:rPr lang="en-US" baseline="0" dirty="0"/>
              <a:t>We will deep dive into default summarization in Slide 62</a:t>
            </a:r>
          </a:p>
        </p:txBody>
      </p:sp>
    </p:spTree>
    <p:extLst>
      <p:ext uri="{BB962C8B-B14F-4D97-AF65-F5344CB8AC3E}">
        <p14:creationId xmlns:p14="http://schemas.microsoft.com/office/powerpoint/2010/main" val="17282861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Talking Point</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Best Practice is to create a calculated column at the HIGHEST level of granularity  - in the highest dim</a:t>
            </a:r>
            <a:endParaRPr lang="en-US" dirty="0"/>
          </a:p>
          <a:p>
            <a:endParaRPr lang="en-US" dirty="0"/>
          </a:p>
        </p:txBody>
      </p:sp>
    </p:spTree>
    <p:extLst>
      <p:ext uri="{BB962C8B-B14F-4D97-AF65-F5344CB8AC3E}">
        <p14:creationId xmlns:p14="http://schemas.microsoft.com/office/powerpoint/2010/main" val="1792322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By using a variable, you can get the same outcome, but in a more readable way. In addition, the result of the expression is stored in the variable upon declaration. It doesn’t have to be recalculated each time it is used, as it would without using a variable. This can improve the measure’s performance.</a:t>
            </a:r>
          </a:p>
          <a:p>
            <a:endParaRPr lang="en-US" sz="1200" b="0" i="0" kern="1200" baseline="0" dirty="0">
              <a:solidFill>
                <a:schemeClr val="tx1"/>
              </a:solidFill>
              <a:effectLst/>
              <a:latin typeface="+mn-lt"/>
              <a:ea typeface="+mn-ea"/>
              <a:cs typeface="+mn-cs"/>
            </a:endParaRPr>
          </a:p>
          <a:p>
            <a:r>
              <a:rPr lang="en-US" dirty="0">
                <a:hlinkClick r:id="rId3"/>
              </a:rPr>
              <a:t>https://docs.microsoft.com/en-us/dax/var-dax</a:t>
            </a:r>
            <a:endParaRPr lang="en-US" baseline="0" dirty="0"/>
          </a:p>
        </p:txBody>
      </p:sp>
    </p:spTree>
    <p:extLst>
      <p:ext uri="{BB962C8B-B14F-4D97-AF65-F5344CB8AC3E}">
        <p14:creationId xmlns:p14="http://schemas.microsoft.com/office/powerpoint/2010/main" val="151135911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Emphasizing what is covered in Slide 66</a:t>
            </a:r>
          </a:p>
        </p:txBody>
      </p:sp>
    </p:spTree>
    <p:extLst>
      <p:ext uri="{BB962C8B-B14F-4D97-AF65-F5344CB8AC3E}">
        <p14:creationId xmlns:p14="http://schemas.microsoft.com/office/powerpoint/2010/main" val="35190923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The BY’s will be the dimensional attributes that we will use to describe the facts.</a:t>
            </a:r>
          </a:p>
          <a:p>
            <a:endParaRPr lang="en-US" dirty="0"/>
          </a:p>
        </p:txBody>
      </p:sp>
    </p:spTree>
    <p:extLst>
      <p:ext uri="{BB962C8B-B14F-4D97-AF65-F5344CB8AC3E}">
        <p14:creationId xmlns:p14="http://schemas.microsoft.com/office/powerpoint/2010/main" val="223812758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 covered in Slide 133, 134 </a:t>
            </a:r>
            <a:r>
              <a:rPr lang="en-US" baseline="0"/>
              <a:t>and 135 </a:t>
            </a:r>
            <a:r>
              <a:rPr lang="en-US" baseline="0" dirty="0"/>
              <a:t>this is a combination of using variables, using DIVIDE function and creating efficient measures where blanks are filtered out improving query efficiency</a:t>
            </a:r>
          </a:p>
        </p:txBody>
      </p:sp>
    </p:spTree>
    <p:extLst>
      <p:ext uri="{BB962C8B-B14F-4D97-AF65-F5344CB8AC3E}">
        <p14:creationId xmlns:p14="http://schemas.microsoft.com/office/powerpoint/2010/main" val="165380183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Typically data modelers convert blanks to zeros:</a:t>
            </a:r>
          </a:p>
          <a:p>
            <a:r>
              <a:rPr lang="en-US" baseline="0" dirty="0"/>
              <a:t>	While loading data in Power Query</a:t>
            </a:r>
          </a:p>
          <a:p>
            <a:r>
              <a:rPr lang="en-US" baseline="0" dirty="0"/>
              <a:t>	In Measures to display 0 instead of blanks slowing down the measure</a:t>
            </a:r>
          </a:p>
        </p:txBody>
      </p:sp>
    </p:spTree>
    <p:extLst>
      <p:ext uri="{BB962C8B-B14F-4D97-AF65-F5344CB8AC3E}">
        <p14:creationId xmlns:p14="http://schemas.microsoft.com/office/powerpoint/2010/main" val="5319328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SELECTEDVALUE AND HASONEVALUE is discussed in slide 107</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function SELECTEDVALUE returns the value of the column reference passed as first argument if it is the only value available in the filter context, otherwise it returns blank or the default value passed as second argument</a:t>
            </a:r>
          </a:p>
          <a:p>
            <a:endParaRPr lang="en-US" sz="1200" b="0" i="0" kern="1200" baseline="0" dirty="0">
              <a:solidFill>
                <a:schemeClr val="tx1"/>
              </a:solidFill>
              <a:effectLst/>
              <a:latin typeface="+mn-lt"/>
              <a:ea typeface="+mn-ea"/>
              <a:cs typeface="+mn-cs"/>
            </a:endParaRPr>
          </a:p>
          <a:p>
            <a:r>
              <a:rPr lang="en-US" baseline="0" dirty="0"/>
              <a:t>Mostly used in slicer selection. </a:t>
            </a:r>
            <a:r>
              <a:rPr lang="en-US" baseline="0" dirty="0" err="1"/>
              <a:t>E,g</a:t>
            </a:r>
            <a:r>
              <a:rPr lang="en-US" baseline="0" dirty="0"/>
              <a:t>, measure is calculated when only one value is selected in slicer</a:t>
            </a:r>
          </a:p>
          <a:p>
            <a:endParaRPr lang="en-US" baseline="0" dirty="0"/>
          </a:p>
          <a:p>
            <a:r>
              <a:rPr lang="en-US" dirty="0">
                <a:hlinkClick r:id="rId3"/>
              </a:rPr>
              <a:t>https://www.sqlbi.com/articles/using-the-selectedvalue-function-in-dax/</a:t>
            </a:r>
            <a:endParaRPr lang="en-US" baseline="0" dirty="0"/>
          </a:p>
        </p:txBody>
      </p:sp>
    </p:spTree>
    <p:extLst>
      <p:ext uri="{BB962C8B-B14F-4D97-AF65-F5344CB8AC3E}">
        <p14:creationId xmlns:p14="http://schemas.microsoft.com/office/powerpoint/2010/main" val="168005821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 follow up to slide 139. </a:t>
            </a:r>
          </a:p>
          <a:p>
            <a:r>
              <a:rPr lang="en-US" baseline="0" dirty="0"/>
              <a:t>Typically HASONEVALUE and VALUES are used together. Instead you can use SELECTEDVALUE </a:t>
            </a:r>
          </a:p>
        </p:txBody>
      </p:sp>
    </p:spTree>
    <p:extLst>
      <p:ext uri="{BB962C8B-B14F-4D97-AF65-F5344CB8AC3E}">
        <p14:creationId xmlns:p14="http://schemas.microsoft.com/office/powerpoint/2010/main" val="387727715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Blank() is covered in Slide 106</a:t>
            </a:r>
          </a:p>
          <a:p>
            <a:r>
              <a:rPr lang="en-US" baseline="0" dirty="0"/>
              <a:t>Values() is covered in Slide 107</a:t>
            </a:r>
          </a:p>
          <a:p>
            <a:r>
              <a:rPr lang="en-US" dirty="0">
                <a:hlinkClick r:id="rId3"/>
              </a:rPr>
              <a:t>https://www.sqlbi.com/blog/marco/2011/03/08/difference-between-distinct-and-values-in-dax/</a:t>
            </a:r>
            <a:endParaRPr lang="en-US" baseline="0" dirty="0"/>
          </a:p>
        </p:txBody>
      </p:sp>
    </p:spTree>
    <p:extLst>
      <p:ext uri="{BB962C8B-B14F-4D97-AF65-F5344CB8AC3E}">
        <p14:creationId xmlns:p14="http://schemas.microsoft.com/office/powerpoint/2010/main" val="118439313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Usage example</a:t>
            </a:r>
          </a:p>
          <a:p>
            <a:r>
              <a:rPr lang="en-US" sz="1200" b="0" i="0" kern="1200" dirty="0">
                <a:solidFill>
                  <a:schemeClr val="tx1"/>
                </a:solidFill>
                <a:effectLst/>
                <a:latin typeface="+mn-lt"/>
                <a:ea typeface="+mn-ea"/>
                <a:cs typeface="+mn-cs"/>
              </a:rPr>
              <a:t>Measure= IFERROR([Measure 1] / [Measure 2], 0, [Measure 1] / [Measure 2])</a:t>
            </a:r>
          </a:p>
          <a:p>
            <a:r>
              <a:rPr lang="en-US" sz="1200" b="0" i="0" kern="1200" dirty="0">
                <a:solidFill>
                  <a:schemeClr val="tx1"/>
                </a:solidFill>
                <a:effectLst/>
                <a:latin typeface="+mn-lt"/>
                <a:ea typeface="+mn-ea"/>
                <a:cs typeface="+mn-cs"/>
              </a:rPr>
              <a:t>Or in a calculate column:</a:t>
            </a:r>
          </a:p>
          <a:p>
            <a:r>
              <a:rPr lang="en-US" sz="1200" b="0" i="0" kern="1200" dirty="0">
                <a:solidFill>
                  <a:schemeClr val="tx1"/>
                </a:solidFill>
                <a:effectLst/>
                <a:latin typeface="+mn-lt"/>
                <a:ea typeface="+mn-ea"/>
                <a:cs typeface="+mn-cs"/>
              </a:rPr>
              <a:t>=IFERROR(SEARCH(“RP*”,</a:t>
            </a:r>
            <a:r>
              <a:rPr lang="en-US" sz="1200" b="0" i="0" kern="1200" dirty="0" err="1">
                <a:solidFill>
                  <a:schemeClr val="tx1"/>
                </a:solidFill>
                <a:effectLst/>
                <a:latin typeface="+mn-lt"/>
                <a:ea typeface="+mn-ea"/>
                <a:cs typeface="+mn-cs"/>
              </a:rPr>
              <a:t>DimProduct</a:t>
            </a:r>
            <a:r>
              <a:rPr lang="en-US" sz="1200" b="0" i="0" kern="1200" dirty="0">
                <a:solidFill>
                  <a:schemeClr val="tx1"/>
                </a:solidFill>
                <a:effectLst/>
                <a:latin typeface="+mn-lt"/>
                <a:ea typeface="+mn-ea"/>
                <a:cs typeface="+mn-cs"/>
              </a:rPr>
              <a:t>[Product]),-1)</a:t>
            </a:r>
          </a:p>
          <a:p>
            <a:endParaRPr lang="en-US" baseline="0" dirty="0"/>
          </a:p>
          <a:p>
            <a:r>
              <a:rPr lang="en-US" baseline="0" dirty="0"/>
              <a:t>If DAX measure has multiple steps and there is a check for error. E.g. If there is an error do X else do Y. Logically this is correct but slows down the measure</a:t>
            </a:r>
          </a:p>
        </p:txBody>
      </p:sp>
    </p:spTree>
    <p:extLst>
      <p:ext uri="{BB962C8B-B14F-4D97-AF65-F5344CB8AC3E}">
        <p14:creationId xmlns:p14="http://schemas.microsoft.com/office/powerpoint/2010/main" val="304825883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https://xxlbi.com/blog/different-blanks-in-dax/</a:t>
            </a:r>
            <a:endParaRPr lang="en-US" dirty="0"/>
          </a:p>
          <a:p>
            <a:r>
              <a:rPr lang="en-US" dirty="0">
                <a:hlinkClick r:id="rId4"/>
              </a:rPr>
              <a:t>https://www.sqlbi.com/articles/blank-handling-in-dax/</a:t>
            </a:r>
            <a:endParaRPr lang="en-US" baseline="0" dirty="0"/>
          </a:p>
        </p:txBody>
      </p:sp>
    </p:spTree>
    <p:extLst>
      <p:ext uri="{BB962C8B-B14F-4D97-AF65-F5344CB8AC3E}">
        <p14:creationId xmlns:p14="http://schemas.microsoft.com/office/powerpoint/2010/main" val="382858182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Refer to Slide 81-83</a:t>
            </a:r>
          </a:p>
          <a:p>
            <a:endParaRPr lang="en-US" baseline="0" dirty="0"/>
          </a:p>
        </p:txBody>
      </p:sp>
    </p:spTree>
    <p:extLst>
      <p:ext uri="{BB962C8B-B14F-4D97-AF65-F5344CB8AC3E}">
        <p14:creationId xmlns:p14="http://schemas.microsoft.com/office/powerpoint/2010/main" val="229593417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https://www.sqlbi.com/blog/marco/2020/02/02/using-summarizecolumns-instead-of-summarize-in-dax-powerbi-ssas-tabular/</a:t>
            </a:r>
            <a:endParaRPr lang="en-US" dirty="0"/>
          </a:p>
          <a:p>
            <a:r>
              <a:rPr lang="en-US" dirty="0">
                <a:hlinkClick r:id="rId4"/>
              </a:rPr>
              <a:t>https://dax.guide/summarizecolumns/</a:t>
            </a:r>
            <a:endParaRPr lang="en-US" dirty="0"/>
          </a:p>
          <a:p>
            <a:r>
              <a:rPr lang="en-US" dirty="0">
                <a:hlinkClick r:id="rId5"/>
              </a:rPr>
              <a:t>https://docs.microsoft.com/en-us/dax/summarizecolumns-function-dax</a:t>
            </a:r>
            <a:endParaRPr lang="en-US" dirty="0"/>
          </a:p>
          <a:p>
            <a:endParaRPr lang="en-US" baseline="0" dirty="0"/>
          </a:p>
          <a:p>
            <a:r>
              <a:rPr lang="en-US" baseline="0" dirty="0" err="1"/>
              <a:t>SummarizeExample</a:t>
            </a:r>
            <a:r>
              <a:rPr lang="en-US" baseline="0" dirty="0"/>
              <a:t> =</a:t>
            </a:r>
          </a:p>
          <a:p>
            <a:r>
              <a:rPr lang="en-US" baseline="0" dirty="0"/>
              <a:t>SUMMARIZECOLUMNS (</a:t>
            </a:r>
          </a:p>
          <a:p>
            <a:r>
              <a:rPr lang="en-US" baseline="0" dirty="0"/>
              <a:t>    </a:t>
            </a:r>
            <a:r>
              <a:rPr lang="en-US" baseline="0" dirty="0" err="1"/>
              <a:t>DateDim</a:t>
            </a:r>
            <a:r>
              <a:rPr lang="en-US" baseline="0" dirty="0"/>
              <a:t>[Year],</a:t>
            </a:r>
          </a:p>
          <a:p>
            <a:r>
              <a:rPr lang="en-US" baseline="0" dirty="0"/>
              <a:t>    </a:t>
            </a:r>
            <a:r>
              <a:rPr lang="en-US" baseline="0" dirty="0" err="1"/>
              <a:t>ProductDim</a:t>
            </a:r>
            <a:r>
              <a:rPr lang="en-US" baseline="0" dirty="0"/>
              <a:t>[Price Band],</a:t>
            </a:r>
          </a:p>
          <a:p>
            <a:r>
              <a:rPr lang="en-US" baseline="0" dirty="0"/>
              <a:t>    "Sales Amount", SUMX ( Sales, Sales[Units] * RELATED ( </a:t>
            </a:r>
            <a:r>
              <a:rPr lang="en-US" baseline="0" dirty="0" err="1"/>
              <a:t>ProductDim</a:t>
            </a:r>
            <a:r>
              <a:rPr lang="en-US" baseline="0" dirty="0"/>
              <a:t>[Unit Cost] ) )</a:t>
            </a:r>
          </a:p>
          <a:p>
            <a:r>
              <a:rPr lang="en-US" baseline="0" dirty="0"/>
              <a:t>)</a:t>
            </a:r>
          </a:p>
          <a:p>
            <a:endParaRPr lang="en-US" baseline="0" dirty="0"/>
          </a:p>
          <a:p>
            <a:r>
              <a:rPr lang="en-US" baseline="0" dirty="0"/>
              <a:t>*********************************</a:t>
            </a:r>
          </a:p>
          <a:p>
            <a:r>
              <a:rPr lang="en-US" baseline="0" dirty="0"/>
              <a:t>Even when only </a:t>
            </a:r>
            <a:r>
              <a:rPr lang="en-US" baseline="0" dirty="0" err="1"/>
              <a:t>powerview</a:t>
            </a:r>
            <a:r>
              <a:rPr lang="en-US" baseline="0" dirty="0"/>
              <a:t> was available it was using the </a:t>
            </a:r>
            <a:r>
              <a:rPr lang="en-US" baseline="0" dirty="0" err="1"/>
              <a:t>summarizecolumns</a:t>
            </a:r>
            <a:r>
              <a:rPr lang="en-US" baseline="0" dirty="0"/>
              <a:t>. It is more optimized than the Summarize(). This is a great performance improvement. </a:t>
            </a:r>
          </a:p>
          <a:p>
            <a:r>
              <a:rPr lang="en-US" baseline="0" dirty="0"/>
              <a:t>Look at the new functions that come up and see which performance enhancements needed. </a:t>
            </a:r>
          </a:p>
          <a:p>
            <a:endParaRPr lang="en-US" baseline="0" dirty="0"/>
          </a:p>
          <a:p>
            <a:endParaRPr lang="en-US" baseline="0" dirty="0"/>
          </a:p>
        </p:txBody>
      </p:sp>
    </p:spTree>
    <p:extLst>
      <p:ext uri="{BB962C8B-B14F-4D97-AF65-F5344CB8AC3E}">
        <p14:creationId xmlns:p14="http://schemas.microsoft.com/office/powerpoint/2010/main" val="379800230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https://www.sqlbi.com/articles/best-practices-using-summarize-and-addcolumns/</a:t>
            </a:r>
            <a:endParaRPr lang="en-US" baseline="0" dirty="0"/>
          </a:p>
        </p:txBody>
      </p:sp>
    </p:spTree>
    <p:extLst>
      <p:ext uri="{BB962C8B-B14F-4D97-AF65-F5344CB8AC3E}">
        <p14:creationId xmlns:p14="http://schemas.microsoft.com/office/powerpoint/2010/main" val="2224880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Relationship is analogous to how an Excel VLOOKUP function brings two tables together</a:t>
            </a:r>
            <a:endParaRPr lang="en-US" sz="1200" dirty="0">
              <a:ln w="0"/>
              <a:effectLst>
                <a:outerShdw blurRad="38100" dist="19050" dir="2700000" algn="tl" rotWithShape="0">
                  <a:schemeClr val="dk1">
                    <a:alpha val="40000"/>
                  </a:schemeClr>
                </a:outerShdw>
              </a:effectLst>
            </a:endParaRPr>
          </a:p>
          <a:p>
            <a:endParaRPr lang="en-US" dirty="0"/>
          </a:p>
          <a:p>
            <a:r>
              <a:rPr lang="en-US" dirty="0"/>
              <a:t>Can observe which side is the many (*) and which is the one (1) - CARDINALITY</a:t>
            </a:r>
          </a:p>
          <a:p>
            <a:endParaRPr lang="en-US" dirty="0"/>
          </a:p>
          <a:p>
            <a:r>
              <a:rPr lang="en-US" dirty="0"/>
              <a:t>When you draw the relationship, Desktop</a:t>
            </a:r>
            <a:r>
              <a:rPr lang="en-US" baseline="0" dirty="0"/>
              <a:t> does several heuristic things</a:t>
            </a:r>
          </a:p>
          <a:p>
            <a:pPr marL="171450" indent="-171450">
              <a:buFont typeface="Arial" panose="020B0604020202020204" pitchFamily="34" charset="0"/>
              <a:buChar char="•"/>
            </a:pPr>
            <a:r>
              <a:rPr lang="en-US" baseline="0" dirty="0"/>
              <a:t>It checks that one side of the relationship is the “One”  and the other is the “Many”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Directions of Relationship</a:t>
            </a:r>
          </a:p>
          <a:p>
            <a:pPr marL="628650" lvl="1" indent="-171450">
              <a:buFont typeface="Arial" panose="020B0604020202020204" pitchFamily="34" charset="0"/>
              <a:buChar char="•"/>
            </a:pPr>
            <a:r>
              <a:rPr lang="en-US" baseline="0" dirty="0" err="1"/>
              <a:t>Uni</a:t>
            </a:r>
            <a:r>
              <a:rPr lang="en-US" baseline="0" dirty="0"/>
              <a:t>-directional are created by default and allows filters to get passed from attribute (dim) table to the Fact</a:t>
            </a:r>
          </a:p>
          <a:p>
            <a:pPr marL="628650" lvl="1" indent="-171450">
              <a:buFont typeface="Arial" panose="020B0604020202020204" pitchFamily="34" charset="0"/>
              <a:buChar char="•"/>
            </a:pPr>
            <a:r>
              <a:rPr lang="en-US" dirty="0"/>
              <a:t>Bi-Directional</a:t>
            </a:r>
            <a:r>
              <a:rPr lang="en-US" baseline="0" dirty="0"/>
              <a:t> relationship allow you to pass filters in both directions</a:t>
            </a:r>
          </a:p>
          <a:p>
            <a:pPr marL="1085850" lvl="2" indent="-171450">
              <a:buFont typeface="Arial" panose="020B0604020202020204" pitchFamily="34" charset="0"/>
              <a:buChar char="•"/>
            </a:pPr>
            <a:r>
              <a:rPr lang="en-US" baseline="0" dirty="0"/>
              <a:t>This is different than Many to Many</a:t>
            </a:r>
          </a:p>
          <a:p>
            <a:pPr marL="1085850" lvl="2" indent="-171450">
              <a:buFont typeface="Arial" panose="020B0604020202020204" pitchFamily="34" charset="0"/>
              <a:buChar char="•"/>
            </a:pPr>
            <a:r>
              <a:rPr lang="en-US" baseline="0" dirty="0"/>
              <a:t>There is a significant performance penalty for Bi-Directional filtering</a:t>
            </a:r>
            <a:endParaRPr lang="en-US" dirty="0"/>
          </a:p>
          <a:p>
            <a:endParaRPr lang="en-US" dirty="0"/>
          </a:p>
        </p:txBody>
      </p:sp>
    </p:spTree>
    <p:extLst>
      <p:ext uri="{BB962C8B-B14F-4D97-AF65-F5344CB8AC3E}">
        <p14:creationId xmlns:p14="http://schemas.microsoft.com/office/powerpoint/2010/main" val="428594251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String manipulation example: To deal with data not in the right format. E.g. Usernames, getting a substring (remove @</a:t>
            </a:r>
            <a:r>
              <a:rPr lang="en-US" baseline="0" dirty="0" err="1"/>
              <a:t>emailaddress</a:t>
            </a:r>
            <a:r>
              <a:rPr lang="en-US" baseline="0" dirty="0"/>
              <a:t>) to use in a measure. This reduces measure performance</a:t>
            </a:r>
          </a:p>
          <a:p>
            <a:r>
              <a:rPr lang="en-US" baseline="0" dirty="0"/>
              <a:t>We have used string manipulation to create header (</a:t>
            </a:r>
            <a:r>
              <a:rPr lang="en-US" baseline="0" dirty="0" err="1"/>
              <a:t>SelectedValue</a:t>
            </a:r>
            <a:r>
              <a:rPr lang="en-US" baseline="0" dirty="0"/>
              <a:t> page in report). This is ok, because it’s a simple measure. But if you dealing with large volume of data, reduces performance. Be careful where you use it.</a:t>
            </a:r>
          </a:p>
          <a:p>
            <a:endParaRPr lang="en-US" baseline="0" dirty="0"/>
          </a:p>
          <a:p>
            <a:endParaRPr lang="en-US" baseline="0" dirty="0"/>
          </a:p>
          <a:p>
            <a:r>
              <a:rPr lang="en-US" baseline="0" dirty="0"/>
              <a:t>*******************</a:t>
            </a:r>
          </a:p>
          <a:p>
            <a:r>
              <a:rPr lang="en-US" baseline="0" dirty="0"/>
              <a:t>Example of taking a measure value and show if it is increasing or decreasing </a:t>
            </a:r>
          </a:p>
          <a:p>
            <a:endParaRPr lang="en-US" baseline="0" dirty="0"/>
          </a:p>
        </p:txBody>
      </p:sp>
    </p:spTree>
    <p:extLst>
      <p:ext uri="{BB962C8B-B14F-4D97-AF65-F5344CB8AC3E}">
        <p14:creationId xmlns:p14="http://schemas.microsoft.com/office/powerpoint/2010/main" val="3493880638"/>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99203014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Companies build a mega model to answer all questions. If you build one mega model – model becomes extremely large impacting performance (both in shared and premium capacity). </a:t>
            </a:r>
          </a:p>
          <a:p>
            <a:endParaRPr lang="en-US" baseline="0" dirty="0"/>
          </a:p>
          <a:p>
            <a:r>
              <a:rPr lang="en-US" baseline="0" dirty="0"/>
              <a:t>In this scenario – might be good idea to break down the model into smaller models. Maybe </a:t>
            </a:r>
            <a:r>
              <a:rPr lang="en-US" baseline="0" dirty="0" err="1"/>
              <a:t>Exces</a:t>
            </a:r>
            <a:r>
              <a:rPr lang="en-US" baseline="0" dirty="0"/>
              <a:t> use smaller subset or aggregated data. So it maybe be a good idea to break model based on consumers and have multiple models answering different questions at different levels.</a:t>
            </a:r>
          </a:p>
          <a:p>
            <a:endParaRPr lang="en-US" baseline="0" dirty="0"/>
          </a:p>
          <a:p>
            <a:r>
              <a:rPr lang="en-US" baseline="0" dirty="0"/>
              <a:t>Not covered here – In Power BI Service maybe good idea to have a Premium workspace for </a:t>
            </a:r>
            <a:r>
              <a:rPr lang="en-US" baseline="0" dirty="0" err="1"/>
              <a:t>Exces</a:t>
            </a:r>
            <a:r>
              <a:rPr lang="en-US" baseline="0" dirty="0"/>
              <a:t> and different workspace for others.</a:t>
            </a:r>
          </a:p>
        </p:txBody>
      </p:sp>
    </p:spTree>
    <p:extLst>
      <p:ext uri="{BB962C8B-B14F-4D97-AF65-F5344CB8AC3E}">
        <p14:creationId xmlns:p14="http://schemas.microsoft.com/office/powerpoint/2010/main" val="74773351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244359298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https://docs.microsoft.com/en-us/power-bi/desktop-performance-analyzer</a:t>
            </a:r>
            <a:endParaRPr lang="en-US" baseline="0" dirty="0"/>
          </a:p>
        </p:txBody>
      </p:sp>
    </p:spTree>
    <p:extLst>
      <p:ext uri="{BB962C8B-B14F-4D97-AF65-F5344CB8AC3E}">
        <p14:creationId xmlns:p14="http://schemas.microsoft.com/office/powerpoint/2010/main" val="178915558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290753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510427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171</a:t>
            </a:fld>
            <a:endParaRPr lang="en-US"/>
          </a:p>
        </p:txBody>
      </p:sp>
      <p:sp>
        <p:nvSpPr>
          <p:cNvPr id="5" name="Footer Placeholder 4">
            <a:extLst>
              <a:ext uri="{FF2B5EF4-FFF2-40B4-BE49-F238E27FC236}">
                <a16:creationId xmlns:a16="http://schemas.microsoft.com/office/drawing/2014/main" id="{A188F887-116A-41A7-8F44-9460EB4AC86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145143556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Expected results: users will need to create 3 measures to accomplish #1 and #2 :</a:t>
            </a:r>
          </a:p>
          <a:p>
            <a:r>
              <a:rPr lang="en-US" dirty="0"/>
              <a:t>- Youth Units Sold = CALCULATE([Total Units Sold],FILTER(ProductDim,ProductDim[Segment]="Youth"))</a:t>
            </a:r>
          </a:p>
          <a:p>
            <a:r>
              <a:rPr lang="en-US" dirty="0"/>
              <a:t>- Accessory Units Sold = CALCULATE([Total Units Sold],FILTER(ProductDim,ProductDim[Segment]="Accessory"))</a:t>
            </a:r>
          </a:p>
          <a:p>
            <a:r>
              <a:rPr lang="en-US" dirty="0"/>
              <a:t>- Rest of Company Units Sold = CALCULATE([Total Units Sold],FILTER(ALL(ProductDim),AND(ProductDim[Segment]&lt;&gt;"Accessory",ProductDim[Segment]&lt;&gt;"Youth")))</a:t>
            </a:r>
          </a:p>
          <a:p>
            <a:r>
              <a:rPr lang="en-US" dirty="0"/>
              <a:t>The visuals are a simple table and fairly straightforward line chart (be sure to use Date from </a:t>
            </a:r>
            <a:r>
              <a:rPr lang="en-US" dirty="0" err="1"/>
              <a:t>DateDim</a:t>
            </a:r>
            <a:r>
              <a:rPr lang="en-US" dirty="0"/>
              <a:t>)</a:t>
            </a:r>
          </a:p>
          <a:p>
            <a:endParaRPr lang="en-US" dirty="0"/>
          </a:p>
          <a:p>
            <a:r>
              <a:rPr lang="en-US" dirty="0"/>
              <a:t>*************************</a:t>
            </a:r>
          </a:p>
          <a:p>
            <a:r>
              <a:rPr lang="en-US" dirty="0"/>
              <a:t>Attendees usually struggle with the graph, so it takes about 30min</a:t>
            </a:r>
          </a:p>
          <a:p>
            <a:r>
              <a:rPr lang="en-US" dirty="0"/>
              <a:t>It is a good idea to get the person who solved it to go and implement in front of the class </a:t>
            </a:r>
          </a:p>
          <a:p>
            <a:endParaRPr lang="en-US" dirty="0"/>
          </a:p>
          <a:p>
            <a:br>
              <a:rPr lang="en-US" dirty="0"/>
            </a:br>
            <a:endParaRPr lang="en-US" dirty="0"/>
          </a:p>
          <a:p>
            <a:r>
              <a:rPr lang="en-US" dirty="0"/>
              <a:t>For #3, users will need to create three measures :</a:t>
            </a:r>
          </a:p>
          <a:p>
            <a:r>
              <a:rPr lang="en-US" dirty="0"/>
              <a:t>Sales Amount M = SUMX(Sales, Sales[Units] * RELATED(ProductDim[Unit Price])) </a:t>
            </a:r>
          </a:p>
          <a:p>
            <a:r>
              <a:rPr lang="en-US" dirty="0"/>
              <a:t>COGS M = SUMX(Sales, Sales[Units] * RELATED(ProductDim[Unit Cost])) </a:t>
            </a:r>
          </a:p>
          <a:p>
            <a:r>
              <a:rPr lang="en-US" dirty="0"/>
              <a:t>Profit M = SUMX(Sales, Sales[Units] * (RELATED(ProductDim[Unit Price]) - RELATED(ProductDim[Unit Cost]))) </a:t>
            </a:r>
          </a:p>
          <a:p>
            <a:r>
              <a:rPr lang="en-US" dirty="0"/>
              <a:t>alternatively, Profit M = [Sales Amount M] - [COGS M]</a:t>
            </a:r>
          </a:p>
          <a:p>
            <a:r>
              <a:rPr lang="en-US" dirty="0"/>
              <a:t>alternatively, users could accomplish this via calculated columns but this is not preferred.</a:t>
            </a:r>
          </a:p>
        </p:txBody>
      </p:sp>
    </p:spTree>
    <p:extLst>
      <p:ext uri="{BB962C8B-B14F-4D97-AF65-F5344CB8AC3E}">
        <p14:creationId xmlns:p14="http://schemas.microsoft.com/office/powerpoint/2010/main" val="17371526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http://www.surveygizmo.com/s3/3625920/DIS-Partner-Pre-Day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4/1/2020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173</a:t>
            </a:fld>
            <a:endParaRPr lang="en-US" dirty="0"/>
          </a:p>
        </p:txBody>
      </p:sp>
    </p:spTree>
    <p:extLst>
      <p:ext uri="{BB962C8B-B14F-4D97-AF65-F5344CB8AC3E}">
        <p14:creationId xmlns:p14="http://schemas.microsoft.com/office/powerpoint/2010/main" val="3629850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79700" y="379413"/>
            <a:ext cx="4341813" cy="2441575"/>
          </a:xfrm>
        </p:spPr>
      </p:sp>
      <p:sp>
        <p:nvSpPr>
          <p:cNvPr id="3" name="Notes Placeholder 2"/>
          <p:cNvSpPr>
            <a:spLocks noGrp="1"/>
          </p:cNvSpPr>
          <p:nvPr>
            <p:ph type="body" idx="1"/>
          </p:nvPr>
        </p:nvSpPr>
        <p:spPr/>
        <p:txBody>
          <a:bodyPr/>
          <a:lstStyle/>
          <a:p>
            <a:r>
              <a:rPr lang="en-US" dirty="0"/>
              <a:t>Flat or denormalized schema for the data model </a:t>
            </a:r>
          </a:p>
          <a:p>
            <a:r>
              <a:rPr lang="en-US" dirty="0"/>
              <a:t>Ask if anyone knows audience engagement </a:t>
            </a:r>
          </a:p>
          <a:p>
            <a:endParaRPr lang="en-US" dirty="0"/>
          </a:p>
        </p:txBody>
      </p:sp>
    </p:spTree>
    <p:extLst>
      <p:ext uri="{BB962C8B-B14F-4D97-AF65-F5344CB8AC3E}">
        <p14:creationId xmlns:p14="http://schemas.microsoft.com/office/powerpoint/2010/main" val="98708331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7888"/>
            <a:ext cx="4202113" cy="23637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a:t>
            </a:r>
            <a:r>
              <a:rPr lang="en-US" baseline="0" dirty="0"/>
              <a:t> Support Resources for Microsoft</a:t>
            </a:r>
            <a:endParaRPr lang="en-US" dirty="0"/>
          </a:p>
          <a:p>
            <a:endParaRPr lang="en-US" dirty="0"/>
          </a:p>
        </p:txBody>
      </p:sp>
    </p:spTree>
    <p:extLst>
      <p:ext uri="{BB962C8B-B14F-4D97-AF65-F5344CB8AC3E}">
        <p14:creationId xmlns:p14="http://schemas.microsoft.com/office/powerpoint/2010/main" val="117969580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1909261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86157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happens when you drop a Calculated</a:t>
            </a:r>
            <a:r>
              <a:rPr lang="en-US" baseline="0" dirty="0"/>
              <a:t> column in a Values section – DAX implicitly calculates a measure on top of it. It is a bad thing because you did not tell DAX what to do and DAX just assumed that you wanted to do something with it.</a:t>
            </a:r>
          </a:p>
          <a:p>
            <a:endParaRPr lang="en-US" baseline="0" dirty="0"/>
          </a:p>
          <a:p>
            <a:r>
              <a:rPr lang="en-US" baseline="0" dirty="0"/>
              <a:t>Ex. Drop Profit in Sales</a:t>
            </a:r>
            <a:endParaRPr lang="en-US" dirty="0"/>
          </a:p>
          <a:p>
            <a:endParaRPr lang="en-US" dirty="0"/>
          </a:p>
        </p:txBody>
      </p:sp>
    </p:spTree>
    <p:extLst>
      <p:ext uri="{BB962C8B-B14F-4D97-AF65-F5344CB8AC3E}">
        <p14:creationId xmlns:p14="http://schemas.microsoft.com/office/powerpoint/2010/main" val="37025076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756832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optional, if those questions were not answered during the lab and if there is time for discussion </a:t>
            </a:r>
          </a:p>
          <a:p>
            <a:endParaRPr lang="en-US" dirty="0"/>
          </a:p>
        </p:txBody>
      </p:sp>
    </p:spTree>
    <p:extLst>
      <p:ext uri="{BB962C8B-B14F-4D97-AF65-F5344CB8AC3E}">
        <p14:creationId xmlns:p14="http://schemas.microsoft.com/office/powerpoint/2010/main" val="221077089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1564406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315215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276628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248820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a:t>
            </a:r>
            <a:r>
              <a:rPr lang="en-US" baseline="0" dirty="0"/>
              <a:t> Excel with many V-Lookups</a:t>
            </a:r>
          </a:p>
          <a:p>
            <a:pPr marL="171450" indent="-171450">
              <a:buFont typeface="Arial" panose="020B0604020202020204" pitchFamily="34" charset="0"/>
              <a:buChar char="•"/>
            </a:pPr>
            <a:r>
              <a:rPr lang="en-US" baseline="0" dirty="0"/>
              <a:t>Denormalized are flattened versions where all attributes are copied into the same table</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This is a requirement of a certain “T” competitor – and a major differentiator in the market</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If </a:t>
            </a:r>
            <a:r>
              <a:rPr lang="en-US" baseline="0" dirty="0" err="1"/>
              <a:t>denormalize</a:t>
            </a:r>
            <a:r>
              <a:rPr lang="en-US" baseline="0" dirty="0"/>
              <a:t> everything than it is a problem computing time will be very long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Update the slides – for the specific product, review the slide </a:t>
            </a:r>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305735224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153136868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844726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sz="900" dirty="0"/>
              <a:t>Query performance over big data - as users interact with visuals on Power BI reports, DAX queries are submitted to the dataset. Boost query speeds by caching data at the aggregated level, using a fraction of the resources required at the detail level. Unlock big data in a way that would otherwise be impossible.</a:t>
            </a:r>
          </a:p>
          <a:p>
            <a:pPr marL="177818" indent="-177818">
              <a:buFont typeface="Arial" panose="020B0604020202020204" pitchFamily="34" charset="0"/>
              <a:buChar char="•"/>
            </a:pPr>
            <a:r>
              <a:rPr lang="en-US" sz="900" dirty="0"/>
              <a:t>Data refresh optimization - reduce cache sizes and refresh times by caching data at the aggregated level. Speed up the time to make data available for users.</a:t>
            </a:r>
          </a:p>
          <a:p>
            <a:pPr marL="177818" indent="-177818">
              <a:buFont typeface="Arial" panose="020B0604020202020204" pitchFamily="34" charset="0"/>
              <a:buChar char="•"/>
            </a:pPr>
            <a:r>
              <a:rPr lang="en-US" sz="900" dirty="0"/>
              <a:t>Achieve balanced architectures - allow the Power BI in-memory cache to handle aggregated queries, which it does effectively. Limit queries sent to the data source in </a:t>
            </a:r>
            <a:r>
              <a:rPr lang="en-US" sz="900" dirty="0" err="1"/>
              <a:t>DirectQuery</a:t>
            </a:r>
            <a:r>
              <a:rPr lang="en-US" sz="900" dirty="0"/>
              <a:t> mode, helping stay within concurrency limits. Queries that do get through tend to be filtered, transactional-level queries, which data warehouses and big-data systems normally handle well.</a:t>
            </a:r>
          </a:p>
          <a:p>
            <a:pPr marL="177818" indent="-177818">
              <a:buFont typeface="Arial" panose="020B0604020202020204" pitchFamily="34" charset="0"/>
              <a:buChar char="•"/>
            </a:pPr>
            <a:endParaRPr lang="en-US" sz="900" dirty="0"/>
          </a:p>
          <a:p>
            <a:pPr marL="177818" indent="-177818">
              <a:buFont typeface="Arial" panose="020B0604020202020204" pitchFamily="34" charset="0"/>
              <a:buChar char="•"/>
            </a:pPr>
            <a:r>
              <a:rPr lang="en-US" sz="900" dirty="0">
                <a:hlinkClick r:id="rId3"/>
              </a:rPr>
              <a:t>https://docs.microsoft.com/en-us/power-bi/desktop-aggregations</a:t>
            </a:r>
            <a:endParaRPr lang="en-US" sz="900" dirty="0"/>
          </a:p>
        </p:txBody>
      </p:sp>
    </p:spTree>
    <p:extLst>
      <p:ext uri="{BB962C8B-B14F-4D97-AF65-F5344CB8AC3E}">
        <p14:creationId xmlns:p14="http://schemas.microsoft.com/office/powerpoint/2010/main" val="157781377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tend to be</a:t>
            </a:r>
            <a:r>
              <a:rPr lang="en-US" baseline="0" dirty="0"/>
              <a:t> data “Hogs” -  which columns do you really need?</a:t>
            </a:r>
          </a:p>
          <a:p>
            <a:endParaRPr lang="en-US" baseline="0" dirty="0"/>
          </a:p>
          <a:p>
            <a:r>
              <a:rPr lang="en-US" baseline="0" dirty="0"/>
              <a:t>In a proper Star Schema, Dictionary Encoding would primary affect Dimension table, or text fields on Fact table (of which there should be few, if any).  </a:t>
            </a:r>
          </a:p>
          <a:p>
            <a:endParaRPr lang="en-US" dirty="0"/>
          </a:p>
        </p:txBody>
      </p:sp>
    </p:spTree>
    <p:extLst>
      <p:ext uri="{BB962C8B-B14F-4D97-AF65-F5344CB8AC3E}">
        <p14:creationId xmlns:p14="http://schemas.microsoft.com/office/powerpoint/2010/main" val="120135608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compression</a:t>
            </a:r>
            <a:r>
              <a:rPr lang="en-US" baseline="0" dirty="0"/>
              <a:t> technique which is used to compress black and white images.  The PowerBI team is using this same Run Length compression.  </a:t>
            </a:r>
          </a:p>
          <a:p>
            <a:endParaRPr lang="en-US" baseline="0" dirty="0"/>
          </a:p>
          <a:p>
            <a:r>
              <a:rPr lang="en-US" baseline="0" dirty="0"/>
              <a:t>If you have 10,00 TRUEs then 10,000 FALSEs, it will provide the best compression of the column</a:t>
            </a:r>
          </a:p>
          <a:p>
            <a:endParaRPr lang="en-US" baseline="0" dirty="0"/>
          </a:p>
          <a:p>
            <a:r>
              <a:rPr lang="en-US" baseline="0" dirty="0"/>
              <a:t>Memory compression and performance are directly related</a:t>
            </a:r>
          </a:p>
          <a:p>
            <a:endParaRPr lang="en-US" baseline="0" dirty="0"/>
          </a:p>
          <a:p>
            <a:r>
              <a:rPr lang="en-US" baseline="0" dirty="0"/>
              <a:t>Mention </a:t>
            </a:r>
            <a:r>
              <a:rPr lang="en-US" baseline="0" dirty="0" err="1"/>
              <a:t>Kaspers</a:t>
            </a:r>
            <a:r>
              <a:rPr lang="en-US" baseline="0" dirty="0"/>
              <a:t>’ calculation blog post to find out how your memory is used.  (Link in Post)</a:t>
            </a:r>
            <a:endParaRPr lang="en-US" dirty="0"/>
          </a:p>
          <a:p>
            <a:endParaRPr lang="en-US" dirty="0"/>
          </a:p>
        </p:txBody>
      </p:sp>
    </p:spTree>
    <p:extLst>
      <p:ext uri="{BB962C8B-B14F-4D97-AF65-F5344CB8AC3E}">
        <p14:creationId xmlns:p14="http://schemas.microsoft.com/office/powerpoint/2010/main" val="187343970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When the file is closed – it is saved to the hard disc</a:t>
            </a:r>
          </a:p>
          <a:p>
            <a:pPr marL="171450" indent="-171450">
              <a:buFont typeface="Arial" panose="020B0604020202020204" pitchFamily="34" charset="0"/>
              <a:buChar char="•"/>
            </a:pPr>
            <a:r>
              <a:rPr lang="en-US" dirty="0"/>
              <a:t>When opened, the</a:t>
            </a:r>
            <a:r>
              <a:rPr lang="en-US" baseline="0" dirty="0"/>
              <a:t> DB is stored in RAM (</a:t>
            </a:r>
            <a:r>
              <a:rPr lang="en-US" baseline="0" dirty="0" err="1"/>
              <a:t>Approx</a:t>
            </a:r>
            <a:r>
              <a:rPr lang="en-US" baseline="0" dirty="0"/>
              <a:t> 60% of machine’s available RAM)</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Hard Disk has mechanical parts  - read/writes are slower</a:t>
            </a:r>
          </a:p>
          <a:p>
            <a:pPr marL="171450" indent="-171450">
              <a:buFont typeface="Arial" panose="020B0604020202020204" pitchFamily="34" charset="0"/>
              <a:buChar char="•"/>
            </a:pPr>
            <a:r>
              <a:rPr lang="en-US" baseline="0" dirty="0"/>
              <a:t>In-Memory – read/writes are faster</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RAM is precious, and the PowerBI team uses many techniques to compress data</a:t>
            </a:r>
          </a:p>
          <a:p>
            <a:pPr marL="171450" indent="-171450">
              <a:buFont typeface="Arial" panose="020B0604020202020204" pitchFamily="34" charset="0"/>
              <a:buChar char="•"/>
            </a:pPr>
            <a:r>
              <a:rPr lang="en-US" baseline="0" dirty="0"/>
              <a:t>In the Service, datasets are limited to 1 GB.  </a:t>
            </a:r>
            <a:endParaRPr lang="en-US" dirty="0"/>
          </a:p>
          <a:p>
            <a:endParaRPr lang="en-US" dirty="0"/>
          </a:p>
        </p:txBody>
      </p:sp>
    </p:spTree>
    <p:extLst>
      <p:ext uri="{BB962C8B-B14F-4D97-AF65-F5344CB8AC3E}">
        <p14:creationId xmlns:p14="http://schemas.microsoft.com/office/powerpoint/2010/main" val="98210756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7987635"/>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Tab:</a:t>
            </a:r>
            <a:r>
              <a:rPr lang="en-US" baseline="0" dirty="0"/>
              <a:t> Time Intelligence-YTD</a:t>
            </a:r>
          </a:p>
          <a:p>
            <a:r>
              <a:rPr lang="en-US" baseline="0" dirty="0"/>
              <a:t>Slides walk thru the logic – Follow the narrative of the next 5 slides</a:t>
            </a:r>
          </a:p>
          <a:p>
            <a:endParaRPr lang="en-US" baseline="0" dirty="0"/>
          </a:p>
          <a:p>
            <a:endParaRPr lang="en-US" dirty="0"/>
          </a:p>
        </p:txBody>
      </p:sp>
    </p:spTree>
    <p:extLst>
      <p:ext uri="{BB962C8B-B14F-4D97-AF65-F5344CB8AC3E}">
        <p14:creationId xmlns:p14="http://schemas.microsoft.com/office/powerpoint/2010/main" val="1568636256"/>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576117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15999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By extracting the repeated attributes to dimension tables, you are lowering the amount of memory required by the data model.</a:t>
            </a:r>
          </a:p>
          <a:p>
            <a:endParaRPr lang="en-US" dirty="0"/>
          </a:p>
          <a:p>
            <a:endParaRPr lang="en-US" dirty="0"/>
          </a:p>
        </p:txBody>
      </p:sp>
    </p:spTree>
    <p:extLst>
      <p:ext uri="{BB962C8B-B14F-4D97-AF65-F5344CB8AC3E}">
        <p14:creationId xmlns:p14="http://schemas.microsoft.com/office/powerpoint/2010/main" val="140589346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98951194"/>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333563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0773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Purpose of this presentation: </a:t>
            </a:r>
            <a:r>
              <a:rPr lang="en-US" baseline="0" dirty="0"/>
              <a:t>Power BI Modelling </a:t>
            </a:r>
          </a:p>
          <a:p>
            <a:r>
              <a:rPr lang="en-US" b="1" dirty="0"/>
              <a:t>Target audience:</a:t>
            </a:r>
            <a:r>
              <a:rPr lang="en-US" b="1" baseline="0" dirty="0"/>
              <a:t> </a:t>
            </a:r>
            <a:r>
              <a:rPr lang="en-US" baseline="0" dirty="0"/>
              <a:t>Analysts, Report Builders</a:t>
            </a:r>
          </a:p>
          <a:p>
            <a:endParaRPr lang="en-US" dirty="0"/>
          </a:p>
        </p:txBody>
      </p:sp>
    </p:spTree>
    <p:extLst>
      <p:ext uri="{BB962C8B-B14F-4D97-AF65-F5344CB8AC3E}">
        <p14:creationId xmlns:p14="http://schemas.microsoft.com/office/powerpoint/2010/main" val="2170848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rPr>
              <a:t>“Snowflaking” off tables can be very beneficial when your dimensions have several repeating attributes that can be extracted to their own table. </a:t>
            </a:r>
          </a:p>
          <a:p>
            <a:endParaRPr lang="en-US" dirty="0"/>
          </a:p>
          <a:p>
            <a:r>
              <a:rPr lang="en-US" dirty="0"/>
              <a:t>A zip code is associated</a:t>
            </a:r>
            <a:r>
              <a:rPr lang="en-US" baseline="0" dirty="0"/>
              <a:t> with multiple attributes</a:t>
            </a:r>
          </a:p>
          <a:p>
            <a:r>
              <a:rPr lang="en-US" baseline="0" dirty="0"/>
              <a:t>Talk about your own zip code and the richness associated with that particular zip</a:t>
            </a:r>
          </a:p>
          <a:p>
            <a:endParaRPr lang="en-US" dirty="0"/>
          </a:p>
        </p:txBody>
      </p:sp>
    </p:spTree>
    <p:extLst>
      <p:ext uri="{BB962C8B-B14F-4D97-AF65-F5344CB8AC3E}">
        <p14:creationId xmlns:p14="http://schemas.microsoft.com/office/powerpoint/2010/main" val="2850817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Keep in mind, your measures (calculations) should be placed on a fact table, but it really does not matter which one.  The key is that measures should not be placed on dimension tables.  </a:t>
            </a:r>
            <a:br>
              <a:rPr lang="en-US" sz="1200" dirty="0">
                <a:ln w="0"/>
              </a:rPr>
            </a:br>
            <a:endParaRPr lang="en-US" sz="1200" dirty="0">
              <a:ln w="0"/>
            </a:endParaRPr>
          </a:p>
          <a:p>
            <a:r>
              <a:rPr lang="en-US" sz="1200" dirty="0">
                <a:ln w="0"/>
              </a:rPr>
              <a:t>When you have a fact at the Month grain, like budget, you can create a calculated column which holds the first (or last) day of the month to use in creating the relationship.</a:t>
            </a:r>
          </a:p>
          <a:p>
            <a:endParaRPr lang="en-US" sz="1200" dirty="0">
              <a:ln w="0"/>
            </a:endParaRPr>
          </a:p>
          <a:p>
            <a:r>
              <a:rPr lang="en-US" sz="1200" dirty="0">
                <a:ln w="0"/>
              </a:rPr>
              <a:t>Emphasize that if the month id is unique a join can happen </a:t>
            </a:r>
          </a:p>
          <a:p>
            <a:endParaRPr lang="en-US" sz="1200" dirty="0">
              <a:ln w="0"/>
            </a:endParaRPr>
          </a:p>
        </p:txBody>
      </p:sp>
    </p:spTree>
    <p:extLst>
      <p:ext uri="{BB962C8B-B14F-4D97-AF65-F5344CB8AC3E}">
        <p14:creationId xmlns:p14="http://schemas.microsoft.com/office/powerpoint/2010/main" val="3436698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Quick note with 2 pictures Black </a:t>
            </a:r>
            <a:r>
              <a:rPr lang="en-US" baseline="0" dirty="0" err="1"/>
              <a:t>Nav</a:t>
            </a:r>
            <a:r>
              <a:rPr lang="en-US" baseline="0" dirty="0"/>
              <a:t> bar that shows a live connect doesn’t have the relationship or the data tab</a:t>
            </a:r>
          </a:p>
          <a:p>
            <a:r>
              <a:rPr lang="en-US" baseline="0" dirty="0"/>
              <a:t>Direct Query doesn’t have the Relationship option </a:t>
            </a:r>
          </a:p>
          <a:p>
            <a:r>
              <a:rPr lang="en-US" baseline="0" dirty="0"/>
              <a:t>Power BI currently supports both of the models</a:t>
            </a:r>
          </a:p>
          <a:p>
            <a:endParaRPr lang="en-US" baseline="0" dirty="0"/>
          </a:p>
          <a:p>
            <a:endParaRPr lang="en-US" baseline="0" dirty="0"/>
          </a:p>
        </p:txBody>
      </p:sp>
    </p:spTree>
    <p:extLst>
      <p:ext uri="{BB962C8B-B14F-4D97-AF65-F5344CB8AC3E}">
        <p14:creationId xmlns:p14="http://schemas.microsoft.com/office/powerpoint/2010/main" val="1260739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3753159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64015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Combining Direct Query and import in a single Power BI dataset is supported (composite modeling).</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 few things to consider:</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Removing fields—best practice is that if it isn’t a field you’re reporting on, think very carefully about whether it needs to be included in the model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number of text fields with many unique values—see </a:t>
            </a:r>
            <a:r>
              <a:rPr lang="en-US" sz="1200" u="sng" kern="1200" dirty="0">
                <a:solidFill>
                  <a:schemeClr val="tx1"/>
                </a:solidFill>
                <a:effectLst/>
                <a:latin typeface="+mn-lt"/>
                <a:ea typeface="+mn-ea"/>
                <a:cs typeface="+mn-cs"/>
                <a:hlinkClick r:id="rId3"/>
              </a:rPr>
              <a:t>this whitepaper</a:t>
            </a:r>
            <a:r>
              <a:rPr lang="en-US" sz="1200" u="sng" kern="1200" dirty="0">
                <a:solidFill>
                  <a:schemeClr val="tx1"/>
                </a:solidFill>
                <a:effectLst/>
                <a:latin typeface="+mn-lt"/>
                <a:ea typeface="+mn-ea"/>
                <a:cs typeface="+mn-cs"/>
              </a:rPr>
              <a:t> (https://msdn.microsoft.com/en-us/library/dn393915.aspx) </a:t>
            </a:r>
            <a:r>
              <a:rPr lang="en-US" sz="1200" kern="1200" dirty="0">
                <a:solidFill>
                  <a:schemeClr val="tx1"/>
                </a:solidFill>
                <a:effectLst/>
                <a:latin typeface="+mn-lt"/>
                <a:ea typeface="+mn-ea"/>
                <a:cs typeface="+mn-cs"/>
              </a:rPr>
              <a:t> for more information on how tabular models compress data and what you can do to identify the worst offending fields and optimize compression or performance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Reducing the date range of data being brought in—it is common to see business users want to bring in all historical data—it’s worth asking whether their business has fundamentally changed in the last X years where trends from before X years are not relevant</a:t>
            </a:r>
            <a:endParaRPr lang="en-US" baseline="0" dirty="0"/>
          </a:p>
          <a:p>
            <a:endParaRPr lang="en-US" sz="1200" kern="1200" dirty="0">
              <a:solidFill>
                <a:schemeClr val="tx1"/>
              </a:solidFill>
              <a:effectLst/>
              <a:latin typeface="+mn-lt"/>
              <a:ea typeface="+mn-ea"/>
              <a:cs typeface="+mn-cs"/>
            </a:endParaRPr>
          </a:p>
          <a:p>
            <a:endParaRPr lang="en-US" baseline="0" dirty="0"/>
          </a:p>
        </p:txBody>
      </p:sp>
    </p:spTree>
    <p:extLst>
      <p:ext uri="{BB962C8B-B14F-4D97-AF65-F5344CB8AC3E}">
        <p14:creationId xmlns:p14="http://schemas.microsoft.com/office/powerpoint/2010/main" val="904550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4093987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worth mentioning that the product team recommends DQ mode </a:t>
            </a:r>
            <a:r>
              <a:rPr lang="en-US" sz="1200" i="1" kern="1200" dirty="0">
                <a:solidFill>
                  <a:schemeClr val="tx1"/>
                </a:solidFill>
                <a:effectLst/>
                <a:latin typeface="+mn-lt"/>
                <a:ea typeface="+mn-ea"/>
                <a:cs typeface="+mn-cs"/>
              </a:rPr>
              <a:t>only</a:t>
            </a:r>
            <a:r>
              <a:rPr lang="en-US" sz="1200" kern="1200" dirty="0">
                <a:solidFill>
                  <a:schemeClr val="tx1"/>
                </a:solidFill>
                <a:effectLst/>
                <a:latin typeface="+mn-lt"/>
                <a:ea typeface="+mn-ea"/>
                <a:cs typeface="+mn-cs"/>
              </a:rPr>
              <a:t> in situations where low latency is the driving factor. If you have a situation where import is resulting in too large of a dataset, you should consider optimizing the data you are pulling into better take advantage of the tabular model’s in-memory columnar datastore that’s running in Power BI’s back end.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Mention the live connect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Max capacity of </a:t>
            </a:r>
            <a:r>
              <a:rPr lang="en-US" sz="1200" kern="1200" dirty="0" err="1">
                <a:solidFill>
                  <a:schemeClr val="tx1"/>
                </a:solidFill>
                <a:effectLst/>
                <a:latin typeface="+mn-lt"/>
                <a:ea typeface="+mn-ea"/>
                <a:cs typeface="+mn-cs"/>
              </a:rPr>
              <a:t>usingPower</a:t>
            </a:r>
            <a:r>
              <a:rPr lang="en-US" sz="1200" kern="1200" dirty="0">
                <a:solidFill>
                  <a:schemeClr val="tx1"/>
                </a:solidFill>
                <a:effectLst/>
                <a:latin typeface="+mn-lt"/>
                <a:ea typeface="+mn-ea"/>
                <a:cs typeface="+mn-cs"/>
              </a:rPr>
              <a:t> BI– 12G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Premium to each core – slide updated by Siva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Reason to use analysis services – large amount of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Data refresh frequency </a:t>
            </a:r>
          </a:p>
          <a:p>
            <a:endParaRPr lang="en-US" baseline="0" dirty="0"/>
          </a:p>
        </p:txBody>
      </p:sp>
    </p:spTree>
    <p:extLst>
      <p:ext uri="{BB962C8B-B14F-4D97-AF65-F5344CB8AC3E}">
        <p14:creationId xmlns:p14="http://schemas.microsoft.com/office/powerpoint/2010/main" val="1669075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Additional Notes.  </a:t>
            </a:r>
          </a:p>
          <a:p>
            <a:endParaRPr lang="en-US" dirty="0"/>
          </a:p>
          <a:p>
            <a:r>
              <a:rPr lang="en-US" dirty="0"/>
              <a:t>Separate file for the row oriented</a:t>
            </a:r>
          </a:p>
          <a:p>
            <a:endParaRPr lang="en-US" dirty="0"/>
          </a:p>
        </p:txBody>
      </p:sp>
    </p:spTree>
    <p:extLst>
      <p:ext uri="{BB962C8B-B14F-4D97-AF65-F5344CB8AC3E}">
        <p14:creationId xmlns:p14="http://schemas.microsoft.com/office/powerpoint/2010/main" val="3541601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Row is stored in</a:t>
            </a:r>
            <a:r>
              <a:rPr lang="en-US" baseline="0" dirty="0"/>
              <a:t> a separate “File”</a:t>
            </a:r>
          </a:p>
          <a:p>
            <a:endParaRPr lang="en-US" baseline="0" dirty="0"/>
          </a:p>
          <a:p>
            <a:r>
              <a:rPr lang="en-US" baseline="0" dirty="0"/>
              <a:t>How many files do I open to get the “total Sales”?</a:t>
            </a:r>
          </a:p>
          <a:p>
            <a:endParaRPr lang="en-US" baseline="0" dirty="0"/>
          </a:p>
          <a:p>
            <a:r>
              <a:rPr lang="en-US" baseline="0" dirty="0"/>
              <a:t>For ANALYTICAL - To get the total sales – it will only need to open ONE File</a:t>
            </a:r>
          </a:p>
          <a:p>
            <a:r>
              <a:rPr lang="en-US" baseline="0" dirty="0"/>
              <a:t>* Column based architecture is better for Analysis</a:t>
            </a:r>
            <a:endParaRPr lang="en-US" dirty="0"/>
          </a:p>
          <a:p>
            <a:endParaRPr lang="en-US" dirty="0"/>
          </a:p>
        </p:txBody>
      </p:sp>
    </p:spTree>
    <p:extLst>
      <p:ext uri="{BB962C8B-B14F-4D97-AF65-F5344CB8AC3E}">
        <p14:creationId xmlns:p14="http://schemas.microsoft.com/office/powerpoint/2010/main" val="2995661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Update </a:t>
            </a:r>
            <a:r>
              <a:rPr lang="en-US" sz="1200" b="1" dirty="0">
                <a:ln w="0"/>
              </a:rPr>
              <a:t>Title Slide</a:t>
            </a:r>
            <a:r>
              <a:rPr lang="en-US" sz="1200" dirty="0">
                <a:ln w="0"/>
              </a:rPr>
              <a:t>:</a:t>
            </a:r>
          </a:p>
          <a:p>
            <a:r>
              <a:rPr lang="en-US" sz="1200" dirty="0">
                <a:ln w="0"/>
              </a:rPr>
              <a:t>Instructor Name, Title &amp; Company</a:t>
            </a:r>
          </a:p>
          <a:p>
            <a:r>
              <a:rPr lang="en-US" sz="1200" dirty="0">
                <a:ln w="0"/>
              </a:rPr>
              <a:t>Instruct the students to copy the files (note, as the </a:t>
            </a:r>
            <a:r>
              <a:rPr lang="en-US" sz="1200" i="1" dirty="0">
                <a:ln w="0"/>
              </a:rPr>
              <a:t>Module 4 Lab: Creating Parameters and Paths</a:t>
            </a:r>
            <a:r>
              <a:rPr lang="en-US" sz="1200" dirty="0">
                <a:ln w="0"/>
              </a:rPr>
              <a:t> has them creating a dynamic path, they actually can put the files wherever they want to).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329DEA-6433-4493-B9C4-3E0AC755FE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F6022F60-B5A8-46ED-926C-B9C602A8318C}"/>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148581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Data Types are how data is stored, as opposed to Data Formats which are how data are displayed</a:t>
            </a:r>
          </a:p>
          <a:p>
            <a:r>
              <a:rPr lang="en-US" sz="900" dirty="0"/>
              <a:t>Discuss the difference between Fixed Decimal (Currency) and Decimal (which has floating decimal)</a:t>
            </a:r>
          </a:p>
          <a:p>
            <a:pPr marL="177818" indent="-177818">
              <a:buFont typeface="Arial" panose="020B0604020202020204" pitchFamily="34" charset="0"/>
              <a:buChar char="•"/>
            </a:pPr>
            <a:r>
              <a:rPr lang="en-US" sz="900" dirty="0"/>
              <a:t>Fixed Decimal is 19.4 – 19 places to left of decimal and 4 to the right, which allows for proper processing of pennies.  Best for Currency numbers.</a:t>
            </a:r>
          </a:p>
          <a:p>
            <a:pPr marL="177818" indent="-177818">
              <a:buFont typeface="Arial" panose="020B0604020202020204" pitchFamily="34" charset="0"/>
              <a:buChar char="•"/>
            </a:pPr>
            <a:r>
              <a:rPr lang="en-US" sz="900" dirty="0"/>
              <a:t>Decimal can be less efficient when the data has excessive precision</a:t>
            </a:r>
          </a:p>
          <a:p>
            <a:r>
              <a:rPr lang="en-US" sz="900" dirty="0"/>
              <a:t>Discuss splitting DateTime into Date and Time columns so that they compress better</a:t>
            </a:r>
          </a:p>
          <a:p>
            <a:r>
              <a:rPr lang="en-US" sz="900" dirty="0"/>
              <a:t>Fixed Decimal</a:t>
            </a:r>
            <a:r>
              <a:rPr lang="en-US" sz="900" baseline="0" dirty="0"/>
              <a:t> numbers – stored like whole number uses less memory than Decimal</a:t>
            </a:r>
          </a:p>
        </p:txBody>
      </p:sp>
    </p:spTree>
    <p:extLst>
      <p:ext uri="{BB962C8B-B14F-4D97-AF65-F5344CB8AC3E}">
        <p14:creationId xmlns:p14="http://schemas.microsoft.com/office/powerpoint/2010/main" val="28494612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dirty="0"/>
              <a:t>Can approximate hierarchies in the drill path of a visual</a:t>
            </a:r>
          </a:p>
        </p:txBody>
      </p:sp>
    </p:spTree>
    <p:extLst>
      <p:ext uri="{BB962C8B-B14F-4D97-AF65-F5344CB8AC3E}">
        <p14:creationId xmlns:p14="http://schemas.microsoft.com/office/powerpoint/2010/main" val="4131041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7818" indent="-177818">
              <a:buFont typeface="Arial" panose="020B0604020202020204" pitchFamily="34" charset="0"/>
              <a:buChar char="•"/>
            </a:pPr>
            <a:r>
              <a:rPr lang="en-US" sz="900" dirty="0"/>
              <a:t>Sort by Column was shown in DIAD, but it is important modeling</a:t>
            </a:r>
            <a:r>
              <a:rPr lang="en-US" sz="900" baseline="0" dirty="0"/>
              <a:t> concept to know.</a:t>
            </a:r>
          </a:p>
          <a:p>
            <a:pPr marL="177818" indent="-177818">
              <a:buFont typeface="Arial" panose="020B0604020202020204" pitchFamily="34" charset="0"/>
              <a:buChar char="•"/>
            </a:pPr>
            <a:r>
              <a:rPr lang="en-US" sz="900" baseline="0" dirty="0"/>
              <a:t>This is applied in the </a:t>
            </a:r>
            <a:r>
              <a:rPr lang="en-US" sz="900" b="1" baseline="0" dirty="0"/>
              <a:t>Data</a:t>
            </a:r>
            <a:r>
              <a:rPr lang="en-US" sz="900" baseline="0" dirty="0"/>
              <a:t> section of the model. </a:t>
            </a:r>
          </a:p>
          <a:p>
            <a:pPr marL="177818" indent="-177818">
              <a:buFont typeface="Arial" panose="020B0604020202020204" pitchFamily="34" charset="0"/>
              <a:buChar char="•"/>
            </a:pPr>
            <a:endParaRPr lang="en-US" sz="900" dirty="0"/>
          </a:p>
        </p:txBody>
      </p:sp>
    </p:spTree>
    <p:extLst>
      <p:ext uri="{BB962C8B-B14F-4D97-AF65-F5344CB8AC3E}">
        <p14:creationId xmlns:p14="http://schemas.microsoft.com/office/powerpoint/2010/main" val="558277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1" dirty="0"/>
              <a:t>The final relationship diagram can be viewed in the </a:t>
            </a:r>
            <a:r>
              <a:rPr lang="en-US" sz="1200" b="1" i="1" dirty="0"/>
              <a:t>Instructor Complete </a:t>
            </a:r>
            <a:r>
              <a:rPr lang="en-US" sz="1200" b="1" i="1" dirty="0" err="1"/>
              <a:t>Modeling.pbix</a:t>
            </a:r>
            <a:r>
              <a:rPr lang="en-US" sz="1200" b="1" i="1" dirty="0"/>
              <a:t> </a:t>
            </a:r>
            <a:r>
              <a:rPr lang="en-US" sz="1200" b="0" i="1" dirty="0"/>
              <a:t>file. </a:t>
            </a:r>
          </a:p>
        </p:txBody>
      </p:sp>
    </p:spTree>
    <p:extLst>
      <p:ext uri="{BB962C8B-B14F-4D97-AF65-F5344CB8AC3E}">
        <p14:creationId xmlns:p14="http://schemas.microsoft.com/office/powerpoint/2010/main" val="9359376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38</a:t>
            </a:fld>
            <a:endParaRPr lang="en-US"/>
          </a:p>
        </p:txBody>
      </p:sp>
      <p:sp>
        <p:nvSpPr>
          <p:cNvPr id="5" name="Footer Placeholder 4">
            <a:extLst>
              <a:ext uri="{FF2B5EF4-FFF2-40B4-BE49-F238E27FC236}">
                <a16:creationId xmlns:a16="http://schemas.microsoft.com/office/drawing/2014/main" id="{A188F887-116A-41A7-8F44-9460EB4AC86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1726426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dirty="0">
                <a:ln w="0"/>
              </a:rPr>
              <a:t>In the first module, we explored the data components of the Power BI architecture and best practices in data modeling. Along the way, we learned some Power BI terminology and how to organize our data within the tool.  Now, we will explore the Power BI power query language, M, to deepen our knowledge and walk through how to import data from a variety of sources </a:t>
            </a:r>
          </a:p>
          <a:p>
            <a:pPr>
              <a:lnSpc>
                <a:spcPct val="120000"/>
              </a:lnSpc>
            </a:pPr>
            <a:endParaRPr lang="en-US" sz="1200" dirty="0">
              <a:solidFill>
                <a:schemeClr val="tx1">
                  <a:lumMod val="50000"/>
                </a:schemeClr>
              </a:solidFill>
            </a:endParaRPr>
          </a:p>
        </p:txBody>
      </p:sp>
      <p:sp>
        <p:nvSpPr>
          <p:cNvPr id="4" name="Slide Number Placeholder 3"/>
          <p:cNvSpPr>
            <a:spLocks noGrp="1"/>
          </p:cNvSpPr>
          <p:nvPr>
            <p:ph type="sldNum" sz="quarter" idx="10"/>
          </p:nvPr>
        </p:nvSpPr>
        <p:spPr/>
        <p:txBody>
          <a:bodyPr/>
          <a:lstStyle/>
          <a:p>
            <a:fld id="{13329DEA-6433-4493-B9C4-3E0AC755FE5D}" type="slidenum">
              <a:rPr lang="en-US" smtClean="0">
                <a:solidFill>
                  <a:prstClr val="black"/>
                </a:solidFill>
              </a:rPr>
              <a:pPr/>
              <a:t>39</a:t>
            </a:fld>
            <a:endParaRPr lang="en-US">
              <a:solidFill>
                <a:prstClr val="black"/>
              </a:solidFill>
            </a:endParaRPr>
          </a:p>
        </p:txBody>
      </p:sp>
      <p:sp>
        <p:nvSpPr>
          <p:cNvPr id="5" name="Footer Placeholder 4">
            <a:extLst>
              <a:ext uri="{FF2B5EF4-FFF2-40B4-BE49-F238E27FC236}">
                <a16:creationId xmlns:a16="http://schemas.microsoft.com/office/drawing/2014/main" id="{E4046A23-C8BE-44F2-80F0-99D5F72DA907}"/>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1243469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Take data from disparate sources and transform it into the correct “Shape” for the data model.</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40</a:t>
            </a:fld>
            <a:endParaRPr lang="en-US"/>
          </a:p>
        </p:txBody>
      </p:sp>
      <p:sp>
        <p:nvSpPr>
          <p:cNvPr id="5" name="Footer Placeholder 4">
            <a:extLst>
              <a:ext uri="{FF2B5EF4-FFF2-40B4-BE49-F238E27FC236}">
                <a16:creationId xmlns:a16="http://schemas.microsoft.com/office/drawing/2014/main" id="{F13EB121-C339-4A96-B5CC-03EF07AF287D}"/>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69534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n w="0"/>
                <a:effectLst>
                  <a:outerShdw blurRad="38100" dist="19050" dir="2700000" algn="tl" rotWithShape="0">
                    <a:schemeClr val="dk1">
                      <a:alpha val="40000"/>
                    </a:schemeClr>
                  </a:outerShdw>
                </a:effectLst>
              </a:rPr>
              <a:t>There is nothing wrong with using the UI to create your queries, but the language is SO much more powerful than just what is in the UI.  </a:t>
            </a:r>
            <a:br>
              <a:rPr lang="en-US" sz="1200" dirty="0">
                <a:ln w="0"/>
                <a:effectLst>
                  <a:outerShdw blurRad="38100" dist="19050" dir="2700000" algn="tl" rotWithShape="0">
                    <a:schemeClr val="dk1">
                      <a:alpha val="40000"/>
                    </a:schemeClr>
                  </a:outerShdw>
                </a:effectLst>
              </a:rPr>
            </a:br>
            <a:r>
              <a:rPr lang="en-US" sz="1200" dirty="0">
                <a:ln w="0"/>
                <a:effectLst>
                  <a:outerShdw blurRad="38100" dist="19050" dir="2700000" algn="tl" rotWithShape="0">
                    <a:schemeClr val="dk1">
                      <a:alpha val="40000"/>
                    </a:schemeClr>
                  </a:outerShdw>
                </a:effectLst>
              </a:rPr>
              <a:t>By learning how to read the code generated from the UI and then updating it to suit your needs, you can accomplish incredible transformations.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41</a:t>
            </a:fld>
            <a:endParaRPr lang="en-US"/>
          </a:p>
        </p:txBody>
      </p:sp>
      <p:sp>
        <p:nvSpPr>
          <p:cNvPr id="5" name="Footer Placeholder 4">
            <a:extLst>
              <a:ext uri="{FF2B5EF4-FFF2-40B4-BE49-F238E27FC236}">
                <a16:creationId xmlns:a16="http://schemas.microsoft.com/office/drawing/2014/main" id="{3C264DF3-FEAC-4C70-B7F7-021679EF2FE1}"/>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37773648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effectLst>
                  <a:outerShdw blurRad="38100" dist="19050" dir="2700000" algn="tl" rotWithShape="0">
                    <a:schemeClr val="dk1">
                      <a:alpha val="40000"/>
                    </a:schemeClr>
                  </a:outerShdw>
                </a:effectLst>
              </a:rPr>
              <a:t>Walk thru each of the four ribbons. Note that this is in Power Query and we haven’t connected</a:t>
            </a:r>
            <a:r>
              <a:rPr lang="en-US" sz="1200" baseline="0" dirty="0">
                <a:ln w="0"/>
                <a:effectLst>
                  <a:outerShdw blurRad="38100" dist="19050" dir="2700000" algn="tl" rotWithShape="0">
                    <a:schemeClr val="dk1">
                      <a:alpha val="40000"/>
                    </a:schemeClr>
                  </a:outerShdw>
                </a:effectLst>
              </a:rPr>
              <a:t> to any data so if they just open PowerBI, they will not see this unless they open Power Query.</a:t>
            </a:r>
            <a:endParaRPr lang="en-US" sz="1200" dirty="0">
              <a:ln w="0"/>
              <a:effectLst>
                <a:outerShdw blurRad="38100" dist="19050" dir="2700000" algn="tl" rotWithShape="0">
                  <a:schemeClr val="dk1">
                    <a:alpha val="40000"/>
                  </a:schemeClr>
                </a:outerShdw>
              </a:effectLst>
            </a:endParaRP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This is probably a good time to remind the students that the product is updated monthly, so the icons may shift a bit on the ribbons. </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Point out how to turn on the Formula Bar</a:t>
            </a:r>
            <a:r>
              <a:rPr lang="en-US" sz="1200" baseline="0" dirty="0">
                <a:ln w="0"/>
                <a:effectLst>
                  <a:outerShdw blurRad="38100" dist="19050" dir="2700000" algn="tl" rotWithShape="0">
                    <a:schemeClr val="dk1">
                      <a:alpha val="40000"/>
                    </a:schemeClr>
                  </a:outerShdw>
                </a:effectLst>
              </a:rPr>
              <a:t> – if they haven’t connected to a data source yet, the option to turn it on might be greyed out</a:t>
            </a:r>
            <a:endParaRPr lang="en-US" sz="1200" dirty="0">
              <a:ln w="0"/>
              <a:effectLst>
                <a:outerShdw blurRad="38100" dist="19050" dir="2700000" algn="tl" rotWithShape="0">
                  <a:schemeClr val="dk1">
                    <a:alpha val="40000"/>
                  </a:schemeClr>
                </a:outerShdw>
              </a:effectLst>
            </a:endParaRP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42</a:t>
            </a:fld>
            <a:endParaRPr lang="en-US"/>
          </a:p>
        </p:txBody>
      </p:sp>
      <p:sp>
        <p:nvSpPr>
          <p:cNvPr id="5" name="Footer Placeholder 4">
            <a:extLst>
              <a:ext uri="{FF2B5EF4-FFF2-40B4-BE49-F238E27FC236}">
                <a16:creationId xmlns:a16="http://schemas.microsoft.com/office/drawing/2014/main" id="{260865CE-0FB1-458D-89B0-69D86A97D76A}"/>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270084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effectLst>
                  <a:outerShdw blurRad="38100" dist="19050" dir="2700000" algn="tl" rotWithShape="0">
                    <a:schemeClr val="dk1">
                      <a:alpha val="40000"/>
                    </a:schemeClr>
                  </a:outerShdw>
                </a:effectLst>
              </a:rPr>
              <a:t>Navigate to Power Query </a:t>
            </a:r>
            <a:r>
              <a:rPr lang="en-US" sz="1200" dirty="0">
                <a:ln w="0"/>
                <a:effectLst>
                  <a:outerShdw blurRad="38100" dist="19050" dir="2700000" algn="tl" rotWithShape="0">
                    <a:schemeClr val="dk1">
                      <a:alpha val="40000"/>
                    </a:schemeClr>
                  </a:outerShdw>
                </a:effectLst>
                <a:hlinkClick r:id="rId3"/>
              </a:rPr>
              <a:t>Formula Categories</a:t>
            </a:r>
            <a:r>
              <a:rPr lang="en-US" sz="1200" dirty="0">
                <a:ln w="0"/>
                <a:effectLst>
                  <a:outerShdw blurRad="38100" dist="19050" dir="2700000" algn="tl" rotWithShape="0">
                    <a:schemeClr val="dk1">
                      <a:alpha val="40000"/>
                    </a:schemeClr>
                  </a:outerShdw>
                </a:effectLst>
              </a:rPr>
              <a:t>. </a:t>
            </a:r>
            <a:r>
              <a:rPr lang="en-US" sz="1200" i="1" u="sng" kern="1200" dirty="0">
                <a:solidFill>
                  <a:schemeClr val="tx1"/>
                </a:solidFill>
                <a:effectLst/>
                <a:latin typeface="+mn-lt"/>
                <a:ea typeface="+mn-ea"/>
                <a:cs typeface="+mn-cs"/>
                <a:hlinkClick r:id="rId4"/>
              </a:rPr>
              <a:t>Power Query Formula Language </a:t>
            </a:r>
            <a:r>
              <a:rPr lang="en-US" sz="1200" dirty="0">
                <a:ln w="0"/>
                <a:effectLst>
                  <a:outerShdw blurRad="38100" dist="19050" dir="2700000" algn="tl" rotWithShape="0">
                    <a:schemeClr val="dk1">
                      <a:alpha val="40000"/>
                    </a:schemeClr>
                  </a:outerShdw>
                </a:effectLst>
              </a:rPr>
              <a:t> Show the students that it scrolls to show all formulas currently documented.  Click on one formula to see its detail help page.  </a:t>
            </a:r>
            <a:br>
              <a:rPr lang="en-US" sz="1200" dirty="0">
                <a:ln w="0"/>
                <a:effectLst>
                  <a:outerShdw blurRad="38100" dist="19050" dir="2700000" algn="tl" rotWithShape="0">
                    <a:schemeClr val="dk1">
                      <a:alpha val="40000"/>
                    </a:schemeClr>
                  </a:outerShdw>
                </a:effectLst>
              </a:rPr>
            </a:br>
            <a:br>
              <a:rPr lang="en-US" sz="1200" dirty="0">
                <a:ln w="0"/>
                <a:effectLst>
                  <a:outerShdw blurRad="38100" dist="19050" dir="2700000" algn="tl" rotWithShape="0">
                    <a:schemeClr val="dk1">
                      <a:alpha val="40000"/>
                    </a:schemeClr>
                  </a:outerShdw>
                </a:effectLst>
              </a:rPr>
            </a:br>
            <a:r>
              <a:rPr lang="en-US" sz="1200" dirty="0">
                <a:ln w="0"/>
                <a:effectLst>
                  <a:outerShdw blurRad="38100" dist="19050" dir="2700000" algn="tl" rotWithShape="0">
                    <a:schemeClr val="dk1">
                      <a:alpha val="40000"/>
                    </a:schemeClr>
                  </a:outerShdw>
                </a:effectLst>
              </a:rPr>
              <a:t>Tease that we will be coming back to that page.</a:t>
            </a:r>
          </a:p>
          <a:p>
            <a:endParaRPr lang="en-US" sz="1200" dirty="0">
              <a:ln w="0"/>
              <a:effectLst>
                <a:outerShdw blurRad="38100" dist="19050" dir="2700000" algn="tl" rotWithShape="0">
                  <a:schemeClr val="dk1">
                    <a:alpha val="40000"/>
                  </a:schemeClr>
                </a:outerShdw>
              </a:effectLst>
            </a:endParaRPr>
          </a:p>
          <a:p>
            <a:r>
              <a:rPr lang="en-US" sz="1200" dirty="0">
                <a:ln w="0"/>
                <a:effectLst>
                  <a:outerShdw blurRad="38100" dist="19050" dir="2700000" algn="tl" rotWithShape="0">
                    <a:schemeClr val="dk1">
                      <a:alpha val="40000"/>
                    </a:schemeClr>
                  </a:outerShdw>
                </a:effectLst>
              </a:rPr>
              <a:t>Discuss case sensitivity, that M Formulas are camel-cased, and the helper words are always lower case.</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43</a:t>
            </a:fld>
            <a:endParaRPr lang="en-US"/>
          </a:p>
        </p:txBody>
      </p:sp>
      <p:sp>
        <p:nvSpPr>
          <p:cNvPr id="5" name="Footer Placeholder 4">
            <a:extLst>
              <a:ext uri="{FF2B5EF4-FFF2-40B4-BE49-F238E27FC236}">
                <a16:creationId xmlns:a16="http://schemas.microsoft.com/office/drawing/2014/main" id="{DE88BDB1-6B34-47F8-B7FA-4F28B11A21DF}"/>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3365958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34704372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200" dirty="0">
                <a:solidFill>
                  <a:srgbClr val="FF0000"/>
                </a:solidFill>
              </a:rPr>
              <a:t>* </a:t>
            </a:r>
            <a:r>
              <a:rPr lang="en-US" sz="1200" dirty="0">
                <a:gradFill>
                  <a:gsLst>
                    <a:gs pos="2917">
                      <a:schemeClr val="tx1"/>
                    </a:gs>
                    <a:gs pos="30000">
                      <a:schemeClr val="tx1"/>
                    </a:gs>
                  </a:gsLst>
                  <a:lin ang="5400000" scaled="0"/>
                </a:gradFill>
              </a:rPr>
              <a:t>M is 0 index based, so Text.Range &amp; Text.PositionOf start counting at 0 </a:t>
            </a:r>
          </a:p>
          <a:p>
            <a:pPr>
              <a:lnSpc>
                <a:spcPct val="90000"/>
              </a:lnSpc>
              <a:spcAft>
                <a:spcPts val="600"/>
              </a:spcAft>
            </a:pPr>
            <a:r>
              <a:rPr lang="en-US" sz="1200" dirty="0">
                <a:solidFill>
                  <a:srgbClr val="FF0000"/>
                </a:solidFill>
              </a:rPr>
              <a:t>**</a:t>
            </a:r>
            <a:r>
              <a:rPr lang="en-US" sz="1200" dirty="0">
                <a:gradFill>
                  <a:gsLst>
                    <a:gs pos="2917">
                      <a:schemeClr val="tx1"/>
                    </a:gs>
                    <a:gs pos="30000">
                      <a:schemeClr val="tx1"/>
                    </a:gs>
                  </a:gsLst>
                  <a:lin ang="5400000" scaled="0"/>
                </a:gradFill>
              </a:rPr>
              <a:t> Excel MID &amp; SEARCH are 1 index based – start counting at 1</a:t>
            </a:r>
          </a:p>
          <a:p>
            <a:endParaRPr lang="en-US" sz="1200" dirty="0">
              <a:ln w="0"/>
            </a:endParaRPr>
          </a:p>
          <a:p>
            <a:r>
              <a:rPr lang="en-US" sz="1200" dirty="0">
                <a:ln w="0"/>
              </a:rPr>
              <a:t>Also, specifically call out why Excel differs from M on the Text.StartsWith([MyColumn],”abc”) example:  Excel is not case sensitive. </a:t>
            </a:r>
          </a:p>
        </p:txBody>
      </p:sp>
      <p:sp>
        <p:nvSpPr>
          <p:cNvPr id="4" name="Slide Number Placeholder 3"/>
          <p:cNvSpPr>
            <a:spLocks noGrp="1"/>
          </p:cNvSpPr>
          <p:nvPr>
            <p:ph type="sldNum" sz="quarter" idx="10"/>
          </p:nvPr>
        </p:nvSpPr>
        <p:spPr/>
        <p:txBody>
          <a:bodyPr/>
          <a:lstStyle/>
          <a:p>
            <a:fld id="{24F2286A-233C-471D-BDF9-24A775565FE1}" type="slidenum">
              <a:rPr lang="en-US" smtClean="0"/>
              <a:t>44</a:t>
            </a:fld>
            <a:endParaRPr lang="en-US"/>
          </a:p>
        </p:txBody>
      </p:sp>
      <p:sp>
        <p:nvSpPr>
          <p:cNvPr id="5" name="Footer Placeholder 4">
            <a:extLst>
              <a:ext uri="{FF2B5EF4-FFF2-40B4-BE49-F238E27FC236}">
                <a16:creationId xmlns:a16="http://schemas.microsoft.com/office/drawing/2014/main" id="{06C26732-B9DF-43FF-ADF7-FEF81B7D3035}"/>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2718431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0"/>
              </a:rPr>
              <a:t>Pick a couple of the functions as examples and walk thru the syntax difference between M and Excel.</a:t>
            </a:r>
          </a:p>
          <a:p>
            <a:r>
              <a:rPr lang="en-US" sz="1200" dirty="0">
                <a:ln w="0"/>
              </a:rPr>
              <a:t>Optional: Explore the all functions in Power BI, as part of your demo or if you have the Power BI application open</a:t>
            </a:r>
          </a:p>
          <a:p>
            <a:endParaRPr lang="en-US" sz="1200" dirty="0">
              <a:ln w="0"/>
            </a:endParaRPr>
          </a:p>
          <a:p>
            <a:r>
              <a:rPr lang="en-US" sz="1200" dirty="0">
                <a:ln w="0"/>
              </a:rPr>
              <a:t>Ensure you comment on one of the examples with an asterisk *, as they have the concept of Zero index vs. One Index.</a:t>
            </a:r>
          </a:p>
        </p:txBody>
      </p:sp>
      <p:sp>
        <p:nvSpPr>
          <p:cNvPr id="4" name="Slide Number Placeholder 3"/>
          <p:cNvSpPr>
            <a:spLocks noGrp="1"/>
          </p:cNvSpPr>
          <p:nvPr>
            <p:ph type="sldNum" sz="quarter" idx="10"/>
          </p:nvPr>
        </p:nvSpPr>
        <p:spPr/>
        <p:txBody>
          <a:bodyPr/>
          <a:lstStyle/>
          <a:p>
            <a:fld id="{24F2286A-233C-471D-BDF9-24A775565FE1}" type="slidenum">
              <a:rPr lang="en-US" smtClean="0"/>
              <a:t>45</a:t>
            </a:fld>
            <a:endParaRPr lang="en-US"/>
          </a:p>
        </p:txBody>
      </p:sp>
      <p:sp>
        <p:nvSpPr>
          <p:cNvPr id="5" name="Footer Placeholder 4">
            <a:extLst>
              <a:ext uri="{FF2B5EF4-FFF2-40B4-BE49-F238E27FC236}">
                <a16:creationId xmlns:a16="http://schemas.microsoft.com/office/drawing/2014/main" id="{51D28EF7-89BC-4B61-A56E-DC5A9EDDCCC0}"/>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10774779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Keywords </a:t>
            </a:r>
            <a:r>
              <a:rPr lang="en-US" sz="1200" b="1" dirty="0"/>
              <a:t>if then else </a:t>
            </a:r>
            <a:r>
              <a:rPr lang="en-US" sz="1200" dirty="0"/>
              <a:t> are always lower case</a:t>
            </a:r>
          </a:p>
          <a:p>
            <a:r>
              <a:rPr lang="en-US" sz="1200" dirty="0"/>
              <a:t>Use  () around multiple tests or conditions</a:t>
            </a:r>
          </a:p>
          <a:p>
            <a:endParaRPr lang="en-US" sz="1200" dirty="0"/>
          </a:p>
          <a:p>
            <a:r>
              <a:rPr lang="en-US" sz="1200" dirty="0"/>
              <a:t>Key Concept when debugging if… then… else</a:t>
            </a:r>
          </a:p>
          <a:p>
            <a:r>
              <a:rPr lang="en-US" sz="1200" dirty="0"/>
              <a:t>If you are using multiple if’s ensure they are evenly matched:</a:t>
            </a:r>
          </a:p>
          <a:p>
            <a:pPr marL="174697" indent="-174697">
              <a:buFont typeface="Arial" panose="020B0604020202020204" pitchFamily="34" charset="0"/>
              <a:buChar char="•"/>
            </a:pPr>
            <a:r>
              <a:rPr lang="en-US" sz="1200" dirty="0"/>
              <a:t>For each </a:t>
            </a:r>
            <a:r>
              <a:rPr lang="en-US" sz="1200" b="1" dirty="0"/>
              <a:t>if</a:t>
            </a:r>
            <a:r>
              <a:rPr lang="en-US" sz="1200" dirty="0"/>
              <a:t>, you MUST have a </a:t>
            </a:r>
            <a:r>
              <a:rPr lang="en-US" sz="1200" b="1" dirty="0"/>
              <a:t>then</a:t>
            </a:r>
            <a:r>
              <a:rPr lang="en-US" sz="1200" dirty="0"/>
              <a:t> AND an </a:t>
            </a:r>
            <a:r>
              <a:rPr lang="en-US" sz="1200" b="1" dirty="0"/>
              <a:t>else</a:t>
            </a:r>
          </a:p>
          <a:p>
            <a:pPr marL="174697" indent="-174697">
              <a:buFont typeface="Arial" panose="020B0604020202020204" pitchFamily="34" charset="0"/>
              <a:buChar char="•"/>
            </a:pPr>
            <a:r>
              <a:rPr lang="en-US" sz="1200" dirty="0"/>
              <a:t>If you have 4 </a:t>
            </a:r>
            <a:r>
              <a:rPr lang="en-US" sz="1200" b="1" dirty="0"/>
              <a:t>if</a:t>
            </a:r>
            <a:r>
              <a:rPr lang="en-US" sz="1200" dirty="0"/>
              <a:t> then 4 </a:t>
            </a:r>
            <a:r>
              <a:rPr lang="en-US" sz="1200" b="1" dirty="0"/>
              <a:t>then</a:t>
            </a:r>
            <a:r>
              <a:rPr lang="en-US" sz="1200" dirty="0"/>
              <a:t> and 4 </a:t>
            </a:r>
            <a:r>
              <a:rPr lang="en-US" sz="1200" b="1" dirty="0"/>
              <a:t>else</a:t>
            </a:r>
          </a:p>
          <a:p>
            <a:pPr marL="174697" indent="-174697">
              <a:buFont typeface="Arial" panose="020B0604020202020204" pitchFamily="34" charset="0"/>
              <a:buChar char="•"/>
            </a:pPr>
            <a:endParaRPr lang="en-US" sz="1200" b="1" dirty="0">
              <a:ln w="0"/>
            </a:endParaRPr>
          </a:p>
          <a:p>
            <a:r>
              <a:rPr lang="en-US" sz="1200" dirty="0">
                <a:ln w="0"/>
              </a:rPr>
              <a:t>The result has to have one answer.</a:t>
            </a:r>
          </a:p>
          <a:p>
            <a:endParaRPr lang="en-US" b="1" dirty="0"/>
          </a:p>
        </p:txBody>
      </p:sp>
      <p:sp>
        <p:nvSpPr>
          <p:cNvPr id="4" name="Slide Number Placeholder 3"/>
          <p:cNvSpPr>
            <a:spLocks noGrp="1"/>
          </p:cNvSpPr>
          <p:nvPr>
            <p:ph type="sldNum" sz="quarter" idx="10"/>
          </p:nvPr>
        </p:nvSpPr>
        <p:spPr/>
        <p:txBody>
          <a:bodyPr/>
          <a:lstStyle/>
          <a:p>
            <a:fld id="{24F2286A-233C-471D-BDF9-24A775565FE1}" type="slidenum">
              <a:rPr lang="en-US" smtClean="0"/>
              <a:t>46</a:t>
            </a:fld>
            <a:endParaRPr lang="en-US"/>
          </a:p>
        </p:txBody>
      </p:sp>
      <p:sp>
        <p:nvSpPr>
          <p:cNvPr id="5" name="Footer Placeholder 4">
            <a:extLst>
              <a:ext uri="{FF2B5EF4-FFF2-40B4-BE49-F238E27FC236}">
                <a16:creationId xmlns:a16="http://schemas.microsoft.com/office/drawing/2014/main" id="{7E06A8C8-2C93-440C-B276-055A9EDD1D1D}"/>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2957967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Main point here is how a Conditional Column looks to create the </a:t>
            </a:r>
            <a:r>
              <a:rPr lang="en-US" b="0" dirty="0" err="1"/>
              <a:t>if..then..else</a:t>
            </a:r>
            <a:r>
              <a:rPr lang="en-US" b="0" dirty="0"/>
              <a:t> statements and how that code appears in the Formula Bar vs if you added a Custom Column and wrote the code yourself.  Same results.</a:t>
            </a:r>
          </a:p>
        </p:txBody>
      </p:sp>
      <p:sp>
        <p:nvSpPr>
          <p:cNvPr id="4" name="Slide Number Placeholder 3"/>
          <p:cNvSpPr>
            <a:spLocks noGrp="1"/>
          </p:cNvSpPr>
          <p:nvPr>
            <p:ph type="sldNum" sz="quarter" idx="10"/>
          </p:nvPr>
        </p:nvSpPr>
        <p:spPr/>
        <p:txBody>
          <a:bodyPr/>
          <a:lstStyle/>
          <a:p>
            <a:fld id="{24F2286A-233C-471D-BDF9-24A775565FE1}" type="slidenum">
              <a:rPr lang="en-US" smtClean="0"/>
              <a:t>47</a:t>
            </a:fld>
            <a:endParaRPr lang="en-US"/>
          </a:p>
        </p:txBody>
      </p:sp>
      <p:sp>
        <p:nvSpPr>
          <p:cNvPr id="5" name="Footer Placeholder 4">
            <a:extLst>
              <a:ext uri="{FF2B5EF4-FFF2-40B4-BE49-F238E27FC236}">
                <a16:creationId xmlns:a16="http://schemas.microsoft.com/office/drawing/2014/main" id="{5F1B46C6-E138-4ECA-9667-29B89760A5CF}"/>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37982126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Main point here is if you do not want to write conditional logic you can use Columns From Examples to achieve </a:t>
            </a:r>
            <a:r>
              <a:rPr lang="en-US" b="0"/>
              <a:t>as similar result</a:t>
            </a:r>
            <a:endParaRPr lang="en-US" b="0" dirty="0"/>
          </a:p>
        </p:txBody>
      </p:sp>
      <p:sp>
        <p:nvSpPr>
          <p:cNvPr id="4" name="Slide Number Placeholder 3"/>
          <p:cNvSpPr>
            <a:spLocks noGrp="1"/>
          </p:cNvSpPr>
          <p:nvPr>
            <p:ph type="sldNum" sz="quarter" idx="10"/>
          </p:nvPr>
        </p:nvSpPr>
        <p:spPr/>
        <p:txBody>
          <a:bodyPr/>
          <a:lstStyle/>
          <a:p>
            <a:fld id="{24F2286A-233C-471D-BDF9-24A775565FE1}" type="slidenum">
              <a:rPr lang="en-US" smtClean="0"/>
              <a:t>48</a:t>
            </a:fld>
            <a:endParaRPr lang="en-US"/>
          </a:p>
        </p:txBody>
      </p:sp>
      <p:sp>
        <p:nvSpPr>
          <p:cNvPr id="5" name="Footer Placeholder 4">
            <a:extLst>
              <a:ext uri="{FF2B5EF4-FFF2-40B4-BE49-F238E27FC236}">
                <a16:creationId xmlns:a16="http://schemas.microsoft.com/office/drawing/2014/main" id="{5F1B46C6-E138-4ECA-9667-29B89760A5CF}"/>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3982451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this lab, if the class is interested, it is recommended to ask discuss the questions that are in the knowledge check, for this module (can be found in the appendix or here) </a:t>
            </a:r>
            <a:r>
              <a:rPr lang="en-US" sz="1200" dirty="0"/>
              <a:t>Which relationships were already detected by Power BI?</a:t>
            </a:r>
          </a:p>
          <a:p>
            <a:r>
              <a:rPr lang="en-US" sz="1200" dirty="0"/>
              <a:t>Which table is the Fact Table? </a:t>
            </a:r>
          </a:p>
          <a:p>
            <a:r>
              <a:rPr lang="en-US" sz="1200" dirty="0"/>
              <a:t>Which are the dimensions tables? </a:t>
            </a:r>
          </a:p>
          <a:p>
            <a:r>
              <a:rPr lang="en-US" sz="1200" dirty="0"/>
              <a:t>Which type and direction are you going to choose? </a:t>
            </a:r>
          </a:p>
          <a:p>
            <a:r>
              <a:rPr lang="en-US" sz="1200" dirty="0"/>
              <a:t>Which type of schema have you created?</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49</a:t>
            </a:fld>
            <a:endParaRPr lang="en-US"/>
          </a:p>
        </p:txBody>
      </p:sp>
      <p:sp>
        <p:nvSpPr>
          <p:cNvPr id="5" name="Footer Placeholder 4">
            <a:extLst>
              <a:ext uri="{FF2B5EF4-FFF2-40B4-BE49-F238E27FC236}">
                <a16:creationId xmlns:a16="http://schemas.microsoft.com/office/drawing/2014/main" id="{8FB47C29-C79C-453F-A104-CF6F5D243DE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21070372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50</a:t>
            </a:fld>
            <a:endParaRPr lang="en-US"/>
          </a:p>
        </p:txBody>
      </p:sp>
      <p:sp>
        <p:nvSpPr>
          <p:cNvPr id="5" name="Footer Placeholder 4">
            <a:extLst>
              <a:ext uri="{FF2B5EF4-FFF2-40B4-BE49-F238E27FC236}">
                <a16:creationId xmlns:a16="http://schemas.microsoft.com/office/drawing/2014/main" id="{A188F887-116A-41A7-8F44-9460EB4AC86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31825192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719658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Transpose = taking everything that is a column and making it a row (all of the data what was a row becomes a column and what was</a:t>
            </a:r>
            <a:r>
              <a:rPr lang="en-US" baseline="0" dirty="0"/>
              <a:t> a column becomes a row with the headers being lost.</a:t>
            </a:r>
          </a:p>
          <a:p>
            <a:r>
              <a:rPr lang="en-US" baseline="0" dirty="0"/>
              <a:t>Pivoting = in excel in a pivot table and something is on a row (</a:t>
            </a:r>
            <a:r>
              <a:rPr lang="en-US" baseline="0" dirty="0" err="1"/>
              <a:t>i.e</a:t>
            </a:r>
            <a:r>
              <a:rPr lang="en-US" baseline="0" dirty="0"/>
              <a:t> colors) I am now spreading those colors out to the right in their own column.  </a:t>
            </a:r>
            <a:r>
              <a:rPr lang="en-US" baseline="0" dirty="0" err="1"/>
              <a:t>Unpivoting</a:t>
            </a:r>
            <a:r>
              <a:rPr lang="en-US" baseline="0" dirty="0"/>
              <a:t> is moving from columns to rows</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52</a:t>
            </a:fld>
            <a:endParaRPr lang="en-US"/>
          </a:p>
        </p:txBody>
      </p:sp>
      <p:sp>
        <p:nvSpPr>
          <p:cNvPr id="5" name="Footer Placeholder 4">
            <a:extLst>
              <a:ext uri="{FF2B5EF4-FFF2-40B4-BE49-F238E27FC236}">
                <a16:creationId xmlns:a16="http://schemas.microsoft.com/office/drawing/2014/main" id="{04F827EE-EDFE-43F5-B4CB-E920CD7B9B7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3134796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745464" y="4078076"/>
            <a:ext cx="4120039" cy="1119068"/>
          </a:xfrm>
          <a:prstGeom prst="rect">
            <a:avLst/>
          </a:prstGeom>
        </p:spPr>
      </p:pic>
      <p:sp>
        <p:nvSpPr>
          <p:cNvPr id="3" name="Notes Placeholder 2"/>
          <p:cNvSpPr>
            <a:spLocks noGrp="1"/>
          </p:cNvSpPr>
          <p:nvPr>
            <p:ph type="body" idx="1"/>
          </p:nvPr>
        </p:nvSpPr>
        <p:spPr/>
        <p:txBody>
          <a:bodyPr/>
          <a:lstStyle/>
          <a:p>
            <a:r>
              <a:rPr lang="en-US" dirty="0"/>
              <a:t>A has 50 rows and B has 75 rows</a:t>
            </a:r>
          </a:p>
          <a:p>
            <a:r>
              <a:rPr lang="en-US" dirty="0"/>
              <a:t>Full</a:t>
            </a:r>
            <a:r>
              <a:rPr lang="en-US" baseline="0" dirty="0"/>
              <a:t> Outer = You will have everything that matches so at least 75 rows if everything from A matches B.  But if there are some that don’t match, we will get those additional rows.</a:t>
            </a:r>
          </a:p>
          <a:p>
            <a:r>
              <a:rPr lang="en-US" baseline="0" dirty="0"/>
              <a:t>Inner = We can have no more than 50 rows in the output and only those that share the same value (MATCH)</a:t>
            </a:r>
          </a:p>
          <a:p>
            <a:r>
              <a:rPr lang="en-US" baseline="0" dirty="0"/>
              <a:t>Left Outer = Only 50 rows with the additional columns that match from B (null if there is no match)</a:t>
            </a:r>
          </a:p>
          <a:p>
            <a:r>
              <a:rPr lang="en-US" baseline="0" dirty="0"/>
              <a:t>Right Outer = 75 rows from B and additional columns that match from A (null if there is no match)</a:t>
            </a:r>
          </a:p>
          <a:p>
            <a:r>
              <a:rPr lang="en-US" dirty="0"/>
              <a:t>Left Anti – is an UNMATCHED query:  Give me all of the records in table A (Left) where there is NOT a match in table B (Right)</a:t>
            </a:r>
          </a:p>
          <a:p>
            <a:r>
              <a:rPr lang="en-US" dirty="0"/>
              <a:t>Right Anti – is an UNMATCHED query:  Give me all of the records in table B (Left) where there is NOT a match in table A (Right)</a:t>
            </a:r>
          </a:p>
          <a:p>
            <a:r>
              <a:rPr lang="en-US" dirty="0"/>
              <a:t>Example</a:t>
            </a:r>
            <a:r>
              <a:rPr lang="en-US" baseline="0" dirty="0"/>
              <a:t> = great to determine if every attribute in your dimension also resides in your fact table and vice versus.</a:t>
            </a:r>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53</a:t>
            </a:fld>
            <a:endParaRPr lang="en-US"/>
          </a:p>
        </p:txBody>
      </p:sp>
      <p:sp>
        <p:nvSpPr>
          <p:cNvPr id="6" name="Footer Placeholder 5">
            <a:extLst>
              <a:ext uri="{FF2B5EF4-FFF2-40B4-BE49-F238E27FC236}">
                <a16:creationId xmlns:a16="http://schemas.microsoft.com/office/drawing/2014/main" id="{AAEC6228-3150-476A-9D57-4F7F2BCB4E7F}"/>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1604916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Tree>
    <p:extLst>
      <p:ext uri="{BB962C8B-B14F-4D97-AF65-F5344CB8AC3E}">
        <p14:creationId xmlns:p14="http://schemas.microsoft.com/office/powerpoint/2010/main" val="14973220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pic>
        <p:nvPicPr>
          <p:cNvPr id="5" name="Picture 4"/>
          <p:cNvPicPr>
            <a:picLocks noChangeAspect="1"/>
          </p:cNvPicPr>
          <p:nvPr/>
        </p:nvPicPr>
        <p:blipFill>
          <a:blip r:embed="rId3"/>
          <a:stretch>
            <a:fillRect/>
          </a:stretch>
        </p:blipFill>
        <p:spPr>
          <a:xfrm>
            <a:off x="745464" y="4078076"/>
            <a:ext cx="4120039" cy="1119068"/>
          </a:xfrm>
          <a:prstGeom prst="rect">
            <a:avLst/>
          </a:prstGeom>
        </p:spPr>
      </p:pic>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Merge = Based on the type of Merge we are combining attributes from two queries. Merge is like a </a:t>
            </a:r>
            <a:r>
              <a:rPr lang="en-US" baseline="0" dirty="0" err="1"/>
              <a:t>VLookup</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Append = stacking attributes based on column header names (i.e. Country in DIAD) is when you would copy and paste rows to a worksheet (insert cells, </a:t>
            </a:r>
            <a:r>
              <a:rPr lang="en-US" baseline="0" dirty="0" err="1"/>
              <a:t>etc</a:t>
            </a:r>
            <a:r>
              <a:rPr lang="en-US" baseline="0"/>
              <a:t>)</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Duplicate = will only see the steps 1-5 from Query A if duplicate is done at that point.  Whatever that query is at that point even if steps are added later in Applied Steps above the initial steps 1-5.</a:t>
            </a:r>
            <a:endParaRPr lang="en-US" dirty="0"/>
          </a:p>
          <a:p>
            <a:r>
              <a:rPr lang="en-US" dirty="0"/>
              <a:t>Reference</a:t>
            </a:r>
            <a:r>
              <a:rPr lang="en-US" baseline="0" dirty="0"/>
              <a:t> = if I make a reference from query A after step 5 to a new Query B and make additional steps 6-10 then Query B will also be affected by those additional steps.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54</a:t>
            </a:fld>
            <a:endParaRPr lang="en-US"/>
          </a:p>
        </p:txBody>
      </p:sp>
      <p:sp>
        <p:nvSpPr>
          <p:cNvPr id="6" name="Footer Placeholder 5">
            <a:extLst>
              <a:ext uri="{FF2B5EF4-FFF2-40B4-BE49-F238E27FC236}">
                <a16:creationId xmlns:a16="http://schemas.microsoft.com/office/drawing/2014/main" id="{A2F554F8-4847-43E6-AED4-E369AC7A762A}"/>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27402292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https://powerbi.microsoft.com/en-us/blog/power-bi-desktop-april-2019-feature-summary/#fuzzyMerge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https://www.youtube.com/watch?v=I65YCrJWliw</a:t>
            </a:r>
            <a:endParaRPr lang="en-US" sz="1200" b="0" dirty="0"/>
          </a:p>
        </p:txBody>
      </p:sp>
      <p:sp>
        <p:nvSpPr>
          <p:cNvPr id="4" name="Slide Number Placeholder 3"/>
          <p:cNvSpPr>
            <a:spLocks noGrp="1"/>
          </p:cNvSpPr>
          <p:nvPr>
            <p:ph type="sldNum" sz="quarter" idx="10"/>
          </p:nvPr>
        </p:nvSpPr>
        <p:spPr/>
        <p:txBody>
          <a:bodyPr/>
          <a:lstStyle/>
          <a:p>
            <a:fld id="{24F2286A-233C-471D-BDF9-24A775565FE1}" type="slidenum">
              <a:rPr lang="en-US" smtClean="0"/>
              <a:t>55</a:t>
            </a:fld>
            <a:endParaRPr lang="en-US" dirty="0"/>
          </a:p>
        </p:txBody>
      </p:sp>
      <p:sp>
        <p:nvSpPr>
          <p:cNvPr id="5" name="Footer Placeholder 4">
            <a:extLst>
              <a:ext uri="{FF2B5EF4-FFF2-40B4-BE49-F238E27FC236}">
                <a16:creationId xmlns:a16="http://schemas.microsoft.com/office/drawing/2014/main" id="{5833A8AC-B3CA-475B-86D2-87261CF38653}"/>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27903993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4"/>
            <a:ext cx="5608320" cy="5356304"/>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Profiling allows you to easily find issues with your data within the Power Query Editor. In addition to the inline Column Quality bar and Value Distribution histograms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https://powerbi.microsoft.com/en-us/blog/power-bi-desktop-april-2019-feature-summary/#profiling</a:t>
            </a:r>
            <a:endParaRPr lang="en-US" sz="1200" b="0" dirty="0"/>
          </a:p>
        </p:txBody>
      </p:sp>
      <p:sp>
        <p:nvSpPr>
          <p:cNvPr id="4" name="Slide Number Placeholder 3"/>
          <p:cNvSpPr>
            <a:spLocks noGrp="1"/>
          </p:cNvSpPr>
          <p:nvPr>
            <p:ph type="sldNum" sz="quarter" idx="10"/>
          </p:nvPr>
        </p:nvSpPr>
        <p:spPr/>
        <p:txBody>
          <a:bodyPr/>
          <a:lstStyle/>
          <a:p>
            <a:fld id="{24F2286A-233C-471D-BDF9-24A775565FE1}" type="slidenum">
              <a:rPr lang="en-US" smtClean="0"/>
              <a:t>56</a:t>
            </a:fld>
            <a:endParaRPr lang="en-US" dirty="0"/>
          </a:p>
        </p:txBody>
      </p:sp>
      <p:sp>
        <p:nvSpPr>
          <p:cNvPr id="5" name="Footer Placeholder 4">
            <a:extLst>
              <a:ext uri="{FF2B5EF4-FFF2-40B4-BE49-F238E27FC236}">
                <a16:creationId xmlns:a16="http://schemas.microsoft.com/office/drawing/2014/main" id="{5833A8AC-B3CA-475B-86D2-87261CF38653}"/>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1703556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Bring in the column.</a:t>
            </a:r>
            <a:r>
              <a:rPr lang="en-US" baseline="0" dirty="0"/>
              <a:t>  Let it resolve and then multiply</a:t>
            </a:r>
          </a:p>
          <a:p>
            <a:r>
              <a:rPr lang="en-US" b="1" u="sng" baseline="0" dirty="0"/>
              <a:t>Demo: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t>
            </a:r>
            <a:r>
              <a:rPr lang="en-US" b="1" baseline="0" dirty="0" err="1"/>
              <a:t>SalesFact</a:t>
            </a:r>
            <a:r>
              <a:rPr lang="en-US" b="1" baseline="0" dirty="0"/>
              <a:t> Table </a:t>
            </a:r>
            <a:r>
              <a:rPr lang="en-US" baseline="0" dirty="0"/>
              <a:t>write this formula: </a:t>
            </a:r>
            <a:r>
              <a:rPr lang="en-US" b="1" dirty="0">
                <a:solidFill>
                  <a:srgbClr val="00B0F0"/>
                </a:solidFill>
              </a:rPr>
              <a:t>Sales[COGS] = RELATED(ProductDim[Unit Cost]) * Sales[Units]</a:t>
            </a:r>
            <a:endParaRPr lang="en-US" baseline="0" dirty="0"/>
          </a:p>
          <a:p>
            <a:r>
              <a:rPr lang="en-US" baseline="0" dirty="0"/>
              <a:t>(also available in Calculated Column Tab)</a:t>
            </a:r>
          </a:p>
          <a:p>
            <a:endParaRPr lang="en-US" b="1" u="sng" baseline="0" dirty="0"/>
          </a:p>
          <a:p>
            <a:r>
              <a:rPr lang="en-US" b="1" u="sng" baseline="0" dirty="0"/>
              <a:t>Note to instructor: </a:t>
            </a:r>
            <a:r>
              <a:rPr lang="en-US" baseline="0" dirty="0"/>
              <a:t>Just like </a:t>
            </a:r>
            <a:r>
              <a:rPr lang="en-US" baseline="0" dirty="0" err="1"/>
              <a:t>Vlookup</a:t>
            </a:r>
            <a:r>
              <a:rPr lang="en-US" baseline="0" dirty="0"/>
              <a:t> but without all of the drama – No NA()</a:t>
            </a:r>
            <a:endParaRPr lang="en-US" dirty="0"/>
          </a:p>
          <a:p>
            <a:endParaRPr lang="en-US" dirty="0"/>
          </a:p>
        </p:txBody>
      </p:sp>
    </p:spTree>
    <p:extLst>
      <p:ext uri="{BB962C8B-B14F-4D97-AF65-F5344CB8AC3E}">
        <p14:creationId xmlns:p14="http://schemas.microsoft.com/office/powerpoint/2010/main" val="31520326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an example of </a:t>
            </a:r>
            <a:r>
              <a:rPr lang="en-US" b="1" baseline="0" dirty="0"/>
              <a:t>“Just because you can, does not mean you should”</a:t>
            </a:r>
          </a:p>
          <a:p>
            <a:r>
              <a:rPr lang="en-US" baseline="0" dirty="0"/>
              <a:t>Creating a calculated column like this on the fact table takes way too much memory when it could just as easily be placed on the GeographyDim table.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none" baseline="0" dirty="0"/>
              <a:t>No Demo on this slide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1" u="sng" baseline="0" dirty="0"/>
              <a:t>Note to Instructor: </a:t>
            </a:r>
            <a:r>
              <a:rPr lang="en-US" baseline="0" dirty="0"/>
              <a:t>If you need to aggregate back from 1 side to the Many side, there is a companion formula called </a:t>
            </a:r>
            <a:r>
              <a:rPr lang="en-US" b="1" baseline="0" dirty="0" err="1"/>
              <a:t>RelatedTable</a:t>
            </a:r>
            <a:r>
              <a:rPr lang="en-US" baseline="0" dirty="0"/>
              <a:t> – but we will cover that later.</a:t>
            </a:r>
          </a:p>
        </p:txBody>
      </p:sp>
    </p:spTree>
    <p:extLst>
      <p:ext uri="{BB962C8B-B14F-4D97-AF65-F5344CB8AC3E}">
        <p14:creationId xmlns:p14="http://schemas.microsoft.com/office/powerpoint/2010/main" val="4729364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DEMO</a:t>
            </a:r>
            <a:r>
              <a:rPr lang="en-US" baseline="0" dirty="0"/>
              <a:t>: Show </a:t>
            </a:r>
            <a:r>
              <a:rPr lang="en-US" b="1" baseline="0" dirty="0"/>
              <a:t>Default Summarization</a:t>
            </a:r>
            <a:r>
              <a:rPr lang="en-US" baseline="0" dirty="0"/>
              <a:t> tab</a:t>
            </a:r>
          </a:p>
          <a:p>
            <a:endParaRPr lang="en-US" baseline="0" dirty="0"/>
          </a:p>
          <a:p>
            <a:pPr marL="0" indent="0">
              <a:buFont typeface="Arial" panose="020B0604020202020204" pitchFamily="34" charset="0"/>
              <a:buNone/>
            </a:pPr>
            <a:r>
              <a:rPr lang="en-US" b="1" u="sng" baseline="0" dirty="0"/>
              <a:t>Instructor Note: </a:t>
            </a:r>
            <a:endParaRPr lang="en-US" baseline="0" dirty="0"/>
          </a:p>
          <a:p>
            <a:pPr marL="171450" lvl="0" indent="-171450">
              <a:buFont typeface="Arial" panose="020B0604020202020204" pitchFamily="34" charset="0"/>
              <a:buChar char="•"/>
            </a:pPr>
            <a:r>
              <a:rPr lang="en-US" baseline="0" dirty="0"/>
              <a:t>Ask the participants why it works (</a:t>
            </a:r>
            <a:r>
              <a:rPr lang="en-US" baseline="0" dirty="0" err="1"/>
              <a:t>ie</a:t>
            </a:r>
            <a:r>
              <a:rPr lang="en-US" baseline="0" dirty="0"/>
              <a:t>. How does it know to Sum?).</a:t>
            </a:r>
          </a:p>
          <a:p>
            <a:pPr marL="171450" lvl="0" indent="-171450">
              <a:buFont typeface="Arial" panose="020B0604020202020204" pitchFamily="34" charset="0"/>
              <a:buChar char="•"/>
            </a:pPr>
            <a:r>
              <a:rPr lang="en-US" baseline="0" dirty="0"/>
              <a:t>When you drop a calculated column into the visual, Power BI creates Implicit Measure (using Default Summarization). In this case, the implicit measure is Sum of </a:t>
            </a:r>
            <a:r>
              <a:rPr lang="en-US" baseline="0" dirty="0" err="1"/>
              <a:t>Calc</a:t>
            </a:r>
            <a:r>
              <a:rPr lang="en-US" baseline="0" dirty="0"/>
              <a:t> COGS.</a:t>
            </a:r>
            <a:endParaRPr lang="en-US" dirty="0"/>
          </a:p>
          <a:p>
            <a:pPr marL="174708" indent="-174708">
              <a:buFont typeface="Arial" panose="020B0604020202020204" pitchFamily="34" charset="0"/>
              <a:buChar char="•"/>
            </a:pPr>
            <a:r>
              <a:rPr lang="en-US" dirty="0"/>
              <a:t>Bring</a:t>
            </a:r>
            <a:r>
              <a:rPr lang="en-US" baseline="0" dirty="0"/>
              <a:t> in Sales Amount column from the Sales Fact Table into the value section of the graph on the top left hand side.</a:t>
            </a:r>
          </a:p>
          <a:p>
            <a:pPr marL="0" indent="0">
              <a:buFont typeface="Arial" panose="020B0604020202020204" pitchFamily="34" charset="0"/>
              <a:buNone/>
            </a:pPr>
            <a:r>
              <a:rPr lang="en-US" b="1" u="sng" baseline="0" dirty="0"/>
              <a:t>Instructor Note: </a:t>
            </a:r>
            <a:endParaRPr lang="en-US" baseline="0" dirty="0"/>
          </a:p>
          <a:p>
            <a:pPr marL="631908" lvl="1" indent="-174708">
              <a:buFont typeface="Arial" panose="020B0604020202020204" pitchFamily="34" charset="0"/>
              <a:buChar char="•"/>
            </a:pPr>
            <a:r>
              <a:rPr lang="en-US" baseline="0" dirty="0"/>
              <a:t>Creates Implicit Measure – Default Summarizations – we can change it.</a:t>
            </a:r>
          </a:p>
          <a:p>
            <a:pPr marL="631908" lvl="1" indent="-174708">
              <a:buFont typeface="Arial" panose="020B0604020202020204" pitchFamily="34" charset="0"/>
              <a:buChar char="•"/>
            </a:pPr>
            <a:r>
              <a:rPr lang="en-US" baseline="0" dirty="0"/>
              <a:t>Dropping a Text column into the Values – will create a count. </a:t>
            </a:r>
          </a:p>
          <a:p>
            <a:pPr marL="631908" lvl="1" indent="-174708">
              <a:buFont typeface="Arial" panose="020B0604020202020204" pitchFamily="34" charset="0"/>
              <a:buChar char="•"/>
            </a:pPr>
            <a:r>
              <a:rPr lang="en-US" baseline="0" dirty="0"/>
              <a:t>Revert this to a Sum on the sales amount at the end of the demo. We will be using the Sales Amount again and we want to make sure it is a Sum. </a:t>
            </a:r>
          </a:p>
        </p:txBody>
      </p:sp>
    </p:spTree>
    <p:extLst>
      <p:ext uri="{BB962C8B-B14F-4D97-AF65-F5344CB8AC3E}">
        <p14:creationId xmlns:p14="http://schemas.microsoft.com/office/powerpoint/2010/main" val="4224655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DEMO: </a:t>
            </a:r>
            <a:r>
              <a:rPr lang="en-US" dirty="0"/>
              <a:t>Create a Quick Measure in the data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the DAX has error handling, and my be more complex than the user would write themselves. </a:t>
            </a:r>
          </a:p>
          <a:p>
            <a:endParaRPr lang="en-US" dirty="0"/>
          </a:p>
        </p:txBody>
      </p:sp>
    </p:spTree>
    <p:extLst>
      <p:ext uri="{BB962C8B-B14F-4D97-AF65-F5344CB8AC3E}">
        <p14:creationId xmlns:p14="http://schemas.microsoft.com/office/powerpoint/2010/main" val="8254725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61</a:t>
            </a:fld>
            <a:endParaRPr lang="en-US"/>
          </a:p>
        </p:txBody>
      </p:sp>
      <p:sp>
        <p:nvSpPr>
          <p:cNvPr id="5" name="Footer Placeholder 4">
            <a:extLst>
              <a:ext uri="{FF2B5EF4-FFF2-40B4-BE49-F238E27FC236}">
                <a16:creationId xmlns:a16="http://schemas.microsoft.com/office/drawing/2014/main" id="{8FB47C29-C79C-453F-A104-CF6F5D243DE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26665029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62</a:t>
            </a:fld>
            <a:endParaRPr lang="en-US"/>
          </a:p>
        </p:txBody>
      </p:sp>
      <p:sp>
        <p:nvSpPr>
          <p:cNvPr id="5" name="Footer Placeholder 4">
            <a:extLst>
              <a:ext uri="{FF2B5EF4-FFF2-40B4-BE49-F238E27FC236}">
                <a16:creationId xmlns:a16="http://schemas.microsoft.com/office/drawing/2014/main" id="{A188F887-116A-41A7-8F44-9460EB4AC868}"/>
              </a:ext>
            </a:extLst>
          </p:cNvPr>
          <p:cNvSpPr>
            <a:spLocks noGrp="1"/>
          </p:cNvSpPr>
          <p:nvPr>
            <p:ph type="ftr" sz="quarter" idx="11"/>
          </p:nvPr>
        </p:nvSpPr>
        <p:spPr/>
        <p:txBody>
          <a:bodyPr/>
          <a:lstStyle/>
          <a:p>
            <a:r>
              <a:rPr lang="en-US" dirty="0"/>
              <a:t>© 2020 Microsoft. All rights reserved.</a:t>
            </a:r>
          </a:p>
        </p:txBody>
      </p:sp>
    </p:spTree>
    <p:extLst>
      <p:ext uri="{BB962C8B-B14F-4D97-AF65-F5344CB8AC3E}">
        <p14:creationId xmlns:p14="http://schemas.microsoft.com/office/powerpoint/2010/main" val="3623633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Tree>
    <p:extLst>
      <p:ext uri="{BB962C8B-B14F-4D97-AF65-F5344CB8AC3E}">
        <p14:creationId xmlns:p14="http://schemas.microsoft.com/office/powerpoint/2010/main" val="2089272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6510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64</a:t>
            </a:fld>
            <a:endParaRPr lang="en-US"/>
          </a:p>
        </p:txBody>
      </p:sp>
      <p:sp>
        <p:nvSpPr>
          <p:cNvPr id="5" name="Footer Placeholder 4">
            <a:extLst>
              <a:ext uri="{FF2B5EF4-FFF2-40B4-BE49-F238E27FC236}">
                <a16:creationId xmlns:a16="http://schemas.microsoft.com/office/drawing/2014/main" id="{E42D0EE4-3253-4550-9538-F5A5B10C8CC3}"/>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31153233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r>
              <a:rPr lang="en-US" dirty="0">
                <a:ln w="0"/>
                <a:effectLst>
                  <a:outerShdw blurRad="38100" dist="19050" dir="2700000" algn="tl" rotWithShape="0">
                    <a:schemeClr val="dk1">
                      <a:alpha val="40000"/>
                    </a:schemeClr>
                  </a:outerShdw>
                </a:effectLst>
              </a:rPr>
              <a:t>Can write M code to create functions </a:t>
            </a:r>
          </a:p>
          <a:p>
            <a:r>
              <a:rPr lang="en-US" dirty="0">
                <a:ln w="0"/>
                <a:effectLst>
                  <a:outerShdw blurRad="38100" dist="19050" dir="2700000" algn="tl" rotWithShape="0">
                    <a:schemeClr val="dk1">
                      <a:alpha val="40000"/>
                    </a:schemeClr>
                  </a:outerShdw>
                </a:effectLst>
              </a:rPr>
              <a:t>Can create a baseline query and create function using this query</a:t>
            </a:r>
          </a:p>
        </p:txBody>
      </p:sp>
      <p:sp>
        <p:nvSpPr>
          <p:cNvPr id="4" name="Slide Number Placeholder 3"/>
          <p:cNvSpPr>
            <a:spLocks noGrp="1"/>
          </p:cNvSpPr>
          <p:nvPr>
            <p:ph type="sldNum" sz="quarter" idx="10"/>
          </p:nvPr>
        </p:nvSpPr>
        <p:spPr/>
        <p:txBody>
          <a:bodyPr/>
          <a:lstStyle/>
          <a:p>
            <a:fld id="{24F2286A-233C-471D-BDF9-24A775565FE1}" type="slidenum">
              <a:rPr lang="en-US" smtClean="0"/>
              <a:t>65</a:t>
            </a:fld>
            <a:endParaRPr lang="en-US" dirty="0"/>
          </a:p>
        </p:txBody>
      </p:sp>
      <p:sp>
        <p:nvSpPr>
          <p:cNvPr id="5" name="Footer Placeholder 4">
            <a:extLst>
              <a:ext uri="{FF2B5EF4-FFF2-40B4-BE49-F238E27FC236}">
                <a16:creationId xmlns:a16="http://schemas.microsoft.com/office/drawing/2014/main" id="{D8B1BFD3-FD6F-45ED-819C-88DB784C596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535105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Enter Data is a function which allows you to create the equivalent of a “Linked Table” within the Query Editor.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They can be an easy way to create a manual Mapping table or a Change Log within the file.</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66</a:t>
            </a:fld>
            <a:endParaRPr lang="en-US"/>
          </a:p>
        </p:txBody>
      </p:sp>
      <p:sp>
        <p:nvSpPr>
          <p:cNvPr id="5" name="Footer Placeholder 4">
            <a:extLst>
              <a:ext uri="{FF2B5EF4-FFF2-40B4-BE49-F238E27FC236}">
                <a16:creationId xmlns:a16="http://schemas.microsoft.com/office/drawing/2014/main" id="{42751C38-C245-48B8-9702-C48C8156119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7334197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Let’s be real. </a:t>
            </a:r>
          </a:p>
          <a:p>
            <a:r>
              <a:rPr lang="en-US" sz="2400" dirty="0"/>
              <a:t> - DAX is easy to get started with (due to similarity to Excel)</a:t>
            </a:r>
          </a:p>
          <a:p>
            <a:r>
              <a:rPr lang="en-US" sz="2400" dirty="0"/>
              <a:t> - DAX mastery takes a lot of time to acquire</a:t>
            </a:r>
          </a:p>
          <a:p>
            <a:r>
              <a:rPr lang="en-US" sz="2400" dirty="0"/>
              <a:t>   - Subtle differences in DAX formulas can have profound results!</a:t>
            </a:r>
          </a:p>
          <a:p>
            <a:endParaRPr lang="en-US" sz="2400" dirty="0"/>
          </a:p>
        </p:txBody>
      </p:sp>
    </p:spTree>
    <p:extLst>
      <p:ext uri="{BB962C8B-B14F-4D97-AF65-F5344CB8AC3E}">
        <p14:creationId xmlns:p14="http://schemas.microsoft.com/office/powerpoint/2010/main" val="34989660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this class</a:t>
            </a:r>
            <a:r>
              <a:rPr lang="en-US" baseline="0" dirty="0"/>
              <a:t> is 200 this is really a 100 level DAX class</a:t>
            </a:r>
          </a:p>
          <a:p>
            <a:endParaRPr lang="en-US" baseline="0" dirty="0"/>
          </a:p>
          <a:p>
            <a:r>
              <a:rPr lang="en-US" baseline="0" dirty="0"/>
              <a:t>DAX answers are not “one size fits all” – we are trying to help you find some hidden gems</a:t>
            </a:r>
            <a:endParaRPr lang="en-US" dirty="0"/>
          </a:p>
        </p:txBody>
      </p:sp>
    </p:spTree>
    <p:extLst>
      <p:ext uri="{BB962C8B-B14F-4D97-AF65-F5344CB8AC3E}">
        <p14:creationId xmlns:p14="http://schemas.microsoft.com/office/powerpoint/2010/main" val="156059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Calculated Columns and Measures are both written in the DAX Language.</a:t>
            </a:r>
          </a:p>
          <a:p>
            <a:r>
              <a:rPr lang="en-US" dirty="0"/>
              <a:t>A Calculated Column is evaluated as a new column in the table in which it resides and will not change value until the underlying data is refreshed.  </a:t>
            </a:r>
          </a:p>
          <a:p>
            <a:endParaRPr lang="en-US" dirty="0"/>
          </a:p>
          <a:p>
            <a:r>
              <a:rPr lang="en-US" sz="1200" b="0" i="0" kern="1200" dirty="0">
                <a:solidFill>
                  <a:schemeClr val="tx1"/>
                </a:solidFill>
                <a:effectLst/>
                <a:latin typeface="+mn-lt"/>
                <a:ea typeface="+mn-ea"/>
                <a:cs typeface="+mn-cs"/>
              </a:rPr>
              <a:t>Measures are calculations which do not have a result until they are used in a visualization. They may use sums, averages, minimum or maximum values, counts, or more advanced calculations; and they change value in response to your interaction with your reports.</a:t>
            </a:r>
            <a:endParaRPr lang="en-US" dirty="0"/>
          </a:p>
        </p:txBody>
      </p:sp>
    </p:spTree>
    <p:extLst>
      <p:ext uri="{BB962C8B-B14F-4D97-AF65-F5344CB8AC3E}">
        <p14:creationId xmlns:p14="http://schemas.microsoft.com/office/powerpoint/2010/main" val="24148770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Used</a:t>
            </a:r>
            <a:r>
              <a:rPr lang="en-US" baseline="0" dirty="0"/>
              <a:t> to add attributes that don’t exist in the source data </a:t>
            </a:r>
          </a:p>
          <a:p>
            <a:pPr marL="174708" indent="-174708">
              <a:buFont typeface="Arial" panose="020B0604020202020204" pitchFamily="34" charset="0"/>
              <a:buChar char="•"/>
            </a:pPr>
            <a:r>
              <a:rPr lang="en-US" baseline="0" dirty="0"/>
              <a:t>See this formula. This looks a lot like Excel</a:t>
            </a:r>
          </a:p>
          <a:p>
            <a:endParaRPr lang="en-US" baseline="0" dirty="0"/>
          </a:p>
          <a:p>
            <a:r>
              <a:rPr lang="en-US" b="1" u="sng" baseline="0" dirty="0"/>
              <a:t>Demo:</a:t>
            </a:r>
          </a:p>
          <a:p>
            <a:pPr marL="174708" indent="-174708">
              <a:buFont typeface="Arial" panose="020B0604020202020204" pitchFamily="34" charset="0"/>
              <a:buChar char="•"/>
            </a:pPr>
            <a:r>
              <a:rPr lang="en-US" b="0" u="none" baseline="0" dirty="0"/>
              <a:t>In Product Dim Table add the above formula from the Tab called “Calculated Column”</a:t>
            </a:r>
          </a:p>
        </p:txBody>
      </p:sp>
    </p:spTree>
    <p:extLst>
      <p:ext uri="{BB962C8B-B14F-4D97-AF65-F5344CB8AC3E}">
        <p14:creationId xmlns:p14="http://schemas.microsoft.com/office/powerpoint/2010/main" val="13121899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r>
              <a:rPr lang="en-US" baseline="0" dirty="0"/>
              <a:t>If a question comes up related to how to create a calculated column in ”M”, then do the following:</a:t>
            </a:r>
          </a:p>
          <a:p>
            <a:pPr marL="0" indent="0">
              <a:buFont typeface="+mj-lt"/>
              <a:buNone/>
            </a:pPr>
            <a:r>
              <a:rPr lang="en-US" baseline="0" dirty="0"/>
              <a:t>	Open Query editor and create a calculated column using this formula: </a:t>
            </a:r>
          </a:p>
          <a:p>
            <a:pPr marL="0" indent="0">
              <a:buFont typeface="+mj-lt"/>
              <a:buNone/>
            </a:pPr>
            <a:r>
              <a:rPr lang="en-US" baseline="0" dirty="0"/>
              <a:t>	 </a:t>
            </a:r>
            <a:r>
              <a:rPr lang="en-US" sz="1200" kern="1200" dirty="0">
                <a:solidFill>
                  <a:schemeClr val="tx1"/>
                </a:solidFill>
                <a:effectLst/>
                <a:latin typeface="+mn-lt"/>
                <a:ea typeface="+mn-ea"/>
                <a:cs typeface="+mn-cs"/>
              </a:rPr>
              <a:t>if [Unit Price] &lt;= 25 then "Low" else if [Unit Price] &lt;=50 then "Medium" else "High“</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 is case sensitive and the if/then/else syntax is different than Excel/DAX</a:t>
            </a:r>
          </a:p>
          <a:p>
            <a:pPr marL="0" indent="0">
              <a:buFont typeface="+mj-lt"/>
              <a:buNone/>
            </a:pPr>
            <a:endParaRPr lang="en-US" sz="1200" kern="1200" baseline="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b="1" u="sng" baseline="0" dirty="0"/>
              <a:t>Instructor Talking Point</a:t>
            </a:r>
            <a:r>
              <a:rPr lang="en-US" baseline="0" dirty="0"/>
              <a:t>, if needed:</a:t>
            </a:r>
          </a:p>
          <a:p>
            <a:pPr marL="171450" indent="-171450">
              <a:buFont typeface="Arial" panose="020B0604020202020204" pitchFamily="34" charset="0"/>
              <a:buChar char="•"/>
            </a:pPr>
            <a:r>
              <a:rPr lang="en-US" baseline="0" dirty="0"/>
              <a:t>Once the column comes in it becomes like any other column in Power BI Desktop file</a:t>
            </a:r>
          </a:p>
          <a:p>
            <a:pPr marL="685800" lvl="1" indent="-228600">
              <a:buFont typeface="Arial" panose="020B0604020202020204" pitchFamily="34" charset="0"/>
              <a:buChar char="•"/>
            </a:pPr>
            <a:r>
              <a:rPr lang="en-US" baseline="0" dirty="0"/>
              <a:t>The column is compressed</a:t>
            </a:r>
          </a:p>
          <a:p>
            <a:pPr marL="685800" lvl="1" indent="-228600">
              <a:buFont typeface="Arial" panose="020B0604020202020204" pitchFamily="34" charset="0"/>
              <a:buChar char="•"/>
            </a:pPr>
            <a:r>
              <a:rPr lang="en-US" baseline="0" dirty="0"/>
              <a:t>There is a secondary processing for Calculated Columns – Which makes process times slower</a:t>
            </a:r>
          </a:p>
        </p:txBody>
      </p:sp>
    </p:spTree>
    <p:extLst>
      <p:ext uri="{BB962C8B-B14F-4D97-AF65-F5344CB8AC3E}">
        <p14:creationId xmlns:p14="http://schemas.microsoft.com/office/powerpoint/2010/main" val="8622751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910371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effectLst>
                  <a:outerShdw blurRad="38100" dist="38100" dir="2700000" algn="tl">
                    <a:srgbClr val="000000">
                      <a:alpha val="43137"/>
                    </a:srgbClr>
                  </a:outerShdw>
                </a:effectLst>
              </a:rPr>
              <a:t>Note to Instructor: </a:t>
            </a:r>
            <a:r>
              <a:rPr lang="en-US" baseline="0" dirty="0"/>
              <a:t>This has already been covered and is just reinforcing a concept covered in a previous slide.</a:t>
            </a:r>
          </a:p>
          <a:p>
            <a:endParaRPr lang="en-US" baseline="0" dirty="0"/>
          </a:p>
        </p:txBody>
      </p:sp>
    </p:spTree>
    <p:extLst>
      <p:ext uri="{BB962C8B-B14F-4D97-AF65-F5344CB8AC3E}">
        <p14:creationId xmlns:p14="http://schemas.microsoft.com/office/powerpoint/2010/main" val="2306152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http://www.surveygizmo.com/s3/3625920/DIS-Partner-Pre-Day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4/1/2020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0557381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sng" baseline="0" dirty="0"/>
              <a:t>Instructor Note: </a:t>
            </a:r>
            <a:r>
              <a:rPr lang="en-US" b="0" u="none" baseline="0" dirty="0"/>
              <a:t> From the Definitive Guide to DAX (Russo, Marco and Ferrari, Alberto)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Calculated Column is just like any other column in a table and you can use it in rows, columns, filters, or values of a pivot table or any other report.  You can use it to define a relationship, if needed.  The DAX expression defined for a calculated column operates in the context of the current row of the table to which it belongs. Any reference to a column returns the value of that column for the current row.  You cannot directly access </a:t>
            </a:r>
            <a:r>
              <a:rPr lang="en-US" b="0" u="none" baseline="0" dirty="0" err="1"/>
              <a:t>te</a:t>
            </a:r>
            <a:r>
              <a:rPr lang="en-US" b="0" u="none" baseline="0" dirty="0"/>
              <a:t> values of other rows. – Important concept is that a Calculated Column is computed during the processing and then stored into the model. The Calculated Columns occupy space in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Measures are another way to define calculations but when you do not want to compute values for each row but, rather, you want to aggregate values from many rows in a table. A measure needs to be defined in a table but does not really belong to the table and can be moved from one to another without losing </a:t>
            </a:r>
            <a:r>
              <a:rPr lang="en-US" b="0" u="none" baseline="0"/>
              <a:t>its functionality.</a:t>
            </a: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u="none" baseline="0" dirty="0"/>
              <a:t>Differences between calculated columns and measures – even if they look similar, there is a big difference between these.  The value of a Calculated Column is computed during data refresh and uses the current row as a context; it does not depend on user activity on the pivot table.  A measure operates on aggregations of data defined by the current context.  A measure always operates on aggregations of data under the evaluation context.</a:t>
            </a:r>
            <a:endParaRPr lang="en-US" b="0" u="none" dirty="0"/>
          </a:p>
          <a:p>
            <a:endParaRPr lang="en-US" b="0" u="none" dirty="0"/>
          </a:p>
        </p:txBody>
      </p:sp>
    </p:spTree>
    <p:extLst>
      <p:ext uri="{BB962C8B-B14F-4D97-AF65-F5344CB8AC3E}">
        <p14:creationId xmlns:p14="http://schemas.microsoft.com/office/powerpoint/2010/main" val="42211891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baseline="0" dirty="0"/>
              <a:t>DEMO:   </a:t>
            </a:r>
          </a:p>
          <a:p>
            <a:pPr marL="0" indent="0">
              <a:buFont typeface="Arial" panose="020B0604020202020204" pitchFamily="34" charset="0"/>
              <a:buNone/>
            </a:pPr>
            <a:endParaRPr lang="en-US" b="1" u="sng" baseline="0" dirty="0"/>
          </a:p>
          <a:p>
            <a:pPr marL="0" indent="0">
              <a:buFont typeface="Arial" panose="020B0604020202020204" pitchFamily="34" charset="0"/>
              <a:buNone/>
            </a:pPr>
            <a:r>
              <a:rPr lang="en-US" baseline="0" dirty="0"/>
              <a:t>From the Modeling Ribbon, show measure called Total Sales and that resolves to the same values as default summarization. </a:t>
            </a:r>
          </a:p>
          <a:p>
            <a:pPr marL="0" indent="0">
              <a:buFont typeface="Arial" panose="020B0604020202020204" pitchFamily="34" charset="0"/>
              <a:buNone/>
            </a:pPr>
            <a:r>
              <a:rPr lang="en-US" baseline="0" dirty="0"/>
              <a:t>Formula: Total Sales = SUM(Sales[Sales Amount])</a:t>
            </a:r>
          </a:p>
          <a:p>
            <a:pPr marL="0" indent="0">
              <a:buFont typeface="Arial" panose="020B0604020202020204" pitchFamily="34" charset="0"/>
              <a:buNone/>
            </a:pPr>
            <a:r>
              <a:rPr lang="en-US" baseline="0" dirty="0"/>
              <a:t>In the Measure tab, drop the Total Sales measure onto the graph on the right in the values section</a:t>
            </a:r>
          </a:p>
          <a:p>
            <a:pPr marL="0" indent="0">
              <a:buFont typeface="Arial" panose="020B0604020202020204" pitchFamily="34" charset="0"/>
              <a:buNone/>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Talking Points:</a:t>
            </a: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u="none"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u="none" baseline="0" dirty="0"/>
              <a:t>Explain the calculations in DAX vs Power BI: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On the graph on the top left, the calculations are done by Power BI implicitly.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u="none" baseline="0" dirty="0"/>
              <a:t>The graph on the right, show the calculations on the right in DAX which are written, explicitly.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u="sng" baseline="0" dirty="0"/>
              <a:t>Instructor Note:</a:t>
            </a:r>
            <a:endParaRPr lang="en-US" baseline="0" dirty="0"/>
          </a:p>
          <a:p>
            <a:pPr marL="174708" indent="-174708">
              <a:buFont typeface="Arial" panose="020B0604020202020204" pitchFamily="34" charset="0"/>
              <a:buChar char="•"/>
            </a:pPr>
            <a:r>
              <a:rPr lang="en-US" dirty="0"/>
              <a:t>Talk about Home Tables. Even though it</a:t>
            </a:r>
            <a:r>
              <a:rPr lang="en-US" baseline="0" dirty="0"/>
              <a:t> looks like Measures are in a Fact Table internally they are stored in a separate table called Measures Table</a:t>
            </a:r>
          </a:p>
          <a:p>
            <a:pPr marL="174708" indent="-174708">
              <a:buFont typeface="Arial" panose="020B0604020202020204" pitchFamily="34" charset="0"/>
              <a:buChar char="•"/>
            </a:pPr>
            <a:r>
              <a:rPr lang="en-US" baseline="0" dirty="0"/>
              <a:t>Always ensure the Home Table is a FACT table</a:t>
            </a:r>
          </a:p>
          <a:p>
            <a:pPr marL="181198" indent="-181198">
              <a:buFont typeface="Arial" panose="020B0604020202020204" pitchFamily="34" charset="0"/>
              <a:buChar char="•"/>
            </a:pPr>
            <a:r>
              <a:rPr lang="en-US" baseline="0" dirty="0"/>
              <a:t>Be sure the mention that measures should only be associated with FACT tables, and that measure names must be globally unique within the data model.</a:t>
            </a:r>
          </a:p>
          <a:p>
            <a:pPr marL="655381" lvl="1" indent="-181198">
              <a:buFont typeface="Arial" panose="020B0604020202020204" pitchFamily="34" charset="0"/>
              <a:buChar char="•"/>
            </a:pPr>
            <a:r>
              <a:rPr lang="en-US" baseline="0" dirty="0"/>
              <a:t>If class is interested, may be worth mentioning that the reason measure names must be unique is that they end up being associated with a hidden measures-only table that gets created in the data model</a:t>
            </a:r>
          </a:p>
        </p:txBody>
      </p:sp>
    </p:spTree>
    <p:extLst>
      <p:ext uri="{BB962C8B-B14F-4D97-AF65-F5344CB8AC3E}">
        <p14:creationId xmlns:p14="http://schemas.microsoft.com/office/powerpoint/2010/main" val="16585168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Advantage to writing</a:t>
            </a:r>
            <a:r>
              <a:rPr lang="en-US" baseline="0" dirty="0"/>
              <a:t> DAX</a:t>
            </a:r>
          </a:p>
          <a:p>
            <a:pPr marL="171450" indent="-171450">
              <a:buFont typeface="Arial" panose="020B0604020202020204" pitchFamily="34" charset="0"/>
              <a:buChar char="•"/>
            </a:pPr>
            <a:r>
              <a:rPr lang="en-US" baseline="0" dirty="0"/>
              <a:t>Simplify DAX by referencing other Measures</a:t>
            </a:r>
          </a:p>
          <a:p>
            <a:pPr marL="171450" indent="-171450">
              <a:buFont typeface="Arial" panose="020B0604020202020204" pitchFamily="34" charset="0"/>
              <a:buChar char="•"/>
            </a:pPr>
            <a:r>
              <a:rPr lang="en-US" baseline="0" dirty="0"/>
              <a:t>Quickly reference the list of measures from the formula bar by typing “[“ – As all Measures start with this character</a:t>
            </a:r>
          </a:p>
        </p:txBody>
      </p:sp>
    </p:spTree>
    <p:extLst>
      <p:ext uri="{BB962C8B-B14F-4D97-AF65-F5344CB8AC3E}">
        <p14:creationId xmlns:p14="http://schemas.microsoft.com/office/powerpoint/2010/main" val="39697964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Profit Margin = Sales[Sales Amount] – Sales[Cogs]</a:t>
            </a:r>
          </a:p>
          <a:p>
            <a:r>
              <a:rPr lang="en-US" dirty="0"/>
              <a:t>Profit Margin % = DIVIDE([</a:t>
            </a:r>
            <a:r>
              <a:rPr lang="en-US" baseline="0" dirty="0"/>
              <a:t>Profit Margin], Sum(Sales[COGS]) )</a:t>
            </a:r>
          </a:p>
        </p:txBody>
      </p:sp>
    </p:spTree>
    <p:extLst>
      <p:ext uri="{BB962C8B-B14F-4D97-AF65-F5344CB8AC3E}">
        <p14:creationId xmlns:p14="http://schemas.microsoft.com/office/powerpoint/2010/main" val="18995535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a:t>
            </a:r>
            <a:r>
              <a:rPr lang="en-US" baseline="0" dirty="0"/>
              <a:t>  </a:t>
            </a:r>
          </a:p>
          <a:p>
            <a:r>
              <a:rPr lang="en-US" baseline="0" dirty="0"/>
              <a:t>Measure uses functions like ALL and SAMEPERIODLASTYEAR. These functions will be discussed in detail shortly.</a:t>
            </a:r>
          </a:p>
        </p:txBody>
      </p:sp>
    </p:spTree>
    <p:extLst>
      <p:ext uri="{BB962C8B-B14F-4D97-AF65-F5344CB8AC3E}">
        <p14:creationId xmlns:p14="http://schemas.microsoft.com/office/powerpoint/2010/main" val="31266458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Values</a:t>
            </a:r>
            <a:r>
              <a:rPr lang="en-US" baseline="0" dirty="0"/>
              <a:t> use either an implicit Measure or Explicit Measure (explicitly written DAX)</a:t>
            </a:r>
          </a:p>
        </p:txBody>
      </p:sp>
    </p:spTree>
    <p:extLst>
      <p:ext uri="{BB962C8B-B14F-4D97-AF65-F5344CB8AC3E}">
        <p14:creationId xmlns:p14="http://schemas.microsoft.com/office/powerpoint/2010/main" val="28617177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68699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Scalar is a fancy word for using a single coordinate in the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if you want bring in a Table</a:t>
            </a:r>
            <a:r>
              <a:rPr lang="en-US" baseline="0" dirty="0"/>
              <a:t> or List of values and apply your calculation to them?</a:t>
            </a:r>
          </a:p>
          <a:p>
            <a:endParaRPr lang="en-US" dirty="0"/>
          </a:p>
        </p:txBody>
      </p:sp>
    </p:spTree>
    <p:extLst>
      <p:ext uri="{BB962C8B-B14F-4D97-AF65-F5344CB8AC3E}">
        <p14:creationId xmlns:p14="http://schemas.microsoft.com/office/powerpoint/2010/main" val="14667823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gods you can invoke in your DAX calculation</a:t>
            </a:r>
          </a:p>
          <a:p>
            <a:endParaRPr lang="en-US" baseline="0" dirty="0"/>
          </a:p>
          <a:p>
            <a:r>
              <a:rPr lang="en-US" baseline="0" dirty="0"/>
              <a:t>Can be blended in a single calculations</a:t>
            </a:r>
            <a:endParaRPr lang="en-US" dirty="0"/>
          </a:p>
          <a:p>
            <a:endParaRPr lang="en-US" dirty="0"/>
          </a:p>
        </p:txBody>
      </p:sp>
    </p:spTree>
    <p:extLst>
      <p:ext uri="{BB962C8B-B14F-4D97-AF65-F5344CB8AC3E}">
        <p14:creationId xmlns:p14="http://schemas.microsoft.com/office/powerpoint/2010/main" val="2020471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Row</a:t>
            </a:r>
            <a:r>
              <a:rPr lang="en-US" baseline="0" dirty="0"/>
              <a:t> context invoked when you refer to a column in a calculated column formula without an aggregation function surrounding it</a:t>
            </a:r>
          </a:p>
          <a:p>
            <a:endParaRPr lang="en-US" baseline="0" dirty="0"/>
          </a:p>
          <a:p>
            <a:r>
              <a:rPr lang="en-US" baseline="0" dirty="0"/>
              <a:t>Row Context – How many units sold in Row 1? </a:t>
            </a:r>
            <a:endParaRPr lang="en-US" dirty="0"/>
          </a:p>
          <a:p>
            <a:endParaRPr lang="en-US" dirty="0"/>
          </a:p>
        </p:txBody>
      </p:sp>
    </p:spTree>
    <p:extLst>
      <p:ext uri="{BB962C8B-B14F-4D97-AF65-F5344CB8AC3E}">
        <p14:creationId xmlns:p14="http://schemas.microsoft.com/office/powerpoint/2010/main" val="3021966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4/1/2020 9:26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244871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Context is defined by the Visual</a:t>
            </a:r>
          </a:p>
        </p:txBody>
      </p:sp>
    </p:spTree>
    <p:extLst>
      <p:ext uri="{BB962C8B-B14F-4D97-AF65-F5344CB8AC3E}">
        <p14:creationId xmlns:p14="http://schemas.microsoft.com/office/powerpoint/2010/main" val="2061772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Discuss </a:t>
            </a:r>
            <a:r>
              <a:rPr lang="en-US" baseline="0" dirty="0"/>
              <a:t>the filter context for the selected cell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Think in terms of co-ordinates (</a:t>
            </a:r>
            <a:r>
              <a:rPr lang="en-US" baseline="0" dirty="0" err="1"/>
              <a:t>lat</a:t>
            </a:r>
            <a:r>
              <a:rPr lang="en-US" baseline="0" dirty="0"/>
              <a:t>/longitude)</a:t>
            </a:r>
            <a:endParaRPr lang="en-US" dirty="0"/>
          </a:p>
          <a:p>
            <a:endParaRPr lang="en-US" dirty="0"/>
          </a:p>
        </p:txBody>
      </p:sp>
    </p:spTree>
    <p:extLst>
      <p:ext uri="{BB962C8B-B14F-4D97-AF65-F5344CB8AC3E}">
        <p14:creationId xmlns:p14="http://schemas.microsoft.com/office/powerpoint/2010/main" val="12538184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Charts and Graphs also have Filter Context.  EACH data point has a unique Filter Context</a:t>
            </a:r>
          </a:p>
        </p:txBody>
      </p:sp>
    </p:spTree>
    <p:extLst>
      <p:ext uri="{BB962C8B-B14F-4D97-AF65-F5344CB8AC3E}">
        <p14:creationId xmlns:p14="http://schemas.microsoft.com/office/powerpoint/2010/main" val="23633288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measure is not evaluated until it is in a Visual – and will be under a filter context</a:t>
            </a:r>
          </a:p>
        </p:txBody>
      </p:sp>
    </p:spTree>
    <p:extLst>
      <p:ext uri="{BB962C8B-B14F-4D97-AF65-F5344CB8AC3E}">
        <p14:creationId xmlns:p14="http://schemas.microsoft.com/office/powerpoint/2010/main" val="37772697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p:txBody>
      </p:sp>
    </p:spTree>
    <p:extLst>
      <p:ext uri="{BB962C8B-B14F-4D97-AF65-F5344CB8AC3E}">
        <p14:creationId xmlns:p14="http://schemas.microsoft.com/office/powerpoint/2010/main" val="185942702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a:t>
            </a:r>
            <a:r>
              <a:rPr lang="en-US" dirty="0" err="1"/>
              <a:t>Uni</a:t>
            </a:r>
            <a:r>
              <a:rPr lang="en-US" dirty="0"/>
              <a:t>-Directional</a:t>
            </a:r>
            <a:r>
              <a:rPr lang="en-US" baseline="0" dirty="0"/>
              <a:t> relationship, the filter can only flow from the Dim to the Fact</a:t>
            </a:r>
          </a:p>
          <a:p>
            <a:r>
              <a:rPr lang="en-US" baseline="0" dirty="0"/>
              <a:t>In a </a:t>
            </a:r>
            <a:r>
              <a:rPr lang="en-US" baseline="0" dirty="0" err="1"/>
              <a:t>BI-Directional</a:t>
            </a:r>
            <a:r>
              <a:rPr lang="en-US" baseline="0" dirty="0"/>
              <a:t> relationship, the filter can flow each way.</a:t>
            </a:r>
            <a:endParaRPr lang="en-US" dirty="0"/>
          </a:p>
          <a:p>
            <a:endParaRPr lang="en-US" dirty="0"/>
          </a:p>
          <a:p>
            <a:endParaRPr lang="en-US" dirty="0"/>
          </a:p>
        </p:txBody>
      </p:sp>
    </p:spTree>
    <p:extLst>
      <p:ext uri="{BB962C8B-B14F-4D97-AF65-F5344CB8AC3E}">
        <p14:creationId xmlns:p14="http://schemas.microsoft.com/office/powerpoint/2010/main" val="39911378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Show going to the data model and updating the relationship from Single to Both (or back)</a:t>
            </a:r>
          </a:p>
          <a:p>
            <a:r>
              <a:rPr lang="en-US" baseline="0" dirty="0"/>
              <a:t>Toggle between this and the next slide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Why can’t I</a:t>
            </a:r>
            <a:r>
              <a:rPr lang="en-US" baseline="0" dirty="0"/>
              <a:t> just enable all bi-directional relationships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They are expensive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t>Only turn them from Uni- to Bi- when absolutely necessary</a:t>
            </a:r>
          </a:p>
        </p:txBody>
      </p:sp>
    </p:spTree>
    <p:extLst>
      <p:ext uri="{BB962C8B-B14F-4D97-AF65-F5344CB8AC3E}">
        <p14:creationId xmlns:p14="http://schemas.microsoft.com/office/powerpoint/2010/main" val="322393110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See Barbara’ Blog on the many to many using key words (also note there is a custom Key Word text filter)</a:t>
            </a:r>
            <a:endParaRPr lang="en-US" dirty="0"/>
          </a:p>
        </p:txBody>
      </p:sp>
    </p:spTree>
    <p:extLst>
      <p:ext uri="{BB962C8B-B14F-4D97-AF65-F5344CB8AC3E}">
        <p14:creationId xmlns:p14="http://schemas.microsoft.com/office/powerpoint/2010/main" val="19417352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endParaRPr lang="en-US" baseline="0" dirty="0"/>
          </a:p>
          <a:p>
            <a:endParaRPr lang="en-US" dirty="0"/>
          </a:p>
        </p:txBody>
      </p:sp>
    </p:spTree>
    <p:extLst>
      <p:ext uri="{BB962C8B-B14F-4D97-AF65-F5344CB8AC3E}">
        <p14:creationId xmlns:p14="http://schemas.microsoft.com/office/powerpoint/2010/main" val="31414542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u="sng" dirty="0"/>
              <a:t>Demo</a:t>
            </a:r>
            <a:r>
              <a:rPr lang="en-US" dirty="0"/>
              <a:t> CALCULATED</a:t>
            </a:r>
            <a:r>
              <a:rPr lang="en-US" baseline="0" dirty="0"/>
              <a:t> Table example in Power BI Desktop model </a:t>
            </a:r>
          </a:p>
          <a:p>
            <a:pPr marL="174708" indent="-174708">
              <a:buFont typeface="Arial" panose="020B0604020202020204" pitchFamily="34" charset="0"/>
              <a:buChar char="•"/>
            </a:pPr>
            <a:r>
              <a:rPr lang="en-US" baseline="0" dirty="0"/>
              <a:t>Call out the fact that CALCULATED Tables are just like a calculated column – Calculated during processing time or refresh time</a:t>
            </a:r>
          </a:p>
          <a:p>
            <a:pPr marL="174708" indent="-174708">
              <a:buFont typeface="Arial" panose="020B0604020202020204" pitchFamily="34" charset="0"/>
              <a:buChar char="•"/>
            </a:pPr>
            <a:r>
              <a:rPr lang="en-US" baseline="0" dirty="0"/>
              <a:t>You can use this table just like any other DAX in the model – You can create relationships etc.</a:t>
            </a:r>
          </a:p>
          <a:p>
            <a:pPr marL="0" indent="0">
              <a:buFont typeface="Arial" panose="020B0604020202020204" pitchFamily="34" charset="0"/>
              <a:buNone/>
            </a:pPr>
            <a:endParaRPr lang="en-US" baseline="0" dirty="0"/>
          </a:p>
          <a:p>
            <a:r>
              <a:rPr lang="en-US" baseline="0" dirty="0"/>
              <a:t>Go to the Desktop and create a new Demo Table = ALL(GeographyDim) – </a:t>
            </a:r>
            <a:r>
              <a:rPr lang="en-US" i="1" baseline="0" dirty="0"/>
              <a:t>duplicate with a separate memory footprint.</a:t>
            </a:r>
            <a:r>
              <a:rPr lang="en-US" baseline="0" dirty="0"/>
              <a:t>  </a:t>
            </a:r>
          </a:p>
          <a:p>
            <a:pPr marL="181198" indent="-181198">
              <a:buFont typeface="Arial" panose="020B0604020202020204" pitchFamily="34" charset="0"/>
              <a:buChar char="•"/>
            </a:pPr>
            <a:endParaRPr lang="en-US" dirty="0"/>
          </a:p>
        </p:txBody>
      </p:sp>
    </p:spTree>
    <p:extLst>
      <p:ext uri="{BB962C8B-B14F-4D97-AF65-F5344CB8AC3E}">
        <p14:creationId xmlns:p14="http://schemas.microsoft.com/office/powerpoint/2010/main" val="2103813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6510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discuss three classes of Table function</a:t>
            </a:r>
          </a:p>
          <a:p>
            <a:r>
              <a:rPr lang="en-US" dirty="0"/>
              <a:t>No demo yet.</a:t>
            </a:r>
          </a:p>
        </p:txBody>
      </p:sp>
    </p:spTree>
    <p:extLst>
      <p:ext uri="{BB962C8B-B14F-4D97-AF65-F5344CB8AC3E}">
        <p14:creationId xmlns:p14="http://schemas.microsoft.com/office/powerpoint/2010/main" val="20474173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 Demo (already shown in previous demos)</a:t>
            </a:r>
            <a:endParaRPr lang="en-US" b="1" baseline="0" dirty="0"/>
          </a:p>
        </p:txBody>
      </p:sp>
    </p:spTree>
    <p:extLst>
      <p:ext uri="{BB962C8B-B14F-4D97-AF65-F5344CB8AC3E}">
        <p14:creationId xmlns:p14="http://schemas.microsoft.com/office/powerpoint/2010/main" val="17663930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demonstrated </a:t>
            </a:r>
            <a:r>
              <a:rPr lang="en-US" baseline="0" dirty="0"/>
              <a:t>these functions in the CALCULATE section</a:t>
            </a:r>
          </a:p>
          <a:p>
            <a:endParaRPr lang="en-US" baseline="0" dirty="0"/>
          </a:p>
          <a:p>
            <a:r>
              <a:rPr lang="en-US" baseline="0" dirty="0"/>
              <a:t>Table1 – has a duplicate row</a:t>
            </a:r>
          </a:p>
          <a:p>
            <a:r>
              <a:rPr lang="en-US" baseline="0" dirty="0"/>
              <a:t>When I write </a:t>
            </a:r>
            <a:r>
              <a:rPr lang="en-US" b="1" baseline="0" dirty="0"/>
              <a:t>ALL</a:t>
            </a:r>
            <a:r>
              <a:rPr lang="en-US" baseline="0" dirty="0"/>
              <a:t> on the whole table, I get the whole table</a:t>
            </a:r>
          </a:p>
          <a:p>
            <a:r>
              <a:rPr lang="en-US" baseline="0" dirty="0"/>
              <a:t>When I write ALL on the two columns of the table, it removes duplicates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Blank vs a mismatch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ALLEXCEPT  - </a:t>
            </a:r>
            <a:r>
              <a:rPr lang="en-US" dirty="0"/>
              <a:t>Overrides all context filters in the table except over the specified columns; </a:t>
            </a:r>
            <a:r>
              <a:rPr lang="en-US" baseline="0" dirty="0"/>
              <a:t>useful when you want only one column on a table to be sliceable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ALLSELECTED – just like ALL, but if the column is specifically selected, then it respects the slicer</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ALLNONBLANKROW – Just like ALL, but does not return any blank rows</a:t>
            </a:r>
            <a:endParaRPr lang="en-US" dirty="0"/>
          </a:p>
          <a:p>
            <a:endParaRPr lang="en-US" baseline="0" dirty="0"/>
          </a:p>
          <a:p>
            <a:endParaRPr lang="en-US" dirty="0"/>
          </a:p>
        </p:txBody>
      </p:sp>
    </p:spTree>
    <p:extLst>
      <p:ext uri="{BB962C8B-B14F-4D97-AF65-F5344CB8AC3E}">
        <p14:creationId xmlns:p14="http://schemas.microsoft.com/office/powerpoint/2010/main" val="174501480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 Demo</a:t>
            </a:r>
          </a:p>
          <a:p>
            <a:r>
              <a:rPr lang="en-US" baseline="0" dirty="0"/>
              <a:t>If when you write VALUES and get a blank you may have Blank or </a:t>
            </a:r>
            <a:r>
              <a:rPr lang="en-US" baseline="0" dirty="0" err="1"/>
              <a:t>MisMatch</a:t>
            </a:r>
            <a:endParaRPr lang="en-US" baseline="0" dirty="0"/>
          </a:p>
          <a:p>
            <a:r>
              <a:rPr lang="en-US" baseline="0" dirty="0"/>
              <a:t>If you change a VALUES to DISTINCT and you still have blank – then it is a real blank – NOT A  MISMATCH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DISTINCT is more expensive as well</a:t>
            </a:r>
          </a:p>
          <a:p>
            <a:endParaRPr lang="en-US" baseline="0" dirty="0"/>
          </a:p>
          <a:p>
            <a:r>
              <a:rPr lang="en-US" baseline="0" dirty="0"/>
              <a:t>Blank vs a mismatch – If your model has Fact rows which do not match with dimensions, this is a mismatch – not a true blank.</a:t>
            </a:r>
          </a:p>
          <a:p>
            <a:endParaRPr lang="en-US" baseline="0" dirty="0"/>
          </a:p>
          <a:p>
            <a:r>
              <a:rPr lang="en-US" baseline="0" dirty="0"/>
              <a:t>HASONEVALUE: </a:t>
            </a:r>
            <a:r>
              <a:rPr lang="en-US" sz="1200" b="0" i="0" kern="1200" dirty="0" err="1">
                <a:solidFill>
                  <a:schemeClr val="tx1"/>
                </a:solidFill>
                <a:effectLst/>
                <a:latin typeface="+mn-lt"/>
                <a:ea typeface="+mn-ea"/>
                <a:cs typeface="+mn-cs"/>
              </a:rPr>
              <a:t>eturns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when the context for </a:t>
            </a:r>
            <a:r>
              <a:rPr lang="en-US" sz="1200" b="0" i="1" kern="1200" dirty="0" err="1">
                <a:solidFill>
                  <a:schemeClr val="tx1"/>
                </a:solidFill>
                <a:effectLst/>
                <a:latin typeface="+mn-lt"/>
                <a:ea typeface="+mn-ea"/>
                <a:cs typeface="+mn-cs"/>
              </a:rPr>
              <a:t>columnName</a:t>
            </a:r>
            <a:r>
              <a:rPr lang="en-US" sz="1200" b="0" i="0" kern="1200" dirty="0">
                <a:solidFill>
                  <a:schemeClr val="tx1"/>
                </a:solidFill>
                <a:effectLst/>
                <a:latin typeface="+mn-lt"/>
                <a:ea typeface="+mn-ea"/>
                <a:cs typeface="+mn-cs"/>
              </a:rPr>
              <a:t> has been filtered down to one distinct value only. Otherwise is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a:t>
            </a:r>
            <a:endParaRPr lang="en-US" baseline="0" dirty="0"/>
          </a:p>
          <a:p>
            <a:endParaRPr lang="en-US" baseline="0" dirty="0"/>
          </a:p>
          <a:p>
            <a:endParaRPr lang="en-US" baseline="0" dirty="0"/>
          </a:p>
        </p:txBody>
      </p:sp>
    </p:spTree>
    <p:extLst>
      <p:ext uri="{BB962C8B-B14F-4D97-AF65-F5344CB8AC3E}">
        <p14:creationId xmlns:p14="http://schemas.microsoft.com/office/powerpoint/2010/main" val="35224877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function HASONEVALUE Returns TRUE when the context for </a:t>
            </a:r>
            <a:r>
              <a:rPr lang="en-US" sz="1200" b="0" i="0" kern="1200" dirty="0" err="1">
                <a:solidFill>
                  <a:schemeClr val="tx1"/>
                </a:solidFill>
                <a:effectLst/>
                <a:latin typeface="+mn-lt"/>
                <a:ea typeface="+mn-ea"/>
                <a:cs typeface="+mn-cs"/>
              </a:rPr>
              <a:t>columnName</a:t>
            </a:r>
            <a:r>
              <a:rPr lang="en-US" sz="1200" b="0" i="0" kern="1200" dirty="0">
                <a:solidFill>
                  <a:schemeClr val="tx1"/>
                </a:solidFill>
                <a:effectLst/>
                <a:latin typeface="+mn-lt"/>
                <a:ea typeface="+mn-ea"/>
                <a:cs typeface="+mn-cs"/>
              </a:rPr>
              <a:t> has been filtered down to one distinct value only. Otherwise is FALSE.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function SELECTEDVALUE returns the value of the column reference passed as first argument if it is the only value available in the filter context, otherwise it returns blank or the default value passed as second argument</a:t>
            </a:r>
          </a:p>
          <a:p>
            <a:endParaRPr lang="en-US" sz="1200" b="0" i="0" kern="1200" baseline="0" dirty="0">
              <a:solidFill>
                <a:schemeClr val="tx1"/>
              </a:solidFill>
              <a:effectLst/>
              <a:latin typeface="+mn-lt"/>
              <a:ea typeface="+mn-ea"/>
              <a:cs typeface="+mn-cs"/>
            </a:endParaRPr>
          </a:p>
          <a:p>
            <a:r>
              <a:rPr lang="en-US" baseline="0" dirty="0"/>
              <a:t>Mostly used in slicer selection. </a:t>
            </a:r>
            <a:r>
              <a:rPr lang="en-US" baseline="0" dirty="0" err="1"/>
              <a:t>E,g</a:t>
            </a:r>
            <a:r>
              <a:rPr lang="en-US" baseline="0" dirty="0"/>
              <a:t>, measure is calculated when only one value is selected in slicer</a:t>
            </a:r>
          </a:p>
          <a:p>
            <a:endParaRPr lang="en-US" baseline="0" dirty="0"/>
          </a:p>
          <a:p>
            <a:r>
              <a:rPr lang="en-US" dirty="0">
                <a:hlinkClick r:id="rId3"/>
              </a:rPr>
              <a:t>https://www.sqlbi.com/articles/using-the-selectedvalue-function-in-dax/</a:t>
            </a:r>
            <a:endParaRPr lang="en-US" baseline="0" dirty="0"/>
          </a:p>
          <a:p>
            <a:endParaRPr lang="en-US" baseline="0" dirty="0"/>
          </a:p>
          <a:p>
            <a:r>
              <a:rPr lang="en-US" baseline="0" dirty="0"/>
              <a:t>HASONEVALUE: </a:t>
            </a:r>
            <a:r>
              <a:rPr lang="en-US" sz="1200" b="0" i="0" kern="1200" dirty="0" err="1">
                <a:solidFill>
                  <a:schemeClr val="tx1"/>
                </a:solidFill>
                <a:effectLst/>
                <a:latin typeface="+mn-lt"/>
                <a:ea typeface="+mn-ea"/>
                <a:cs typeface="+mn-cs"/>
              </a:rPr>
              <a:t>eturns</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TRUE</a:t>
            </a:r>
            <a:r>
              <a:rPr lang="en-US" sz="1200" b="0" i="0" kern="1200" dirty="0">
                <a:solidFill>
                  <a:schemeClr val="tx1"/>
                </a:solidFill>
                <a:effectLst/>
                <a:latin typeface="+mn-lt"/>
                <a:ea typeface="+mn-ea"/>
                <a:cs typeface="+mn-cs"/>
              </a:rPr>
              <a:t> when the context for </a:t>
            </a:r>
            <a:r>
              <a:rPr lang="en-US" sz="1200" b="0" i="1" kern="1200" dirty="0" err="1">
                <a:solidFill>
                  <a:schemeClr val="tx1"/>
                </a:solidFill>
                <a:effectLst/>
                <a:latin typeface="+mn-lt"/>
                <a:ea typeface="+mn-ea"/>
                <a:cs typeface="+mn-cs"/>
              </a:rPr>
              <a:t>columnName</a:t>
            </a:r>
            <a:r>
              <a:rPr lang="en-US" sz="1200" b="0" i="0" kern="1200" dirty="0">
                <a:solidFill>
                  <a:schemeClr val="tx1"/>
                </a:solidFill>
                <a:effectLst/>
                <a:latin typeface="+mn-lt"/>
                <a:ea typeface="+mn-ea"/>
                <a:cs typeface="+mn-cs"/>
              </a:rPr>
              <a:t> has been filtered down to one distinct value only. Otherwise is </a:t>
            </a:r>
            <a:r>
              <a:rPr lang="en-US" sz="1200" b="1" i="0" kern="1200" dirty="0">
                <a:solidFill>
                  <a:schemeClr val="tx1"/>
                </a:solidFill>
                <a:effectLst/>
                <a:latin typeface="+mn-lt"/>
                <a:ea typeface="+mn-ea"/>
                <a:cs typeface="+mn-cs"/>
              </a:rPr>
              <a:t>FALSE</a:t>
            </a:r>
            <a:r>
              <a:rPr lang="en-US" sz="1200" b="0" i="0" kern="1200" dirty="0">
                <a:solidFill>
                  <a:schemeClr val="tx1"/>
                </a:solidFill>
                <a:effectLst/>
                <a:latin typeface="+mn-lt"/>
                <a:ea typeface="+mn-ea"/>
                <a:cs typeface="+mn-cs"/>
              </a:rPr>
              <a:t>.</a:t>
            </a:r>
            <a:endParaRPr lang="en-US" baseline="0" dirty="0"/>
          </a:p>
          <a:p>
            <a:endParaRPr lang="en-US" baseline="0" dirty="0"/>
          </a:p>
          <a:p>
            <a:endParaRPr lang="en-US" baseline="0" dirty="0"/>
          </a:p>
          <a:p>
            <a:r>
              <a:rPr lang="en-US" baseline="0" dirty="0"/>
              <a:t>*************</a:t>
            </a:r>
          </a:p>
          <a:p>
            <a:r>
              <a:rPr lang="en-US" baseline="0" dirty="0"/>
              <a:t>To use when a customer wants to return different value depends on the result for example sum above 2. </a:t>
            </a:r>
          </a:p>
          <a:p>
            <a:endParaRPr lang="en-US" baseline="0" dirty="0"/>
          </a:p>
          <a:p>
            <a:endParaRPr lang="en-US" baseline="0" dirty="0"/>
          </a:p>
        </p:txBody>
      </p:sp>
    </p:spTree>
    <p:extLst>
      <p:ext uri="{BB962C8B-B14F-4D97-AF65-F5344CB8AC3E}">
        <p14:creationId xmlns:p14="http://schemas.microsoft.com/office/powerpoint/2010/main" val="22807747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aseline="0" dirty="0"/>
              <a:t>Region = “Central” is in a ROW Context as it is not surrounded by aggregate function</a:t>
            </a:r>
          </a:p>
          <a:p>
            <a:endParaRPr lang="en-US" baseline="0" dirty="0"/>
          </a:p>
          <a:p>
            <a:r>
              <a:rPr lang="en-US" baseline="0" dirty="0"/>
              <a:t>******************</a:t>
            </a:r>
          </a:p>
          <a:p>
            <a:r>
              <a:rPr lang="en-US" baseline="0" dirty="0"/>
              <a:t>The region filter that should be created takes all the condition and applies calculate expression </a:t>
            </a:r>
          </a:p>
          <a:p>
            <a:endParaRPr lang="en-US" dirty="0"/>
          </a:p>
        </p:txBody>
      </p:sp>
    </p:spTree>
    <p:extLst>
      <p:ext uri="{BB962C8B-B14F-4D97-AF65-F5344CB8AC3E}">
        <p14:creationId xmlns:p14="http://schemas.microsoft.com/office/powerpoint/2010/main" val="29117645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a:p>
        </p:txBody>
      </p:sp>
    </p:spTree>
    <p:extLst>
      <p:ext uri="{BB962C8B-B14F-4D97-AF65-F5344CB8AC3E}">
        <p14:creationId xmlns:p14="http://schemas.microsoft.com/office/powerpoint/2010/main" val="21386320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endParaRPr lang="en-US" i="1" dirty="0"/>
          </a:p>
        </p:txBody>
      </p:sp>
      <p:sp>
        <p:nvSpPr>
          <p:cNvPr id="4" name="Slide Number Placeholder 3"/>
          <p:cNvSpPr>
            <a:spLocks noGrp="1"/>
          </p:cNvSpPr>
          <p:nvPr>
            <p:ph type="sldNum" sz="quarter" idx="10"/>
          </p:nvPr>
        </p:nvSpPr>
        <p:spPr/>
        <p:txBody>
          <a:bodyPr/>
          <a:lstStyle/>
          <a:p>
            <a:fld id="{24F2286A-233C-471D-BDF9-24A775565FE1}" type="slidenum">
              <a:rPr lang="en-US" smtClean="0"/>
              <a:t>101</a:t>
            </a:fld>
            <a:endParaRPr lang="en-US" dirty="0"/>
          </a:p>
        </p:txBody>
      </p:sp>
      <p:sp>
        <p:nvSpPr>
          <p:cNvPr id="5" name="Footer Placeholder 4">
            <a:extLst>
              <a:ext uri="{FF2B5EF4-FFF2-40B4-BE49-F238E27FC236}">
                <a16:creationId xmlns:a16="http://schemas.microsoft.com/office/drawing/2014/main" id="{53AB2A6F-A00C-4B13-B1BF-B2656A5C0681}"/>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406170230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r>
              <a:rPr lang="en-US" sz="1200" dirty="0">
                <a:ln w="0"/>
              </a:rPr>
              <a:t>Explain the Suggested Values drop down field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12)</a:t>
            </a:r>
            <a:endParaRPr lang="en-US" sz="1400" b="1" dirty="0"/>
          </a:p>
          <a:p>
            <a:r>
              <a:rPr lang="en-US" sz="1400" dirty="0"/>
              <a:t>Objective: Update file paths to use dynamic variables</a:t>
            </a:r>
          </a:p>
          <a:p>
            <a:pPr marL="342900" indent="-342900">
              <a:buFont typeface="+mj-lt"/>
              <a:buAutoNum type="arabicPeriod"/>
            </a:pPr>
            <a:r>
              <a:rPr lang="en-US" sz="1400" kern="1200" dirty="0">
                <a:solidFill>
                  <a:schemeClr val="tx1"/>
                </a:solidFill>
                <a:latin typeface="+mn-lt"/>
                <a:ea typeface="+mn-ea"/>
                <a:cs typeface="+mn-cs"/>
              </a:rPr>
              <a:t>From the Home Ribbon &gt; Manage Parameters</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Parameter</a:t>
            </a:r>
          </a:p>
          <a:p>
            <a:pPr marL="808759" lvl="1" indent="-342900">
              <a:buFont typeface="+mj-lt"/>
              <a:buAutoNum type="alphaLcParenR"/>
            </a:pPr>
            <a:r>
              <a:rPr lang="en-US" sz="1400" kern="1200" dirty="0">
                <a:solidFill>
                  <a:schemeClr val="tx1"/>
                </a:solidFill>
                <a:latin typeface="+mn-lt"/>
                <a:ea typeface="+mn-ea"/>
                <a:cs typeface="+mn-cs"/>
              </a:rPr>
              <a:t>Parameter Name:  Path</a:t>
            </a:r>
          </a:p>
          <a:p>
            <a:pPr marL="808759" lvl="1" indent="-342900">
              <a:buFont typeface="+mj-lt"/>
              <a:buAutoNum type="alphaLcParenR"/>
            </a:pPr>
            <a:r>
              <a:rPr lang="en-US" sz="1400" kern="1200" dirty="0">
                <a:solidFill>
                  <a:schemeClr val="tx1"/>
                </a:solidFill>
                <a:latin typeface="+mn-lt"/>
                <a:ea typeface="+mn-ea"/>
                <a:cs typeface="+mn-cs"/>
              </a:rPr>
              <a:t>Type: Text</a:t>
            </a:r>
          </a:p>
          <a:p>
            <a:pPr marL="808759" lvl="1" indent="-342900">
              <a:buFont typeface="+mj-lt"/>
              <a:buAutoNum type="alphaLcParenR"/>
            </a:pPr>
            <a:r>
              <a:rPr lang="en-US" sz="1400" kern="1200" dirty="0">
                <a:solidFill>
                  <a:schemeClr val="tx1"/>
                </a:solidFill>
                <a:latin typeface="+mn-lt"/>
                <a:ea typeface="+mn-ea"/>
                <a:cs typeface="+mn-cs"/>
              </a:rPr>
              <a:t>Current Value = C:\Power </a:t>
            </a:r>
            <a:r>
              <a:rPr lang="en-US" sz="1400" kern="1200" dirty="0" err="1">
                <a:solidFill>
                  <a:schemeClr val="tx1"/>
                </a:solidFill>
                <a:latin typeface="+mn-lt"/>
                <a:ea typeface="+mn-ea"/>
                <a:cs typeface="+mn-cs"/>
              </a:rPr>
              <a:t>BI_Adv_M</a:t>
            </a:r>
            <a:r>
              <a:rPr lang="en-US" sz="1400" kern="1200" dirty="0">
                <a:solidFill>
                  <a:schemeClr val="tx1"/>
                </a:solidFill>
                <a:latin typeface="+mn-lt"/>
                <a:ea typeface="+mn-ea"/>
                <a:cs typeface="+mn-cs"/>
              </a:rPr>
              <a:t>\</a:t>
            </a:r>
          </a:p>
          <a:p>
            <a:pPr marL="1265959" lvl="2" indent="-342900">
              <a:buFont typeface="+mj-lt"/>
              <a:buAutoNum type="alphaLcParenR"/>
            </a:pPr>
            <a:r>
              <a:rPr lang="en-US" sz="1400" b="1" kern="1200" dirty="0">
                <a:solidFill>
                  <a:srgbClr val="FF0000"/>
                </a:solidFill>
                <a:latin typeface="+mn-lt"/>
                <a:ea typeface="+mn-ea"/>
                <a:cs typeface="+mn-cs"/>
              </a:rPr>
              <a:t>Important that this matches</a:t>
            </a:r>
            <a:r>
              <a:rPr lang="en-US" sz="1400" b="1" kern="1200" baseline="0" dirty="0">
                <a:solidFill>
                  <a:srgbClr val="FF0000"/>
                </a:solidFill>
                <a:latin typeface="+mn-lt"/>
                <a:ea typeface="+mn-ea"/>
                <a:cs typeface="+mn-cs"/>
              </a:rPr>
              <a:t> the file name that the student has on their C Drive.  If they don’t have the underline but they have spaces in the folder name then this needs to match their folder</a:t>
            </a:r>
            <a:endParaRPr lang="en-US" sz="1400" b="1" kern="1200" dirty="0">
              <a:solidFill>
                <a:srgbClr val="FF0000"/>
              </a:solidFill>
              <a:latin typeface="+mn-lt"/>
              <a:ea typeface="+mn-ea"/>
              <a:cs typeface="+mn-cs"/>
            </a:endParaRPr>
          </a:p>
          <a:p>
            <a:pPr marL="342900" indent="-342900">
              <a:buFont typeface="+mj-lt"/>
              <a:buAutoNum type="arabicPeriod"/>
            </a:pPr>
            <a:r>
              <a:rPr lang="en-US" sz="1400" b="1" kern="1200" dirty="0">
                <a:solidFill>
                  <a:schemeClr val="tx1"/>
                </a:solidFill>
                <a:latin typeface="+mn-lt"/>
                <a:ea typeface="+mn-ea"/>
                <a:cs typeface="+mn-cs"/>
              </a:rPr>
              <a:t>Create </a:t>
            </a:r>
            <a:r>
              <a:rPr lang="en-US" sz="1400" kern="1200" dirty="0">
                <a:solidFill>
                  <a:schemeClr val="tx1"/>
                </a:solidFill>
                <a:latin typeface="+mn-lt"/>
                <a:ea typeface="+mn-ea"/>
                <a:cs typeface="+mn-cs"/>
              </a:rPr>
              <a:t>a new Parameter</a:t>
            </a:r>
          </a:p>
          <a:p>
            <a:pPr marL="808759" lvl="1" indent="-342900">
              <a:buFont typeface="+mj-lt"/>
              <a:buAutoNum type="alphaLcParenR"/>
            </a:pPr>
            <a:r>
              <a:rPr lang="en-US" sz="1400" kern="1200" dirty="0">
                <a:solidFill>
                  <a:schemeClr val="tx1"/>
                </a:solidFill>
                <a:latin typeface="+mn-lt"/>
                <a:ea typeface="+mn-ea"/>
                <a:cs typeface="+mn-cs"/>
              </a:rPr>
              <a:t>Parameter Name:  </a:t>
            </a:r>
            <a:r>
              <a:rPr lang="en-US" sz="1400" kern="1200" dirty="0" err="1">
                <a:solidFill>
                  <a:schemeClr val="tx1"/>
                </a:solidFill>
                <a:latin typeface="+mn-lt"/>
                <a:ea typeface="+mn-ea"/>
                <a:cs typeface="+mn-cs"/>
              </a:rPr>
              <a:t>Actuals_File</a:t>
            </a:r>
            <a:endParaRPr lang="en-US" sz="1400" kern="1200" dirty="0">
              <a:solidFill>
                <a:schemeClr val="tx1"/>
              </a:solidFill>
              <a:latin typeface="+mn-lt"/>
              <a:ea typeface="+mn-ea"/>
              <a:cs typeface="+mn-cs"/>
            </a:endParaRPr>
          </a:p>
          <a:p>
            <a:pPr marL="808759" lvl="1" indent="-342900">
              <a:buFont typeface="+mj-lt"/>
              <a:buAutoNum type="alphaLcParenR"/>
            </a:pPr>
            <a:r>
              <a:rPr lang="en-US" sz="1400" kern="1200" dirty="0">
                <a:solidFill>
                  <a:schemeClr val="tx1"/>
                </a:solidFill>
                <a:latin typeface="+mn-lt"/>
                <a:ea typeface="+mn-ea"/>
                <a:cs typeface="+mn-cs"/>
              </a:rPr>
              <a:t>Type: Text</a:t>
            </a:r>
          </a:p>
          <a:p>
            <a:pPr marL="808759" lvl="1" indent="-342900">
              <a:buFont typeface="+mj-lt"/>
              <a:buAutoNum type="alphaLcParenR"/>
            </a:pPr>
            <a:r>
              <a:rPr lang="en-US" sz="1400" kern="1200" dirty="0">
                <a:solidFill>
                  <a:schemeClr val="tx1"/>
                </a:solidFill>
                <a:latin typeface="+mn-lt"/>
                <a:ea typeface="+mn-ea"/>
                <a:cs typeface="+mn-cs"/>
              </a:rPr>
              <a:t>Current Value = VanArsdel_Actuals.xlsx</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Parameter</a:t>
            </a:r>
          </a:p>
          <a:p>
            <a:pPr marL="808759" lvl="1" indent="-342900">
              <a:buFont typeface="+mj-lt"/>
              <a:buAutoNum type="alphaLcParenR"/>
            </a:pPr>
            <a:r>
              <a:rPr lang="en-US" sz="1400" kern="1200" dirty="0">
                <a:solidFill>
                  <a:schemeClr val="tx1"/>
                </a:solidFill>
                <a:latin typeface="+mn-lt"/>
                <a:ea typeface="+mn-ea"/>
                <a:cs typeface="+mn-cs"/>
              </a:rPr>
              <a:t>Parameter Name:  </a:t>
            </a:r>
            <a:r>
              <a:rPr lang="en-US" sz="1400" kern="1200" dirty="0" err="1">
                <a:solidFill>
                  <a:schemeClr val="tx1"/>
                </a:solidFill>
                <a:latin typeface="+mn-lt"/>
                <a:ea typeface="+mn-ea"/>
                <a:cs typeface="+mn-cs"/>
              </a:rPr>
              <a:t>Budget_File</a:t>
            </a:r>
            <a:endParaRPr lang="en-US" sz="1400" kern="1200" dirty="0">
              <a:solidFill>
                <a:schemeClr val="tx1"/>
              </a:solidFill>
              <a:latin typeface="+mn-lt"/>
              <a:ea typeface="+mn-ea"/>
              <a:cs typeface="+mn-cs"/>
            </a:endParaRPr>
          </a:p>
          <a:p>
            <a:pPr marL="808759" lvl="1" indent="-342900">
              <a:buFont typeface="+mj-lt"/>
              <a:buAutoNum type="alphaLcParenR"/>
            </a:pPr>
            <a:r>
              <a:rPr lang="en-US" sz="1400" kern="1200" dirty="0">
                <a:solidFill>
                  <a:schemeClr val="tx1"/>
                </a:solidFill>
                <a:latin typeface="+mn-lt"/>
                <a:ea typeface="+mn-ea"/>
                <a:cs typeface="+mn-cs"/>
              </a:rPr>
              <a:t>Type: Text</a:t>
            </a:r>
          </a:p>
          <a:p>
            <a:pPr marL="808759" lvl="1" indent="-342900">
              <a:buFont typeface="+mj-lt"/>
              <a:buAutoNum type="alphaLcParenR"/>
            </a:pPr>
            <a:r>
              <a:rPr lang="en-US" sz="1400" kern="1200" dirty="0">
                <a:solidFill>
                  <a:schemeClr val="tx1"/>
                </a:solidFill>
                <a:latin typeface="+mn-lt"/>
                <a:ea typeface="+mn-ea"/>
                <a:cs typeface="+mn-cs"/>
              </a:rPr>
              <a:t>Current Value = VanArsdel_Budget.csv</a:t>
            </a:r>
          </a:p>
          <a:p>
            <a:pPr marL="351559" indent="-342900">
              <a:buFont typeface="+mj-lt"/>
              <a:buAutoNum type="arabicPeriod"/>
            </a:pPr>
            <a:r>
              <a:rPr lang="en-US" sz="1400" b="1" kern="1200" dirty="0">
                <a:solidFill>
                  <a:schemeClr val="tx1"/>
                </a:solidFill>
                <a:latin typeface="+mn-lt"/>
                <a:ea typeface="+mn-ea"/>
                <a:cs typeface="+mn-cs"/>
              </a:rPr>
              <a:t>Update </a:t>
            </a:r>
            <a:r>
              <a:rPr lang="en-US" sz="1400" kern="1200" dirty="0">
                <a:solidFill>
                  <a:schemeClr val="tx1"/>
                </a:solidFill>
                <a:latin typeface="+mn-lt"/>
                <a:ea typeface="+mn-ea"/>
                <a:cs typeface="+mn-cs"/>
              </a:rPr>
              <a:t>the text files to ensure the parameter names are consistent</a:t>
            </a:r>
            <a:endParaRPr lang="en-US" dirty="0">
              <a:ln w="0"/>
              <a:effectLst>
                <a:outerShdw blurRad="38100" dist="19050" dir="2700000" algn="tl" rotWithShape="0">
                  <a:schemeClr val="dk1">
                    <a:alpha val="40000"/>
                  </a:schemeClr>
                </a:outerShdw>
              </a:effectLst>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102</a:t>
            </a:fld>
            <a:endParaRPr lang="en-US" dirty="0"/>
          </a:p>
        </p:txBody>
      </p:sp>
      <p:sp>
        <p:nvSpPr>
          <p:cNvPr id="5" name="Footer Placeholder 4">
            <a:extLst>
              <a:ext uri="{FF2B5EF4-FFF2-40B4-BE49-F238E27FC236}">
                <a16:creationId xmlns:a16="http://schemas.microsoft.com/office/drawing/2014/main" id="{D8B1BFD3-FD6F-45ED-819C-88DB784C5967}"/>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4766206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485775"/>
            <a:ext cx="5575300" cy="3136900"/>
          </a:xfrm>
        </p:spPr>
      </p:sp>
      <p:sp>
        <p:nvSpPr>
          <p:cNvPr id="3" name="Notes Placeholder 2"/>
          <p:cNvSpPr>
            <a:spLocks noGrp="1"/>
          </p:cNvSpPr>
          <p:nvPr>
            <p:ph type="body" idx="1"/>
          </p:nvPr>
        </p:nvSpPr>
        <p:spPr>
          <a:xfrm>
            <a:off x="701040" y="3744382"/>
            <a:ext cx="5608320" cy="4433008"/>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err="1"/>
              <a:t>StepxStep</a:t>
            </a:r>
            <a:r>
              <a:rPr lang="en-US" sz="1400" b="0" dirty="0"/>
              <a:t>(Student Handout Slide 13)</a:t>
            </a:r>
            <a:endParaRPr lang="en-US" sz="1400" b="1" dirty="0"/>
          </a:p>
          <a:p>
            <a:r>
              <a:rPr lang="en-US" sz="1400" dirty="0"/>
              <a:t>Objective: Create a query to validate if source is Web or Local and resolve path</a:t>
            </a:r>
          </a:p>
          <a:p>
            <a:pPr marL="342900" indent="-342900">
              <a:buFont typeface="+mj-lt"/>
              <a:buAutoNum type="arabicPeriod"/>
            </a:pPr>
            <a:r>
              <a:rPr lang="en-US" sz="1400" b="1" kern="1200" dirty="0">
                <a:solidFill>
                  <a:schemeClr val="tx1"/>
                </a:solidFill>
                <a:latin typeface="+mn-lt"/>
                <a:ea typeface="+mn-ea"/>
                <a:cs typeface="+mn-cs"/>
              </a:rPr>
              <a:t>Create</a:t>
            </a:r>
            <a:r>
              <a:rPr lang="en-US" sz="1400" kern="1200" dirty="0">
                <a:solidFill>
                  <a:schemeClr val="tx1"/>
                </a:solidFill>
                <a:latin typeface="+mn-lt"/>
                <a:ea typeface="+mn-ea"/>
                <a:cs typeface="+mn-cs"/>
              </a:rPr>
              <a:t> a new blank query</a:t>
            </a:r>
          </a:p>
          <a:p>
            <a:pPr marL="808759" lvl="1" indent="-342900">
              <a:buFont typeface="+mj-lt"/>
              <a:buAutoNum type="alphaLcParenR"/>
            </a:pPr>
            <a:r>
              <a:rPr lang="en-US" sz="1400" kern="1200" dirty="0">
                <a:solidFill>
                  <a:schemeClr val="tx1"/>
                </a:solidFill>
                <a:latin typeface="+mn-lt"/>
                <a:ea typeface="+mn-ea"/>
                <a:cs typeface="+mn-cs"/>
              </a:rPr>
              <a:t>Query Name: “Actuals_Path”</a:t>
            </a:r>
          </a:p>
          <a:p>
            <a:pPr marL="808759" lvl="1" indent="-342900">
              <a:buFont typeface="+mj-lt"/>
              <a:buAutoNum type="alphaLcParenR"/>
            </a:pPr>
            <a:r>
              <a:rPr lang="en-US" sz="1400" kern="1200" dirty="0">
                <a:solidFill>
                  <a:schemeClr val="tx1"/>
                </a:solidFill>
                <a:latin typeface="+mn-lt"/>
                <a:ea typeface="+mn-ea"/>
                <a:cs typeface="+mn-cs"/>
              </a:rPr>
              <a:t>Open Advanced Editor and copy the text from the Actuals_Path.txt</a:t>
            </a:r>
          </a:p>
          <a:p>
            <a:pPr marL="808759" lvl="1" indent="-342900">
              <a:buFont typeface="+mj-lt"/>
              <a:buAutoNum type="alphaLcParenR"/>
            </a:pPr>
            <a:r>
              <a:rPr lang="en-US" sz="1400" kern="1200" dirty="0">
                <a:solidFill>
                  <a:schemeClr val="tx1"/>
                </a:solidFill>
                <a:latin typeface="+mn-lt"/>
                <a:ea typeface="+mn-ea"/>
                <a:cs typeface="+mn-cs"/>
              </a:rPr>
              <a:t>If you need to </a:t>
            </a:r>
            <a:r>
              <a:rPr lang="en-US" sz="1400" kern="1200" dirty="0" err="1">
                <a:solidFill>
                  <a:schemeClr val="tx1"/>
                </a:solidFill>
                <a:latin typeface="+mn-lt"/>
                <a:ea typeface="+mn-ea"/>
                <a:cs typeface="+mn-cs"/>
              </a:rPr>
              <a:t>troubleshoot:Text</a:t>
            </a:r>
            <a:r>
              <a:rPr lang="en-US" sz="1400" kern="1200" dirty="0">
                <a:solidFill>
                  <a:schemeClr val="tx1"/>
                </a:solidFill>
                <a:latin typeface="+mn-lt"/>
                <a:ea typeface="+mn-ea"/>
                <a:cs typeface="+mn-cs"/>
              </a:rPr>
              <a:t> as shown in slide (white box) with the correction</a:t>
            </a:r>
            <a:r>
              <a:rPr lang="en-US" sz="1400" kern="1200" baseline="0" dirty="0">
                <a:solidFill>
                  <a:schemeClr val="tx1"/>
                </a:solidFill>
                <a:latin typeface="+mn-lt"/>
                <a:ea typeface="+mn-ea"/>
                <a:cs typeface="+mn-cs"/>
              </a:rPr>
              <a:t> above</a:t>
            </a:r>
            <a:endParaRPr lang="en-US" sz="1400" kern="1200" dirty="0">
              <a:solidFill>
                <a:schemeClr val="tx1"/>
              </a:solidFill>
              <a:latin typeface="+mn-lt"/>
              <a:ea typeface="+mn-ea"/>
              <a:cs typeface="+mn-cs"/>
            </a:endParaRPr>
          </a:p>
          <a:p>
            <a:pPr marL="342900" indent="-342900">
              <a:buFont typeface="+mj-lt"/>
              <a:buAutoNum type="arabicPeriod"/>
            </a:pPr>
            <a:r>
              <a:rPr lang="en-US" sz="1400" b="1" kern="1200" dirty="0">
                <a:solidFill>
                  <a:schemeClr val="tx1"/>
                </a:solidFill>
                <a:latin typeface="+mn-lt"/>
                <a:ea typeface="+mn-ea"/>
                <a:cs typeface="+mn-cs"/>
              </a:rPr>
              <a:t>Update </a:t>
            </a:r>
            <a:r>
              <a:rPr lang="en-US" sz="1400" kern="1200" dirty="0">
                <a:solidFill>
                  <a:schemeClr val="tx1"/>
                </a:solidFill>
                <a:latin typeface="+mn-lt"/>
                <a:ea typeface="+mn-ea"/>
                <a:cs typeface="+mn-cs"/>
              </a:rPr>
              <a:t>Source Applied Step to use Resolved Path =</a:t>
            </a:r>
            <a:r>
              <a:rPr lang="en-US" sz="1400" b="1" kern="1200" dirty="0">
                <a:solidFill>
                  <a:schemeClr val="tx1"/>
                </a:solidFill>
                <a:latin typeface="+mn-lt"/>
                <a:ea typeface="+mn-ea"/>
                <a:cs typeface="+mn-cs"/>
              </a:rPr>
              <a:t> “</a:t>
            </a:r>
            <a:r>
              <a:rPr lang="en-US" sz="1400" kern="1200" dirty="0" err="1">
                <a:solidFill>
                  <a:schemeClr val="tx1"/>
                </a:solidFill>
                <a:latin typeface="+mn-lt"/>
                <a:ea typeface="+mn-ea"/>
                <a:cs typeface="+mn-cs"/>
              </a:rPr>
              <a:t>Actuals_Path</a:t>
            </a:r>
            <a:r>
              <a:rPr lang="en-US" sz="1400" kern="1200" dirty="0">
                <a:solidFill>
                  <a:schemeClr val="tx1"/>
                </a:solidFill>
                <a:latin typeface="+mn-lt"/>
                <a:ea typeface="+mn-ea"/>
                <a:cs typeface="+mn-cs"/>
              </a:rPr>
              <a:t>” to all of the following</a:t>
            </a:r>
            <a:r>
              <a:rPr lang="en-US" sz="1400" kern="1200" baseline="0" dirty="0">
                <a:solidFill>
                  <a:schemeClr val="tx1"/>
                </a:solidFill>
                <a:latin typeface="+mn-lt"/>
                <a:ea typeface="+mn-ea"/>
                <a:cs typeface="+mn-cs"/>
              </a:rPr>
              <a:t> queries:</a:t>
            </a:r>
            <a:endParaRPr lang="en-US" sz="1400" b="1" kern="1200" dirty="0">
              <a:solidFill>
                <a:schemeClr val="tx1"/>
              </a:solidFill>
              <a:latin typeface="+mn-lt"/>
              <a:ea typeface="+mn-ea"/>
              <a:cs typeface="+mn-cs"/>
            </a:endParaRPr>
          </a:p>
          <a:p>
            <a:pPr marL="800100" lvl="1" indent="-342900">
              <a:buFont typeface="Arial" panose="020B0604020202020204" pitchFamily="34" charset="0"/>
              <a:buChar char="•"/>
            </a:pPr>
            <a:r>
              <a:rPr lang="en-US" sz="1400" kern="1200" dirty="0">
                <a:solidFill>
                  <a:schemeClr val="tx1"/>
                </a:solidFill>
                <a:latin typeface="+mn-lt"/>
                <a:ea typeface="+mn-ea"/>
                <a:cs typeface="+mn-cs"/>
              </a:rPr>
              <a:t>CampaignDim</a:t>
            </a:r>
          </a:p>
          <a:p>
            <a:pPr marL="800100" lvl="1" indent="-342900">
              <a:buFont typeface="Arial" panose="020B0604020202020204" pitchFamily="34" charset="0"/>
              <a:buChar char="•"/>
            </a:pPr>
            <a:r>
              <a:rPr lang="en-US" sz="1400" kern="1200" dirty="0">
                <a:solidFill>
                  <a:schemeClr val="tx1"/>
                </a:solidFill>
                <a:latin typeface="+mn-lt"/>
                <a:ea typeface="+mn-ea"/>
                <a:cs typeface="+mn-cs"/>
              </a:rPr>
              <a:t>CustomerDim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ProductDim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CatSegDim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DateDim</a:t>
            </a:r>
          </a:p>
          <a:p>
            <a:pPr marL="800100" lvl="1" indent="-342900">
              <a:buFont typeface="Arial" panose="020B0604020202020204" pitchFamily="34" charset="0"/>
              <a:buChar char="•"/>
              <a:defRPr/>
            </a:pPr>
            <a:r>
              <a:rPr lang="en-US" sz="1400" kern="1200" dirty="0">
                <a:solidFill>
                  <a:schemeClr val="tx1"/>
                </a:solidFill>
                <a:latin typeface="+mn-lt"/>
                <a:ea typeface="+mn-ea"/>
                <a:cs typeface="+mn-cs"/>
              </a:rPr>
              <a:t>GeoDim</a:t>
            </a:r>
          </a:p>
          <a:p>
            <a:pPr marL="800100" lvl="1" indent="-342900">
              <a:buFont typeface="Arial" panose="020B0604020202020204" pitchFamily="34" charset="0"/>
              <a:buChar char="•"/>
              <a:defRPr/>
            </a:pPr>
            <a:r>
              <a:rPr lang="en-US" sz="1400" kern="1200" dirty="0" err="1">
                <a:solidFill>
                  <a:schemeClr val="tx1"/>
                </a:solidFill>
                <a:latin typeface="+mn-lt"/>
                <a:ea typeface="+mn-ea"/>
                <a:cs typeface="+mn-cs"/>
              </a:rPr>
              <a:t>SalesFact</a:t>
            </a:r>
            <a:endParaRPr lang="en-US" sz="1200" kern="1200" dirty="0">
              <a:ln w="0"/>
              <a:solidFill>
                <a:schemeClr val="tx1"/>
              </a:solidFill>
              <a:effectLst>
                <a:outerShdw blurRad="38100" dist="19050" dir="2700000" algn="tl" rotWithShape="0">
                  <a:schemeClr val="dk1">
                    <a:alpha val="40000"/>
                  </a:schemeClr>
                </a:outerShdw>
              </a:effectLst>
              <a:latin typeface="+mn-lt"/>
              <a:ea typeface="+mn-ea"/>
              <a:cs typeface="+mn-cs"/>
            </a:endParaRPr>
          </a:p>
        </p:txBody>
      </p:sp>
      <p:sp>
        <p:nvSpPr>
          <p:cNvPr id="4" name="Slide Number Placeholder 3"/>
          <p:cNvSpPr>
            <a:spLocks noGrp="1"/>
          </p:cNvSpPr>
          <p:nvPr>
            <p:ph type="sldNum" sz="quarter" idx="10"/>
          </p:nvPr>
        </p:nvSpPr>
        <p:spPr/>
        <p:txBody>
          <a:bodyPr/>
          <a:lstStyle/>
          <a:p>
            <a:fld id="{24F2286A-233C-471D-BDF9-24A775565FE1}" type="slidenum">
              <a:rPr lang="en-US" smtClean="0"/>
              <a:t>103</a:t>
            </a:fld>
            <a:endParaRPr lang="en-US" dirty="0"/>
          </a:p>
        </p:txBody>
      </p:sp>
      <p:sp>
        <p:nvSpPr>
          <p:cNvPr id="5" name="Footer Placeholder 4">
            <a:extLst>
              <a:ext uri="{FF2B5EF4-FFF2-40B4-BE49-F238E27FC236}">
                <a16:creationId xmlns:a16="http://schemas.microsoft.com/office/drawing/2014/main" id="{3BB3554A-B3C7-4754-8A9C-3665FFA02405}"/>
              </a:ext>
            </a:extLst>
          </p:cNvPr>
          <p:cNvSpPr>
            <a:spLocks noGrp="1"/>
          </p:cNvSpPr>
          <p:nvPr>
            <p:ph type="ftr" sz="quarter" idx="11"/>
          </p:nvPr>
        </p:nvSpPr>
        <p:spPr/>
        <p:txBody>
          <a:bodyPr/>
          <a:lstStyle/>
          <a:p>
            <a:r>
              <a:rPr lang="en-US"/>
              <a:t>© 2017 Microsoft. All rights reserved.</a:t>
            </a:r>
          </a:p>
        </p:txBody>
      </p:sp>
    </p:spTree>
    <p:extLst>
      <p:ext uri="{BB962C8B-B14F-4D97-AF65-F5344CB8AC3E}">
        <p14:creationId xmlns:p14="http://schemas.microsoft.com/office/powerpoint/2010/main" val="1667463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fld id="{4E4C8473-95EA-48C2-917D-84A3AF9AB99B}" type="slidenum">
              <a:rPr lang="en-US" smtClean="0"/>
              <a:t>‹#›</a:t>
            </a:fld>
            <a:endParaRPr lang="en-US" dirty="0"/>
          </a:p>
        </p:txBody>
      </p:sp>
      <p:sp>
        <p:nvSpPr>
          <p:cNvPr id="4" name="Footer Placeholder 2">
            <a:extLst>
              <a:ext uri="{FF2B5EF4-FFF2-40B4-BE49-F238E27FC236}">
                <a16:creationId xmlns:a16="http://schemas.microsoft.com/office/drawing/2014/main" id="{96B602E4-6AB6-460B-B8F2-7560A0C71CEA}"/>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spTree>
    <p:extLst>
      <p:ext uri="{BB962C8B-B14F-4D97-AF65-F5344CB8AC3E}">
        <p14:creationId xmlns:p14="http://schemas.microsoft.com/office/powerpoint/2010/main" val="519372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9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dirty="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410561" y="337271"/>
            <a:ext cx="6418924" cy="1668149"/>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2400" baseline="0" dirty="0">
                <a:solidFill>
                  <a:schemeClr val="tx1">
                    <a:lumMod val="65000"/>
                    <a:lumOff val="35000"/>
                  </a:schemeClr>
                </a:solidFill>
                <a:latin typeface="Segoe UI Semibold" panose="020B0702040204020203" pitchFamily="34" charset="0"/>
                <a:cs typeface="Segoe UI Semibold" panose="020B0702040204020203" pitchFamily="34" charset="0"/>
              </a:rPr>
              <a:t>Power BI Advanced</a:t>
            </a:r>
          </a:p>
          <a:p>
            <a:pPr defTabSz="914099" fontAlgn="base">
              <a:lnSpc>
                <a:spcPct val="90000"/>
              </a:lnSpc>
              <a:spcAft>
                <a:spcPts val="1200"/>
              </a:spcAft>
            </a:pPr>
            <a:r>
              <a:rPr lang="en-US" sz="3600" baseline="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Data Modeling and Data Shaping</a:t>
            </a:r>
            <a:endPar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endParaRPr>
          </a:p>
        </p:txBody>
      </p:sp>
      <p:sp>
        <p:nvSpPr>
          <p:cNvPr id="3" name="Subtitle 2"/>
          <p:cNvSpPr>
            <a:spLocks noGrp="1"/>
          </p:cNvSpPr>
          <p:nvPr userDrawn="1">
            <p:ph type="subTitle" idx="1"/>
          </p:nvPr>
        </p:nvSpPr>
        <p:spPr>
          <a:xfrm>
            <a:off x="495208" y="2220900"/>
            <a:ext cx="6063726" cy="994420"/>
          </a:xfrm>
          <a:prstGeom prst="rect">
            <a:avLst/>
          </a:prstGeom>
        </p:spPr>
        <p:txBody>
          <a:bodyPr lIns="182880" tIns="146304" rIns="182880" bIns="146304"/>
          <a:lstStyle>
            <a:lvl1pPr marL="0" indent="0" algn="l">
              <a:lnSpc>
                <a:spcPct val="90000"/>
              </a:lnSpc>
              <a:buNone/>
              <a:defRPr sz="2157" baseline="0">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endParaRPr lang="en-US" dirty="0"/>
          </a:p>
        </p:txBody>
      </p:sp>
      <p:sp>
        <p:nvSpPr>
          <p:cNvPr id="7" name="Footer Placeholder 2">
            <a:extLst>
              <a:ext uri="{FF2B5EF4-FFF2-40B4-BE49-F238E27FC236}">
                <a16:creationId xmlns:a16="http://schemas.microsoft.com/office/drawing/2014/main" id="{546F5638-549B-48FD-A27C-B55E972285BF}"/>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pic>
        <p:nvPicPr>
          <p:cNvPr id="2" name="Picture 1">
            <a:extLst>
              <a:ext uri="{FF2B5EF4-FFF2-40B4-BE49-F238E27FC236}">
                <a16:creationId xmlns:a16="http://schemas.microsoft.com/office/drawing/2014/main" id="{77B28916-0694-4753-B31C-CAADB8D43DD3}"/>
              </a:ext>
            </a:extLst>
          </p:cNvPr>
          <p:cNvPicPr>
            <a:picLocks noChangeAspect="1"/>
          </p:cNvPicPr>
          <p:nvPr userDrawn="1"/>
        </p:nvPicPr>
        <p:blipFill>
          <a:blip r:embed="rId7"/>
          <a:stretch>
            <a:fillRect/>
          </a:stretch>
        </p:blipFill>
        <p:spPr>
          <a:xfrm>
            <a:off x="6812703" y="221672"/>
            <a:ext cx="5400675" cy="904875"/>
          </a:xfrm>
          <a:prstGeom prst="rect">
            <a:avLst/>
          </a:prstGeom>
        </p:spPr>
      </p:pic>
    </p:spTree>
    <p:extLst>
      <p:ext uri="{BB962C8B-B14F-4D97-AF65-F5344CB8AC3E}">
        <p14:creationId xmlns:p14="http://schemas.microsoft.com/office/powerpoint/2010/main" val="227050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Footer Placeholder 2">
            <a:extLst>
              <a:ext uri="{FF2B5EF4-FFF2-40B4-BE49-F238E27FC236}">
                <a16:creationId xmlns:a16="http://schemas.microsoft.com/office/drawing/2014/main" id="{3A1C60B0-04A2-4DD1-AC47-6ED08E5D0F89}"/>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spTree>
    <p:extLst>
      <p:ext uri="{BB962C8B-B14F-4D97-AF65-F5344CB8AC3E}">
        <p14:creationId xmlns:p14="http://schemas.microsoft.com/office/powerpoint/2010/main" val="3590047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a:solidFill>
                  <a:schemeClr val="tx1"/>
                </a:solidFill>
              </a:defRPr>
            </a:lvl1pPr>
          </a:lstStyle>
          <a:p>
            <a:r>
              <a:rPr lang="en-US" dirty="0"/>
              <a:t>Click to edit Master title style</a:t>
            </a:r>
          </a:p>
        </p:txBody>
      </p:sp>
      <p:sp>
        <p:nvSpPr>
          <p:cNvPr id="10" name="Title"/>
          <p:cNvSpPr>
            <a:spLocks noGrp="1"/>
          </p:cNvSpPr>
          <p:nvPr>
            <p:ph type="body" sz="quarter" idx="10" hasCustomPrompt="1"/>
          </p:nvPr>
        </p:nvSpPr>
        <p:spPr>
          <a:xfrm>
            <a:off x="269239" y="2084175"/>
            <a:ext cx="9860673" cy="2434899"/>
          </a:xfrm>
          <a:prstGeom prst="rect">
            <a:avLst/>
          </a:prstGeom>
        </p:spPr>
        <p:txBody>
          <a:bodyPr/>
          <a:lstStyle>
            <a:lvl1pPr marL="0" indent="0">
              <a:buNone/>
              <a:defRPr sz="16267">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Demo</a:t>
            </a:r>
          </a:p>
        </p:txBody>
      </p:sp>
      <p:sp>
        <p:nvSpPr>
          <p:cNvPr id="4" name="Footer Placeholder 2">
            <a:extLst>
              <a:ext uri="{FF2B5EF4-FFF2-40B4-BE49-F238E27FC236}">
                <a16:creationId xmlns:a16="http://schemas.microsoft.com/office/drawing/2014/main" id="{C29E59E3-E882-43F5-BA77-B1C9655EBA4C}"/>
              </a:ext>
            </a:extLst>
          </p:cNvPr>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spTree>
    <p:extLst>
      <p:ext uri="{BB962C8B-B14F-4D97-AF65-F5344CB8AC3E}">
        <p14:creationId xmlns:p14="http://schemas.microsoft.com/office/powerpoint/2010/main" val="295031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6E531C4-134F-48E8-9849-F585F97ECCA2}" type="slidenum">
              <a:rPr lang="en-US" smtClean="0">
                <a:solidFill>
                  <a:prstClr val="black">
                    <a:tint val="75000"/>
                  </a:prstClr>
                </a:solidFill>
              </a:rPr>
              <a:pPr/>
              <a:t>‹#›</a:t>
            </a:fld>
            <a:endParaRPr lang="en-US">
              <a:solidFill>
                <a:prstClr val="black">
                  <a:tint val="75000"/>
                </a:prstClr>
              </a:solidFill>
            </a:endParaRPr>
          </a:p>
        </p:txBody>
      </p:sp>
      <p:sp>
        <p:nvSpPr>
          <p:cNvPr id="7" name="Footer Placeholder 3">
            <a:extLst>
              <a:ext uri="{FF2B5EF4-FFF2-40B4-BE49-F238E27FC236}">
                <a16:creationId xmlns:a16="http://schemas.microsoft.com/office/drawing/2014/main" id="{E4264A0B-8BC6-48A5-9F19-3960A5EE0EC1}"/>
              </a:ext>
            </a:extLst>
          </p:cNvPr>
          <p:cNvSpPr>
            <a:spLocks noGrp="1"/>
          </p:cNvSpPr>
          <p:nvPr>
            <p:ph type="ftr" sz="quarter" idx="11"/>
          </p:nvPr>
        </p:nvSpPr>
        <p:spPr>
          <a:xfrm>
            <a:off x="4038600" y="6612794"/>
            <a:ext cx="4114800" cy="228602"/>
          </a:xfrm>
          <a:prstGeom prst="rect">
            <a:avLst/>
          </a:prstGeom>
        </p:spPr>
        <p:txBody>
          <a:bodyPr/>
          <a:lstStyle/>
          <a:p>
            <a:r>
              <a:rPr lang="en-US" dirty="0">
                <a:solidFill>
                  <a:prstClr val="black">
                    <a:tint val="75000"/>
                  </a:prstClr>
                </a:solidFill>
              </a:rPr>
              <a:t>© 2020 Microsoft. All rights reserved.</a:t>
            </a:r>
          </a:p>
        </p:txBody>
      </p:sp>
    </p:spTree>
    <p:extLst>
      <p:ext uri="{BB962C8B-B14F-4D97-AF65-F5344CB8AC3E}">
        <p14:creationId xmlns:p14="http://schemas.microsoft.com/office/powerpoint/2010/main" val="18369811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8001" y="769205"/>
            <a:ext cx="11151917" cy="747897"/>
          </a:xfrm>
        </p:spPr>
        <p:txBody>
          <a:bodyPr/>
          <a:lstStyle>
            <a:lvl1pPr>
              <a:defRPr>
                <a:latin typeface="Segoe UI Light" pitchFamily="34" charset="0"/>
              </a:defRPr>
            </a:lvl1pPr>
          </a:lstStyle>
          <a:p>
            <a:r>
              <a:rPr lang="en-US"/>
              <a:t>Master title style</a:t>
            </a:r>
          </a:p>
        </p:txBody>
      </p:sp>
      <p:sp>
        <p:nvSpPr>
          <p:cNvPr id="5" name="Text Placeholder 4"/>
          <p:cNvSpPr>
            <a:spLocks noGrp="1"/>
          </p:cNvSpPr>
          <p:nvPr>
            <p:ph type="body" sz="quarter" idx="10"/>
          </p:nvPr>
        </p:nvSpPr>
        <p:spPr>
          <a:xfrm>
            <a:off x="508001" y="1905002"/>
            <a:ext cx="11151917" cy="2068259"/>
          </a:xfrm>
        </p:spPr>
        <p:txBody>
          <a:bodyPr/>
          <a:lstStyle>
            <a:lvl1pPr marL="347655" indent="-347655">
              <a:defRPr sz="3200">
                <a:latin typeface="Segoe UI Light" pitchFamily="34" charset="0"/>
              </a:defRPr>
            </a:lvl1pPr>
            <a:lvl2pPr marL="744519" indent="-284157">
              <a:defRPr sz="2400"/>
            </a:lvl2pPr>
            <a:lvl3pPr marL="1142971" indent="-287332">
              <a:defRPr sz="2400"/>
            </a:lvl3pPr>
            <a:lvl4pPr marL="1490626" indent="-231769">
              <a:defRPr sz="2400"/>
            </a:lvl4pPr>
            <a:lvl5pPr marL="1828754" indent="-223834">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44312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8001" y="769205"/>
            <a:ext cx="11151917" cy="747897"/>
          </a:xfrm>
        </p:spPr>
        <p:txBody>
          <a:bodyPr/>
          <a:lstStyle>
            <a:lvl1pPr>
              <a:defRPr>
                <a:latin typeface="Segoe UI Light" pitchFamily="34" charset="0"/>
              </a:defRPr>
            </a:lvl1pPr>
          </a:lstStyle>
          <a:p>
            <a:r>
              <a:rPr lang="en-US"/>
              <a:t>Master title style</a:t>
            </a:r>
          </a:p>
        </p:txBody>
      </p:sp>
      <p:sp>
        <p:nvSpPr>
          <p:cNvPr id="5" name="Text Placeholder 4"/>
          <p:cNvSpPr>
            <a:spLocks noGrp="1"/>
          </p:cNvSpPr>
          <p:nvPr>
            <p:ph type="body" sz="quarter" idx="10"/>
          </p:nvPr>
        </p:nvSpPr>
        <p:spPr>
          <a:xfrm>
            <a:off x="508001" y="1905002"/>
            <a:ext cx="11151917" cy="2068259"/>
          </a:xfrm>
        </p:spPr>
        <p:txBody>
          <a:bodyPr/>
          <a:lstStyle>
            <a:lvl1pPr marL="347655" indent="-347655">
              <a:defRPr sz="3200">
                <a:latin typeface="Segoe UI Light" pitchFamily="34" charset="0"/>
              </a:defRPr>
            </a:lvl1pPr>
            <a:lvl2pPr marL="744519" indent="-284157">
              <a:defRPr sz="2400"/>
            </a:lvl2pPr>
            <a:lvl3pPr marL="1142971" indent="-287332">
              <a:defRPr sz="2400"/>
            </a:lvl3pPr>
            <a:lvl4pPr marL="1490626" indent="-231769">
              <a:defRPr sz="2400"/>
            </a:lvl4pPr>
            <a:lvl5pPr marL="1828754" indent="-223834">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7082918"/>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8001" y="769205"/>
            <a:ext cx="11151917" cy="747897"/>
          </a:xfrm>
        </p:spPr>
        <p:txBody>
          <a:bodyPr/>
          <a:lstStyle>
            <a:lvl1pPr>
              <a:defRPr>
                <a:latin typeface="Segoe UI Light" pitchFamily="34" charset="0"/>
              </a:defRPr>
            </a:lvl1pPr>
          </a:lstStyle>
          <a:p>
            <a:r>
              <a:rPr lang="en-US"/>
              <a:t>Master title style</a:t>
            </a:r>
          </a:p>
        </p:txBody>
      </p:sp>
      <p:sp>
        <p:nvSpPr>
          <p:cNvPr id="5" name="Text Placeholder 4"/>
          <p:cNvSpPr>
            <a:spLocks noGrp="1"/>
          </p:cNvSpPr>
          <p:nvPr>
            <p:ph type="body" sz="quarter" idx="10"/>
          </p:nvPr>
        </p:nvSpPr>
        <p:spPr>
          <a:xfrm>
            <a:off x="508001" y="1905002"/>
            <a:ext cx="11151917" cy="2068259"/>
          </a:xfrm>
        </p:spPr>
        <p:txBody>
          <a:bodyPr/>
          <a:lstStyle>
            <a:lvl1pPr marL="347655" indent="-347655">
              <a:defRPr sz="3200">
                <a:latin typeface="Segoe UI Light" pitchFamily="34" charset="0"/>
              </a:defRPr>
            </a:lvl1pPr>
            <a:lvl2pPr marL="744519" indent="-284157">
              <a:defRPr sz="2400"/>
            </a:lvl2pPr>
            <a:lvl3pPr marL="1142971" indent="-287332">
              <a:defRPr sz="2400"/>
            </a:lvl3pPr>
            <a:lvl4pPr marL="1490626" indent="-231769">
              <a:defRPr sz="2400"/>
            </a:lvl4pPr>
            <a:lvl5pPr marL="1828754" indent="-223834">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4143422"/>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8001" y="769205"/>
            <a:ext cx="11151917" cy="747897"/>
          </a:xfrm>
        </p:spPr>
        <p:txBody>
          <a:bodyPr/>
          <a:lstStyle>
            <a:lvl1pPr>
              <a:defRPr>
                <a:latin typeface="Segoe UI Light" pitchFamily="34" charset="0"/>
              </a:defRPr>
            </a:lvl1pPr>
          </a:lstStyle>
          <a:p>
            <a:r>
              <a:rPr lang="en-US"/>
              <a:t>Master title style</a:t>
            </a:r>
          </a:p>
        </p:txBody>
      </p:sp>
      <p:sp>
        <p:nvSpPr>
          <p:cNvPr id="5" name="Text Placeholder 4"/>
          <p:cNvSpPr>
            <a:spLocks noGrp="1"/>
          </p:cNvSpPr>
          <p:nvPr>
            <p:ph type="body" sz="quarter" idx="10"/>
          </p:nvPr>
        </p:nvSpPr>
        <p:spPr>
          <a:xfrm>
            <a:off x="508001" y="1905002"/>
            <a:ext cx="11151917" cy="2068259"/>
          </a:xfrm>
        </p:spPr>
        <p:txBody>
          <a:bodyPr/>
          <a:lstStyle>
            <a:lvl1pPr marL="347655" indent="-347655">
              <a:defRPr sz="3200">
                <a:latin typeface="Segoe UI Light" pitchFamily="34" charset="0"/>
              </a:defRPr>
            </a:lvl1pPr>
            <a:lvl2pPr marL="744519" indent="-284157">
              <a:defRPr sz="2400"/>
            </a:lvl2pPr>
            <a:lvl3pPr marL="1142971" indent="-287332">
              <a:defRPr sz="2400"/>
            </a:lvl3pPr>
            <a:lvl4pPr marL="1490626" indent="-231769">
              <a:defRPr sz="2400"/>
            </a:lvl4pPr>
            <a:lvl5pPr marL="1828754" indent="-223834">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2151475"/>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041648" y="6611112"/>
            <a:ext cx="4114800" cy="228600"/>
          </a:xfrm>
          <a:prstGeom prst="rect">
            <a:avLst/>
          </a:prstGeom>
        </p:spPr>
        <p:txBody>
          <a:bodyPr vert="horz" lIns="0" tIns="0" rIns="91440" bIns="0" rtlCol="0" anchor="ctr"/>
          <a:lstStyle>
            <a:lvl1pPr marL="0" algn="ctr" defTabSz="914367" rtl="0" eaLnBrk="1" fontAlgn="auto" latinLnBrk="0" hangingPunct="1">
              <a:spcBef>
                <a:spcPts val="0"/>
              </a:spcBef>
              <a:spcAft>
                <a:spcPts val="0"/>
              </a:spcAft>
              <a:defRPr lang="en-US" sz="1000" kern="1200" dirty="0" smtClean="0">
                <a:solidFill>
                  <a:srgbClr val="505050"/>
                </a:solidFill>
                <a:latin typeface="Segoe UI" panose="020B0502040204020203" pitchFamily="34" charset="0"/>
                <a:ea typeface="+mn-ea"/>
                <a:cs typeface="Segoe UI" panose="020B0502040204020203" pitchFamily="34" charset="0"/>
              </a:defRPr>
            </a:lvl1pPr>
          </a:lstStyle>
          <a:p>
            <a:r>
              <a:rPr lang="en-US" dirty="0"/>
              <a:t>© 2020 Microsoft. All rights reserved.</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fld id="{4E4C8473-95EA-48C2-917D-84A3AF9AB99B}" type="slidenum">
              <a:rPr lang="en-US" smtClean="0"/>
              <a:t>‹#›</a:t>
            </a:fld>
            <a:endParaRPr lang="en-US" dirty="0"/>
          </a:p>
        </p:txBody>
      </p:sp>
      <p:sp>
        <p:nvSpPr>
          <p:cNvPr id="4" name="MSIPCMContentMarking" descr="{&quot;HashCode&quot;:231139426,&quot;Placement&quot;:&quot;Footer&quot;}">
            <a:extLst>
              <a:ext uri="{FF2B5EF4-FFF2-40B4-BE49-F238E27FC236}">
                <a16:creationId xmlns:a16="http://schemas.microsoft.com/office/drawing/2014/main" id="{C3E357C4-1C2A-426E-B7BF-6E4568EEFFAD}"/>
              </a:ext>
            </a:extLst>
          </p:cNvPr>
          <p:cNvSpPr txBox="1"/>
          <p:nvPr userDrawn="1"/>
        </p:nvSpPr>
        <p:spPr>
          <a:xfrm>
            <a:off x="0" y="6595656"/>
            <a:ext cx="2123853" cy="262344"/>
          </a:xfrm>
          <a:prstGeom prst="rect">
            <a:avLst/>
          </a:prstGeom>
          <a:noFill/>
        </p:spPr>
        <p:txBody>
          <a:bodyPr vert="horz" wrap="square" lIns="0" tIns="0" rIns="0" bIns="0" rtlCol="0" anchor="ctr" anchorCtr="1">
            <a:no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1794854963"/>
      </p:ext>
    </p:extLst>
  </p:cSld>
  <p:clrMap bg1="lt1" tx1="dk1" bg2="lt2" tx2="dk2" accent1="accent1" accent2="accent2" accent3="accent3" accent4="accent4" accent5="accent5" accent6="accent6" hlink="hlink" folHlink="folHlink"/>
  <p:sldLayoutIdLst>
    <p:sldLayoutId id="2147483666" r:id="rId1"/>
    <p:sldLayoutId id="2147483732" r:id="rId2"/>
    <p:sldLayoutId id="2147483733" r:id="rId3"/>
    <p:sldLayoutId id="2147483807" r:id="rId4"/>
    <p:sldLayoutId id="2147483808" r:id="rId5"/>
    <p:sldLayoutId id="2147483810" r:id="rId6"/>
    <p:sldLayoutId id="2147483811" r:id="rId7"/>
    <p:sldLayoutId id="2147483812" r:id="rId8"/>
    <p:sldLayoutId id="2147483814" r:id="rId9"/>
  </p:sldLayoutIdLst>
  <p:transition>
    <p:fade/>
  </p:transition>
  <p:hf hdr="0" dt="0"/>
  <p:txStyles>
    <p:titleStyle>
      <a:lvl1pPr algn="l" defTabSz="913505" rtl="0" eaLnBrk="1" fontAlgn="base" hangingPunct="1">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eaLnBrk="1" fontAlgn="base" hangingPunct="1">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1" fontAlgn="base" hangingPunct="1">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1" fontAlgn="base" hangingPunct="1">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1" fontAlgn="base" hangingPunct="1">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00.xml"/><Relationship Id="rId1" Type="http://schemas.openxmlformats.org/officeDocument/2006/relationships/slideLayout" Target="../slideLayouts/slideLayout1.xml"/><Relationship Id="rId4" Type="http://schemas.openxmlformats.org/officeDocument/2006/relationships/image" Target="../media/image110.png"/></Relationships>
</file>

<file path=ppt/slides/_rels/slide10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1.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2.xml"/><Relationship Id="rId1" Type="http://schemas.openxmlformats.org/officeDocument/2006/relationships/slideLayout" Target="../slideLayouts/slideLayout1.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3.xml"/><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8.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11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16.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18.xml"/><Relationship Id="rId1" Type="http://schemas.openxmlformats.org/officeDocument/2006/relationships/slideLayout" Target="../slideLayouts/slideLayout3.xml"/><Relationship Id="rId4" Type="http://schemas.openxmlformats.org/officeDocument/2006/relationships/image" Target="../media/image12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23.xml"/><Relationship Id="rId1" Type="http://schemas.openxmlformats.org/officeDocument/2006/relationships/slideLayout" Target="../slideLayouts/slideLayout3.xml"/><Relationship Id="rId4" Type="http://schemas.openxmlformats.org/officeDocument/2006/relationships/image" Target="../media/image130.png"/></Relationships>
</file>

<file path=ppt/slides/_rels/slide1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5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hyperlink" Target="https://pbidax.wordpress.com/2016/05/22/simple-filter-in-dax-measures/" TargetMode="External"/><Relationship Id="rId2" Type="http://schemas.openxmlformats.org/officeDocument/2006/relationships/notesSlide" Target="../notesSlides/notesSlide157.xml"/><Relationship Id="rId1" Type="http://schemas.openxmlformats.org/officeDocument/2006/relationships/slideLayout" Target="../slideLayouts/slideLayout3.xml"/><Relationship Id="rId4" Type="http://schemas.openxmlformats.org/officeDocument/2006/relationships/hyperlink" Target="https://www.sqlbi.com/articles/filter-arguments-in-calculate/" TargetMode="Externa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8.xml"/><Relationship Id="rId1" Type="http://schemas.openxmlformats.org/officeDocument/2006/relationships/slideLayout" Target="../slideLayouts/slideLayout4.xml"/><Relationship Id="rId4" Type="http://schemas.openxmlformats.org/officeDocument/2006/relationships/image" Target="../media/image136.png"/></Relationships>
</file>

<file path=ppt/slides/_rels/slide173.xml.rels><?xml version="1.0" encoding="UTF-8" standalone="yes"?>
<Relationships xmlns="http://schemas.openxmlformats.org/package/2006/relationships"><Relationship Id="rId3" Type="http://schemas.openxmlformats.org/officeDocument/2006/relationships/hyperlink" Target="http://aka.ms/AnalyticsAirliftSurvey" TargetMode="External"/><Relationship Id="rId2" Type="http://schemas.openxmlformats.org/officeDocument/2006/relationships/notesSlide" Target="../notesSlides/notesSlide169.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hyperlink" Target="https://aka.ms/AnalyticsAirliftPBI" TargetMode="External"/></Relationships>
</file>

<file path=ppt/slides/_rels/slide174.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www.daxpatterns.com/" TargetMode="External"/><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docs.microsoft.com/en-us/dax/dax-function-reference" TargetMode="External"/><Relationship Id="rId2" Type="http://schemas.openxmlformats.org/officeDocument/2006/relationships/notesSlide" Target="../notesSlides/notesSlide170.xml"/><Relationship Id="rId1" Type="http://schemas.openxmlformats.org/officeDocument/2006/relationships/slideLayout" Target="../slideLayouts/slideLayout3.xml"/><Relationship Id="rId6" Type="http://schemas.openxmlformats.org/officeDocument/2006/relationships/hyperlink" Target="http://community.powerbi.com/t5/R-Script-Showcase/bd-p/RVisuals" TargetMode="External"/><Relationship Id="rId11" Type="http://schemas.openxmlformats.org/officeDocument/2006/relationships/hyperlink" Target="https://powerbi.microsoft.com/en-us/guided-learning/"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s://support.office.com/en-us/article/QuickStart-Learn-DAX-Basics-in-30-Minutes-51744643-c2a5-436a-bdf6-c895762bec1a"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s://docs.microsoft.com/en-us/powerquery-m/power-query-m-function-reference" TargetMode="Externa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www.microsoft.com/en-us/download/details.aspx?id=45331"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www.obvience.com/" TargetMode="External"/><Relationship Id="rId4" Type="http://schemas.openxmlformats.org/officeDocument/2006/relationships/hyperlink" Target="https://partner.microsoft.com/en-US/asset/collection/advanced-shaping-student-collection#/"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45.jpeg"/></Relationships>
</file>

<file path=ppt/slides/_rels/slide43.xml.rels><?xml version="1.0" encoding="UTF-8" standalone="yes"?>
<Relationships xmlns="http://schemas.openxmlformats.org/package/2006/relationships"><Relationship Id="rId3" Type="http://schemas.openxmlformats.org/officeDocument/2006/relationships/hyperlink" Target="https://msdn.microsoft.com/library/Mt253322?CorrelationId=76b5c813-fc40-4d4e-ba47-f96ce7c60fe0&amp;ui=en-US&amp;rs=en-US&amp;ad=U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5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aka.ms/AnalyticsAirliftSurvey"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hyperlink" Target="https://aka.ms/AnalyticsAirliftPBI"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community.powerbi.com/"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2.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7.xml"/><Relationship Id="rId1" Type="http://schemas.openxmlformats.org/officeDocument/2006/relationships/slideLayout" Target="../slideLayouts/slideLayout3.xml"/><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49764" y="36543"/>
            <a:ext cx="11404878"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Instructor Notes</a:t>
            </a:r>
          </a:p>
        </p:txBody>
      </p:sp>
      <p:sp>
        <p:nvSpPr>
          <p:cNvPr id="10" name="Rectangle 11"/>
          <p:cNvSpPr>
            <a:spLocks noChangeArrowheads="1"/>
          </p:cNvSpPr>
          <p:nvPr/>
        </p:nvSpPr>
        <p:spPr bwMode="auto">
          <a:xfrm>
            <a:off x="231888" y="1126435"/>
            <a:ext cx="11728224" cy="5274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t" anchorCtr="0" compatLnSpc="1">
            <a:prstTxWarp prst="textNoShape">
              <a:avLst/>
            </a:prstTxWarp>
            <a:no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rPr>
              <a:t>Ensure you update your contact information on the Title slide</a:t>
            </a:r>
            <a:endParaRPr kumimoji="0" lang="en-US" sz="1765" b="0" i="0" u="none" strike="noStrike" kern="0" cap="none" spc="0" normalizeH="0" baseline="0" noProof="0" dirty="0">
              <a:ln>
                <a:noFill/>
              </a:ln>
              <a:solidFill>
                <a:schemeClr val="tx1"/>
              </a:solidFill>
              <a:effectLst/>
              <a:uLnTx/>
              <a:uFillTx/>
              <a:latin typeface="Arial" panose="020B0604020202020204" pitchFamily="34" charset="0"/>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endPar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rPr>
              <a:t> This class is a combination of Lecture, Demo and Lab</a:t>
            </a: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Class duration is expected to be approximately 6 hours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All Demos and Labs are described in the slide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Notes</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Student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Modeling_PreClass.pbix</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 </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does not have all DAX applied, and will be used by the students in Labs.  </a:t>
            </a:r>
          </a:p>
          <a:p>
            <a:pPr marL="914400" marR="0" lvl="1"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Save a copy of this file to add DAX and perform demos during class.  It is easier to save a copy as in one demo, you will need to show “before and after” file sizes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File </a:t>
            </a:r>
            <a:r>
              <a:rPr kumimoji="0" lang="en-US" sz="1765" b="1" i="1" u="none" strike="noStrike" kern="0" cap="none" spc="0" normalizeH="0" baseline="0" noProof="0" dirty="0">
                <a:ln>
                  <a:noFill/>
                </a:ln>
                <a:solidFill>
                  <a:schemeClr val="tx1"/>
                </a:solidFill>
                <a:effectLst/>
                <a:uLnTx/>
                <a:uFillTx/>
                <a:latin typeface="+mj-lt"/>
                <a:cs typeface="Segoe UI" panose="020B0502040204020203" pitchFamily="34" charset="0"/>
              </a:rPr>
              <a:t>Instructor Complete </a:t>
            </a:r>
            <a:r>
              <a:rPr kumimoji="0" lang="en-US" sz="1765" b="1" i="1" u="none" strike="noStrike" kern="0" cap="none" spc="0" normalizeH="0" baseline="0" noProof="0" dirty="0" err="1">
                <a:ln>
                  <a:noFill/>
                </a:ln>
                <a:solidFill>
                  <a:schemeClr val="tx1"/>
                </a:solidFill>
                <a:effectLst/>
                <a:uLnTx/>
                <a:uFillTx/>
                <a:latin typeface="+mj-lt"/>
                <a:cs typeface="Segoe UI" panose="020B0502040204020203" pitchFamily="34" charset="0"/>
              </a:rPr>
              <a:t>Modeling.PBIX</a:t>
            </a: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 has all complete DAX and relationships applied.  Use this file for Demos.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Answers to the </a:t>
            </a:r>
            <a:r>
              <a:rPr lang="en-US" sz="1765" b="1" kern="0" dirty="0">
                <a:latin typeface="+mj-lt"/>
                <a:cs typeface="Segoe UI" panose="020B0502040204020203" pitchFamily="34" charset="0"/>
              </a:rPr>
              <a:t>Knowledge Checks </a:t>
            </a:r>
            <a:r>
              <a:rPr lang="en-US" sz="1765" kern="0" dirty="0">
                <a:latin typeface="+mj-lt"/>
                <a:cs typeface="Segoe UI" panose="020B0502040204020203" pitchFamily="34" charset="0"/>
              </a:rPr>
              <a:t>can be found in the Appendix</a:t>
            </a:r>
          </a:p>
          <a:p>
            <a:pPr marL="457200" indent="-457200" defTabSz="896386">
              <a:buFont typeface="Arial" panose="020B0604020202020204" pitchFamily="34" charset="0"/>
              <a:buChar char="•"/>
              <a:defRPr/>
            </a:pPr>
            <a:r>
              <a:rPr lang="en-US" sz="1765" kern="0" dirty="0">
                <a:latin typeface="+mj-lt"/>
                <a:cs typeface="Segoe UI" panose="020B0502040204020203" pitchFamily="34" charset="0"/>
              </a:rPr>
              <a:t>Both PBIX files have a </a:t>
            </a:r>
            <a:r>
              <a:rPr lang="en-US" sz="1765" b="1" kern="0" dirty="0" err="1">
                <a:latin typeface="+mj-lt"/>
                <a:cs typeface="Segoe UI" panose="020B0502040204020203" pitchFamily="34" charset="0"/>
              </a:rPr>
              <a:t>FullPath</a:t>
            </a:r>
            <a:r>
              <a:rPr lang="en-US" sz="1765" kern="0" dirty="0">
                <a:latin typeface="+mj-lt"/>
                <a:cs typeface="Segoe UI" panose="020B0502040204020203" pitchFamily="34" charset="0"/>
              </a:rPr>
              <a:t> parameter which can be adjusted to the location of the source data file </a:t>
            </a:r>
            <a:r>
              <a:rPr lang="en-US" sz="1765" b="1" kern="0" dirty="0">
                <a:latin typeface="+mj-lt"/>
                <a:cs typeface="Segoe UI" panose="020B0502040204020203" pitchFamily="34" charset="0"/>
              </a:rPr>
              <a:t>VanArsdel_Actuals.xlsx</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lang="en-US" sz="1765" kern="0" dirty="0">
                <a:latin typeface="+mj-lt"/>
                <a:cs typeface="Segoe UI" panose="020B0502040204020203" pitchFamily="34" charset="0"/>
              </a:rPr>
              <a:t>The 3 appendixes at the end of the presentation are optional and can be included after the relevant modules</a:t>
            </a:r>
          </a:p>
          <a:p>
            <a:pPr marL="896386" marR="0" lvl="2" indent="0" defTabSz="896386"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0" marR="0" lvl="0" indent="0" defTabSz="896386" eaLnBrk="0" fontAlgn="base" latinLnBrk="0" hangingPunct="0">
              <a:lnSpc>
                <a:spcPct val="100000"/>
              </a:lnSpc>
              <a:spcBef>
                <a:spcPct val="0"/>
              </a:spcBef>
              <a:spcAft>
                <a:spcPct val="0"/>
              </a:spcAft>
              <a:buClrTx/>
              <a:buSzTx/>
              <a:buFontTx/>
              <a:buNone/>
              <a:tabLst/>
              <a:defRPr/>
            </a:pPr>
            <a:r>
              <a:rPr kumimoji="0" lang="en-US" sz="1765" b="1"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Power BI Desktop: </a:t>
            </a: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r>
              <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rPr>
              <a:t>Download and install Microsoft Power BI Desktop from: </a:t>
            </a:r>
            <a:r>
              <a:rPr kumimoji="0" lang="en-US" sz="1765" b="0" i="0" u="sng" strike="noStrike" kern="0" cap="none" spc="0" normalizeH="0" baseline="0" noProof="0" dirty="0">
                <a:ln>
                  <a:noFill/>
                </a:ln>
                <a:solidFill>
                  <a:schemeClr val="accent1"/>
                </a:solidFill>
                <a:effectLst/>
                <a:uLnTx/>
                <a:uFillTx/>
                <a:latin typeface="+mj-lt"/>
                <a:cs typeface="Segoe UI" panose="020B0502040204020203" pitchFamily="34" charset="0"/>
              </a:rPr>
              <a:t>http://www.microsoft.com/en-us/download/details.aspx?id=45331</a:t>
            </a:r>
          </a:p>
          <a:p>
            <a:pPr marL="164960" marR="0" lvl="0" indent="-164960" defTabSz="896386" eaLnBrk="0" fontAlgn="base" latinLnBrk="0" hangingPunct="0">
              <a:lnSpc>
                <a:spcPct val="100000"/>
              </a:lnSpc>
              <a:spcBef>
                <a:spcPct val="0"/>
              </a:spcBef>
              <a:spcAft>
                <a:spcPct val="0"/>
              </a:spcAft>
              <a:buClrTx/>
              <a:buSzTx/>
              <a:buFontTx/>
              <a:buChar char="•"/>
              <a:tabLst/>
              <a:defRPr/>
            </a:pPr>
            <a:endParaRPr kumimoji="0" lang="en-US" sz="1765" b="0" i="0" u="none" strike="noStrike" kern="0" cap="none" spc="0" normalizeH="0" baseline="0" noProof="0" dirty="0">
              <a:ln>
                <a:noFill/>
              </a:ln>
              <a:solidFill>
                <a:schemeClr val="tx1"/>
              </a:solidFill>
              <a:effectLst/>
              <a:uLnTx/>
              <a:uFillTx/>
              <a:latin typeface="+mj-lt"/>
              <a:cs typeface="Segoe UI" panose="020B0502040204020203" pitchFamily="34" charset="0"/>
            </a:endParaRPr>
          </a:p>
          <a:p>
            <a:pPr marL="457200" marR="0" lvl="0" indent="-457200" defTabSz="896386" eaLnBrk="0" fontAlgn="base" latinLnBrk="0" hangingPunct="0">
              <a:lnSpc>
                <a:spcPct val="100000"/>
              </a:lnSpc>
              <a:spcBef>
                <a:spcPct val="0"/>
              </a:spcBef>
              <a:spcAft>
                <a:spcPct val="0"/>
              </a:spcAft>
              <a:buClrTx/>
              <a:buSzTx/>
              <a:buFont typeface="Arial" panose="020B0604020202020204" pitchFamily="34" charset="0"/>
              <a:buChar char="•"/>
              <a:tabLst/>
              <a:defRPr/>
            </a:pPr>
            <a:endParaRPr kumimoji="0" lang="en-US" sz="1765" b="0" i="0" u="none" strike="noStrike" kern="0" cap="none" spc="0" normalizeH="0" baseline="0" noProof="0" dirty="0">
              <a:ln>
                <a:noFill/>
              </a:ln>
              <a:solidFill>
                <a:schemeClr val="tx1"/>
              </a:solidFill>
              <a:effectLst/>
              <a:uLnTx/>
              <a:uFillTx/>
              <a:latin typeface="+mj-lt"/>
              <a:ea typeface="Calibri" panose="020F0502020204030204"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DCADE2A0-5925-4A88-842A-D78C38F856EC}"/>
              </a:ext>
            </a:extLst>
          </p:cNvPr>
          <p:cNvSpPr>
            <a:spLocks noGrp="1"/>
          </p:cNvSpPr>
          <p:nvPr>
            <p:ph type="ftr" sz="quarter" idx="3"/>
          </p:nvPr>
        </p:nvSpPr>
        <p:spPr/>
        <p:txBody>
          <a:bodyPr/>
          <a:lstStyle/>
          <a:p>
            <a:r>
              <a:rPr lang="en-US" dirty="0"/>
              <a:t>© 2020 Microsoft. All rights reserved.</a:t>
            </a:r>
          </a:p>
        </p:txBody>
      </p:sp>
      <p:sp>
        <p:nvSpPr>
          <p:cNvPr id="6" name="Rectangle 5">
            <a:extLst>
              <a:ext uri="{FF2B5EF4-FFF2-40B4-BE49-F238E27FC236}">
                <a16:creationId xmlns:a16="http://schemas.microsoft.com/office/drawing/2014/main" id="{38ECB9A1-6BDF-4776-B199-996EF5AF9576}"/>
              </a:ext>
            </a:extLst>
          </p:cNvPr>
          <p:cNvSpPr/>
          <p:nvPr/>
        </p:nvSpPr>
        <p:spPr bwMode="auto">
          <a:xfrm>
            <a:off x="8441635" y="6281529"/>
            <a:ext cx="3911220" cy="49844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Feb 2020</a:t>
            </a:r>
          </a:p>
        </p:txBody>
      </p:sp>
    </p:spTree>
    <p:extLst>
      <p:ext uri="{BB962C8B-B14F-4D97-AF65-F5344CB8AC3E}">
        <p14:creationId xmlns:p14="http://schemas.microsoft.com/office/powerpoint/2010/main" val="213338938"/>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F0396-184C-43B6-ACAB-28533CF773D6}"/>
              </a:ext>
            </a:extLst>
          </p:cNvPr>
          <p:cNvSpPr>
            <a:spLocks noGrp="1"/>
          </p:cNvSpPr>
          <p:nvPr>
            <p:ph type="title"/>
          </p:nvPr>
        </p:nvSpPr>
        <p:spPr>
          <a:xfrm>
            <a:off x="215393" y="162818"/>
            <a:ext cx="11151917" cy="747897"/>
          </a:xfrm>
        </p:spPr>
        <p:txBody>
          <a:bodyPr/>
          <a:lstStyle/>
          <a:p>
            <a:r>
              <a:rPr lang="en-US" dirty="0"/>
              <a:t>What we  are Trying to Help with </a:t>
            </a:r>
          </a:p>
        </p:txBody>
      </p:sp>
      <p:sp>
        <p:nvSpPr>
          <p:cNvPr id="3" name="Text Placeholder 2">
            <a:extLst>
              <a:ext uri="{FF2B5EF4-FFF2-40B4-BE49-F238E27FC236}">
                <a16:creationId xmlns:a16="http://schemas.microsoft.com/office/drawing/2014/main" id="{079AFA2A-F006-4C88-B32A-9140C3763AC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F30877BC-727F-4A79-92D9-F9E013F988D1}"/>
              </a:ext>
            </a:extLst>
          </p:cNvPr>
          <p:cNvPicPr>
            <a:picLocks noChangeAspect="1"/>
          </p:cNvPicPr>
          <p:nvPr/>
        </p:nvPicPr>
        <p:blipFill rotWithShape="1">
          <a:blip r:embed="rId2"/>
          <a:srcRect t="14484" b="13559"/>
          <a:stretch/>
        </p:blipFill>
        <p:spPr>
          <a:xfrm>
            <a:off x="-1" y="992845"/>
            <a:ext cx="12192001" cy="4932467"/>
          </a:xfrm>
          <a:prstGeom prst="rect">
            <a:avLst/>
          </a:prstGeom>
        </p:spPr>
      </p:pic>
    </p:spTree>
    <p:extLst>
      <p:ext uri="{BB962C8B-B14F-4D97-AF65-F5344CB8AC3E}">
        <p14:creationId xmlns:p14="http://schemas.microsoft.com/office/powerpoint/2010/main" val="1037411240"/>
      </p:ext>
    </p:extLst>
  </p:cSld>
  <p:clrMapOvr>
    <a:masterClrMapping/>
  </p:clrMapOvr>
  <p:transition spd="slow">
    <p:push/>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Measure Evaluated?</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09" y="5011774"/>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EDB67A6D-9B93-45AB-A976-7CE145B8E569}"/>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48875642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623305F-3933-4844-8E53-2B0548E0F457}"/>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All of the queries in our file are dependent on the file being in a specified path</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File Source considerations</a:t>
            </a:r>
          </a:p>
        </p:txBody>
      </p:sp>
      <p:sp>
        <p:nvSpPr>
          <p:cNvPr id="9" name="TextBox 8"/>
          <p:cNvSpPr txBox="1"/>
          <p:nvPr/>
        </p:nvSpPr>
        <p:spPr>
          <a:xfrm>
            <a:off x="355042" y="1661925"/>
            <a:ext cx="10561320" cy="269612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If you move the source file and try to refresh the queries you will receive an error</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 to File Share</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Different folder location</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To SharePoint</a:t>
            </a:r>
          </a:p>
          <a:p>
            <a:pPr marL="800100" lvl="1"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To OneDrive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Each query will need to be changed EACH time the file is moved</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3"/>
          <a:stretch>
            <a:fillRect/>
          </a:stretch>
        </p:blipFill>
        <p:spPr>
          <a:xfrm>
            <a:off x="4938032" y="2186452"/>
            <a:ext cx="7157996" cy="1100481"/>
          </a:xfrm>
          <a:prstGeom prst="rect">
            <a:avLst/>
          </a:prstGeom>
        </p:spPr>
      </p:pic>
      <p:sp>
        <p:nvSpPr>
          <p:cNvPr id="10" name="Title 1"/>
          <p:cNvSpPr txBox="1">
            <a:spLocks/>
          </p:cNvSpPr>
          <p:nvPr/>
        </p:nvSpPr>
        <p:spPr>
          <a:xfrm>
            <a:off x="355042" y="4515601"/>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t>Creating Parameters with Dynamic Paths resolves this issue</a:t>
            </a:r>
          </a:p>
        </p:txBody>
      </p:sp>
    </p:spTree>
    <p:extLst>
      <p:ext uri="{BB962C8B-B14F-4D97-AF65-F5344CB8AC3E}">
        <p14:creationId xmlns:p14="http://schemas.microsoft.com/office/powerpoint/2010/main" val="244301052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B44380B-96FA-4D0A-B7E4-E65677CCD920}"/>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Create Parameters</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Create Parameters</a:t>
            </a:r>
          </a:p>
        </p:txBody>
      </p:sp>
      <p:sp>
        <p:nvSpPr>
          <p:cNvPr id="9" name="TextBox 8"/>
          <p:cNvSpPr txBox="1"/>
          <p:nvPr/>
        </p:nvSpPr>
        <p:spPr>
          <a:xfrm>
            <a:off x="355042" y="1672683"/>
            <a:ext cx="2429255" cy="163429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Actual File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Budget File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Path</a:t>
            </a:r>
          </a:p>
          <a:p>
            <a:pPr marL="342900" indent="-342900">
              <a:lnSpc>
                <a:spcPct val="90000"/>
              </a:lnSpc>
              <a:spcAft>
                <a:spcPts val="600"/>
              </a:spcAft>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14" y="1130759"/>
            <a:ext cx="5010669" cy="5428922"/>
          </a:xfrm>
          <a:prstGeom prst="rect">
            <a:avLst/>
          </a:prstGeom>
        </p:spPr>
      </p:pic>
    </p:spTree>
    <p:extLst>
      <p:ext uri="{BB962C8B-B14F-4D97-AF65-F5344CB8AC3E}">
        <p14:creationId xmlns:p14="http://schemas.microsoft.com/office/powerpoint/2010/main" val="15413101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15076DB-52E1-4D58-8AE1-A1FA234290B2}"/>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blank query to create Dynamic Path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Dynamic Path to Excel Source File</a:t>
            </a:r>
          </a:p>
        </p:txBody>
      </p:sp>
      <p:sp>
        <p:nvSpPr>
          <p:cNvPr id="9" name="TextBox 8"/>
          <p:cNvSpPr txBox="1"/>
          <p:nvPr/>
        </p:nvSpPr>
        <p:spPr>
          <a:xfrm>
            <a:off x="393339" y="2125319"/>
            <a:ext cx="5511502" cy="266534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For each query which uses the Excel source, update the Source (applied step) with the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new variable name </a:t>
            </a:r>
            <a:br>
              <a:rPr lang="en-US" sz="2000" dirty="0">
                <a:gradFill>
                  <a:gsLst>
                    <a:gs pos="2917">
                      <a:schemeClr val="tx1"/>
                    </a:gs>
                    <a:gs pos="30000">
                      <a:schemeClr val="tx1"/>
                    </a:gs>
                  </a:gsLst>
                  <a:lin ang="5400000" scaled="0"/>
                </a:gradFill>
              </a:rPr>
            </a:br>
            <a:r>
              <a:rPr lang="en-US" sz="2000" i="1" dirty="0">
                <a:gradFill>
                  <a:gsLst>
                    <a:gs pos="2917">
                      <a:schemeClr val="tx1"/>
                    </a:gs>
                    <a:gs pos="30000">
                      <a:schemeClr val="tx1"/>
                    </a:gs>
                  </a:gsLst>
                  <a:lin ang="5400000" scaled="0"/>
                </a:gradFill>
              </a:rPr>
              <a:t>=</a:t>
            </a:r>
            <a:r>
              <a:rPr lang="en-US" sz="2000" b="1" i="1" dirty="0" err="1">
                <a:gradFill>
                  <a:gsLst>
                    <a:gs pos="2917">
                      <a:schemeClr val="tx1"/>
                    </a:gs>
                    <a:gs pos="30000">
                      <a:schemeClr val="tx1"/>
                    </a:gs>
                  </a:gsLst>
                  <a:lin ang="5400000" scaled="0"/>
                </a:gradFill>
              </a:rPr>
              <a:t>Actuals_Path</a:t>
            </a:r>
            <a:endParaRPr lang="en-US" sz="2000" b="1" i="1"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6858" y="965200"/>
            <a:ext cx="5951161" cy="3029965"/>
          </a:xfrm>
          <a:prstGeom prst="rect">
            <a:avLst/>
          </a:prstGeom>
        </p:spPr>
      </p:pic>
      <p:pic>
        <p:nvPicPr>
          <p:cNvPr id="10" name="Picture 9"/>
          <p:cNvPicPr>
            <a:picLocks noChangeAspect="1"/>
          </p:cNvPicPr>
          <p:nvPr/>
        </p:nvPicPr>
        <p:blipFill>
          <a:blip r:embed="rId4"/>
          <a:stretch>
            <a:fillRect/>
          </a:stretch>
        </p:blipFill>
        <p:spPr>
          <a:xfrm>
            <a:off x="4627897" y="3937674"/>
            <a:ext cx="7563239" cy="2590933"/>
          </a:xfrm>
          <a:prstGeom prst="rect">
            <a:avLst/>
          </a:prstGeom>
        </p:spPr>
      </p:pic>
    </p:spTree>
    <p:extLst>
      <p:ext uri="{BB962C8B-B14F-4D97-AF65-F5344CB8AC3E}">
        <p14:creationId xmlns:p14="http://schemas.microsoft.com/office/powerpoint/2010/main" val="411421853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C:\Users\barbarar\AppData\Local\Temp\SNAGHTML10fb11f9.PNG"/>
          <p:cNvPicPr>
            <a:picLocks noChangeAspect="1" noChangeArrowheads="1"/>
          </p:cNvPicPr>
          <p:nvPr/>
        </p:nvPicPr>
        <p:blipFill rotWithShape="1">
          <a:blip r:embed="rId3">
            <a:extLst>
              <a:ext uri="{28A0092B-C50C-407E-A947-70E740481C1C}">
                <a14:useLocalDpi xmlns:a14="http://schemas.microsoft.com/office/drawing/2010/main" val="0"/>
              </a:ext>
            </a:extLst>
          </a:blip>
          <a:srcRect b="46884"/>
          <a:stretch/>
        </p:blipFill>
        <p:spPr bwMode="auto">
          <a:xfrm>
            <a:off x="782299" y="2286525"/>
            <a:ext cx="8248650" cy="22766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69B263E0-0698-41F8-BFCE-EB8F8D530973}"/>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dirty="0"/>
              <a:t>Use the </a:t>
            </a:r>
            <a:r>
              <a:rPr lang="en-US" sz="2800" b="1" dirty="0" err="1"/>
              <a:t>Actuals_Path</a:t>
            </a:r>
            <a:r>
              <a:rPr lang="en-US" sz="2800" b="1" dirty="0"/>
              <a:t> </a:t>
            </a:r>
            <a:r>
              <a:rPr lang="en-US" sz="2800" dirty="0"/>
              <a:t>query as a variable in other queries</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Dynamic Path to Excel Source File</a:t>
            </a:r>
          </a:p>
        </p:txBody>
      </p:sp>
      <p:sp>
        <p:nvSpPr>
          <p:cNvPr id="9" name="TextBox 8"/>
          <p:cNvSpPr txBox="1"/>
          <p:nvPr/>
        </p:nvSpPr>
        <p:spPr>
          <a:xfrm>
            <a:off x="355042" y="1661925"/>
            <a:ext cx="10561320" cy="57246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 Advanced Editor, update the Excel source to the new </a:t>
            </a:r>
            <a:r>
              <a:rPr lang="en-US" sz="2000" dirty="0" err="1">
                <a:gradFill>
                  <a:gsLst>
                    <a:gs pos="2917">
                      <a:schemeClr val="tx1"/>
                    </a:gs>
                    <a:gs pos="30000">
                      <a:schemeClr val="tx1"/>
                    </a:gs>
                  </a:gsLst>
                  <a:lin ang="5400000" scaled="0"/>
                </a:gradFill>
              </a:rPr>
              <a:t>Actuals_Path</a:t>
            </a:r>
            <a:r>
              <a:rPr lang="en-US" sz="2000" dirty="0">
                <a:gradFill>
                  <a:gsLst>
                    <a:gs pos="2917">
                      <a:schemeClr val="tx1"/>
                    </a:gs>
                    <a:gs pos="30000">
                      <a:schemeClr val="tx1"/>
                    </a:gs>
                  </a:gsLst>
                  <a:lin ang="5400000" scaled="0"/>
                </a:gradFill>
              </a:rPr>
              <a:t> source.</a:t>
            </a:r>
          </a:p>
        </p:txBody>
      </p:sp>
      <p:sp>
        <p:nvSpPr>
          <p:cNvPr id="4" name="TextBox 3"/>
          <p:cNvSpPr txBox="1"/>
          <p:nvPr/>
        </p:nvSpPr>
        <p:spPr>
          <a:xfrm>
            <a:off x="5794623" y="2434226"/>
            <a:ext cx="200346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Original</a:t>
            </a:r>
          </a:p>
        </p:txBody>
      </p:sp>
      <p:pic>
        <p:nvPicPr>
          <p:cNvPr id="3" name="Picture 2"/>
          <p:cNvPicPr>
            <a:picLocks noChangeAspect="1"/>
          </p:cNvPicPr>
          <p:nvPr/>
        </p:nvPicPr>
        <p:blipFill>
          <a:blip r:embed="rId4"/>
          <a:stretch>
            <a:fillRect/>
          </a:stretch>
        </p:blipFill>
        <p:spPr>
          <a:xfrm>
            <a:off x="779144" y="4563213"/>
            <a:ext cx="8251805" cy="2009561"/>
          </a:xfrm>
          <a:prstGeom prst="rect">
            <a:avLst/>
          </a:prstGeom>
          <a:ln w="12700">
            <a:solidFill>
              <a:schemeClr val="tx1"/>
            </a:solidFill>
          </a:ln>
        </p:spPr>
      </p:pic>
      <p:sp>
        <p:nvSpPr>
          <p:cNvPr id="11" name="TextBox 10"/>
          <p:cNvSpPr txBox="1"/>
          <p:nvPr/>
        </p:nvSpPr>
        <p:spPr>
          <a:xfrm>
            <a:off x="5794622" y="4647105"/>
            <a:ext cx="200346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Updated</a:t>
            </a:r>
          </a:p>
        </p:txBody>
      </p:sp>
    </p:spTree>
    <p:extLst>
      <p:ext uri="{BB962C8B-B14F-4D97-AF65-F5344CB8AC3E}">
        <p14:creationId xmlns:p14="http://schemas.microsoft.com/office/powerpoint/2010/main" val="213766794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9C3B661-B1DC-479A-B26B-A8044497A6BC}"/>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Follow a similar patter to make the Budget CSV file dynamic</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Dynamic Path to CSV Source File</a:t>
            </a:r>
          </a:p>
        </p:txBody>
      </p:sp>
      <p:sp>
        <p:nvSpPr>
          <p:cNvPr id="9" name="TextBox 8"/>
          <p:cNvSpPr txBox="1"/>
          <p:nvPr/>
        </p:nvSpPr>
        <p:spPr>
          <a:xfrm>
            <a:off x="355043" y="1661925"/>
            <a:ext cx="5796802" cy="238834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For each query which uses the Excel source,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update the Source (applied step) with the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new variable name </a:t>
            </a:r>
            <a:br>
              <a:rPr lang="en-US" sz="2000" dirty="0">
                <a:gradFill>
                  <a:gsLst>
                    <a:gs pos="2917">
                      <a:schemeClr val="tx1"/>
                    </a:gs>
                    <a:gs pos="30000">
                      <a:schemeClr val="tx1"/>
                    </a:gs>
                  </a:gsLst>
                  <a:lin ang="5400000" scaled="0"/>
                </a:gradFill>
              </a:rPr>
            </a:br>
            <a:r>
              <a:rPr lang="en-US" sz="2000" i="1" dirty="0">
                <a:gradFill>
                  <a:gsLst>
                    <a:gs pos="2917">
                      <a:schemeClr val="tx1"/>
                    </a:gs>
                    <a:gs pos="30000">
                      <a:schemeClr val="tx1"/>
                    </a:gs>
                  </a:gsLst>
                  <a:lin ang="5400000" scaled="0"/>
                </a:gradFill>
              </a:rPr>
              <a:t>=</a:t>
            </a:r>
            <a:r>
              <a:rPr lang="en-US" sz="2000" i="1" dirty="0" err="1">
                <a:gradFill>
                  <a:gsLst>
                    <a:gs pos="2917">
                      <a:schemeClr val="tx1"/>
                    </a:gs>
                    <a:gs pos="30000">
                      <a:schemeClr val="tx1"/>
                    </a:gs>
                  </a:gsLst>
                  <a:lin ang="5400000" scaled="0"/>
                </a:gradFill>
              </a:rPr>
              <a:t>Budget_Path</a:t>
            </a:r>
            <a:endParaRPr lang="en-US" sz="2000" i="1" dirty="0">
              <a:gradFill>
                <a:gsLst>
                  <a:gs pos="2917">
                    <a:schemeClr val="tx1"/>
                  </a:gs>
                  <a:gs pos="30000">
                    <a:schemeClr val="tx1"/>
                  </a:gs>
                </a:gsLst>
                <a:lin ang="5400000" scaled="0"/>
              </a:gra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6811" y="1653158"/>
            <a:ext cx="4638853" cy="2396193"/>
          </a:xfrm>
          <a:prstGeom prst="rect">
            <a:avLst/>
          </a:prstGeom>
        </p:spPr>
      </p:pic>
      <p:pic>
        <p:nvPicPr>
          <p:cNvPr id="10" name="Picture 9"/>
          <p:cNvPicPr>
            <a:picLocks noChangeAspect="1"/>
          </p:cNvPicPr>
          <p:nvPr/>
        </p:nvPicPr>
        <p:blipFill>
          <a:blip r:embed="rId4"/>
          <a:stretch>
            <a:fillRect/>
          </a:stretch>
        </p:blipFill>
        <p:spPr>
          <a:xfrm>
            <a:off x="355042" y="4049351"/>
            <a:ext cx="6867879" cy="2391598"/>
          </a:xfrm>
          <a:prstGeom prst="rect">
            <a:avLst/>
          </a:prstGeom>
        </p:spPr>
      </p:pic>
    </p:spTree>
    <p:extLst>
      <p:ext uri="{BB962C8B-B14F-4D97-AF65-F5344CB8AC3E}">
        <p14:creationId xmlns:p14="http://schemas.microsoft.com/office/powerpoint/2010/main" val="36786832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9C3B661-B1DC-479A-B26B-A8044497A6BC}"/>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Create a function to get number of days from start of year</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Custom Function</a:t>
            </a:r>
          </a:p>
        </p:txBody>
      </p:sp>
      <p:sp>
        <p:nvSpPr>
          <p:cNvPr id="9" name="TextBox 8"/>
          <p:cNvSpPr txBox="1"/>
          <p:nvPr/>
        </p:nvSpPr>
        <p:spPr>
          <a:xfrm>
            <a:off x="355043" y="1661925"/>
            <a:ext cx="5796802" cy="2111347"/>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Uses Blank Query</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Populate Advanced Editor of query with text </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from file provided</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Invoke the custom function from Sales table. This will provide the number of days from start of year for each transaction</a:t>
            </a:r>
            <a:endParaRPr lang="en-US" sz="2000" i="1" dirty="0">
              <a:gradFill>
                <a:gsLst>
                  <a:gs pos="2917">
                    <a:schemeClr val="tx1"/>
                  </a:gs>
                  <a:gs pos="30000">
                    <a:schemeClr val="tx1"/>
                  </a:gs>
                </a:gsLst>
                <a:lin ang="5400000" scaled="0"/>
              </a:gradFill>
            </a:endParaRPr>
          </a:p>
        </p:txBody>
      </p:sp>
      <p:pic>
        <p:nvPicPr>
          <p:cNvPr id="4" name="Picture 3">
            <a:extLst>
              <a:ext uri="{FF2B5EF4-FFF2-40B4-BE49-F238E27FC236}">
                <a16:creationId xmlns:a16="http://schemas.microsoft.com/office/drawing/2014/main" id="{82E952F3-6962-4707-9366-C6EAB7162AE2}"/>
              </a:ext>
            </a:extLst>
          </p:cNvPr>
          <p:cNvPicPr>
            <a:picLocks noChangeAspect="1"/>
          </p:cNvPicPr>
          <p:nvPr/>
        </p:nvPicPr>
        <p:blipFill>
          <a:blip r:embed="rId3"/>
          <a:stretch>
            <a:fillRect/>
          </a:stretch>
        </p:blipFill>
        <p:spPr>
          <a:xfrm>
            <a:off x="7479322" y="1570893"/>
            <a:ext cx="4711813" cy="3010325"/>
          </a:xfrm>
          <a:prstGeom prst="rect">
            <a:avLst/>
          </a:prstGeom>
        </p:spPr>
      </p:pic>
      <p:pic>
        <p:nvPicPr>
          <p:cNvPr id="11" name="Picture 10">
            <a:extLst>
              <a:ext uri="{FF2B5EF4-FFF2-40B4-BE49-F238E27FC236}">
                <a16:creationId xmlns:a16="http://schemas.microsoft.com/office/drawing/2014/main" id="{3E7ABF52-E6BF-47AD-BB3F-06EF0BDBFEA0}"/>
              </a:ext>
            </a:extLst>
          </p:cNvPr>
          <p:cNvPicPr>
            <a:picLocks noChangeAspect="1"/>
          </p:cNvPicPr>
          <p:nvPr/>
        </p:nvPicPr>
        <p:blipFill>
          <a:blip r:embed="rId4"/>
          <a:stretch>
            <a:fillRect/>
          </a:stretch>
        </p:blipFill>
        <p:spPr>
          <a:xfrm>
            <a:off x="539262" y="4581218"/>
            <a:ext cx="7978270" cy="1459246"/>
          </a:xfrm>
          <a:prstGeom prst="rect">
            <a:avLst/>
          </a:prstGeom>
        </p:spPr>
      </p:pic>
    </p:spTree>
    <p:extLst>
      <p:ext uri="{BB962C8B-B14F-4D97-AF65-F5344CB8AC3E}">
        <p14:creationId xmlns:p14="http://schemas.microsoft.com/office/powerpoint/2010/main" val="135710145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CCEBB05-C185-4B51-80EE-935B15650184}"/>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2" name="Title 1"/>
          <p:cNvSpPr>
            <a:spLocks noGrp="1"/>
          </p:cNvSpPr>
          <p:nvPr>
            <p:ph type="title" idx="4294967295"/>
          </p:nvPr>
        </p:nvSpPr>
        <p:spPr>
          <a:xfrm>
            <a:off x="0" y="1147763"/>
            <a:ext cx="11655425" cy="525462"/>
          </a:xfrm>
        </p:spPr>
        <p:txBody>
          <a:bodyPr vert="horz" wrap="square" lIns="146304" tIns="91440" rIns="146304" bIns="91440" rtlCol="0" anchor="t">
            <a:noAutofit/>
          </a:bodyPr>
          <a:lstStyle/>
          <a:p>
            <a:r>
              <a:rPr lang="en-US" sz="2800" b="1" dirty="0"/>
              <a:t>Use Enter Data to create a Change Log</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Module 4 Lab:  Create a Change Log</a:t>
            </a:r>
          </a:p>
        </p:txBody>
      </p:sp>
      <p:sp>
        <p:nvSpPr>
          <p:cNvPr id="9" name="TextBox 8"/>
          <p:cNvSpPr txBox="1"/>
          <p:nvPr/>
        </p:nvSpPr>
        <p:spPr>
          <a:xfrm>
            <a:off x="355042" y="1661925"/>
            <a:ext cx="10561320" cy="191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a table within query to house the change 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Name the query </a:t>
            </a:r>
            <a:r>
              <a:rPr lang="en-US" sz="2000" b="1" dirty="0">
                <a:gradFill>
                  <a:gsLst>
                    <a:gs pos="2917">
                      <a:schemeClr val="tx1"/>
                    </a:gs>
                    <a:gs pos="30000">
                      <a:schemeClr val="tx1"/>
                    </a:gs>
                  </a:gsLst>
                  <a:lin ang="5400000" scaled="0"/>
                </a:gradFill>
              </a:rPr>
              <a:t>Change Log</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Update table each time a change is made to the code</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If you decide to load file to data model, then you have the ability to report on current version and last update date </a:t>
            </a:r>
          </a:p>
        </p:txBody>
      </p:sp>
      <p:pic>
        <p:nvPicPr>
          <p:cNvPr id="10" name="Picture 9"/>
          <p:cNvPicPr>
            <a:picLocks noChangeAspect="1"/>
          </p:cNvPicPr>
          <p:nvPr/>
        </p:nvPicPr>
        <p:blipFill>
          <a:blip r:embed="rId3"/>
          <a:stretch>
            <a:fillRect/>
          </a:stretch>
        </p:blipFill>
        <p:spPr>
          <a:xfrm>
            <a:off x="355042" y="4135532"/>
            <a:ext cx="3213265" cy="1333569"/>
          </a:xfrm>
          <a:prstGeom prst="rect">
            <a:avLst/>
          </a:prstGeom>
        </p:spPr>
      </p:pic>
      <p:pic>
        <p:nvPicPr>
          <p:cNvPr id="3" name="Picture 2"/>
          <p:cNvPicPr>
            <a:picLocks noChangeAspect="1"/>
          </p:cNvPicPr>
          <p:nvPr/>
        </p:nvPicPr>
        <p:blipFill>
          <a:blip r:embed="rId4"/>
          <a:stretch>
            <a:fillRect/>
          </a:stretch>
        </p:blipFill>
        <p:spPr>
          <a:xfrm>
            <a:off x="3986839" y="4129056"/>
            <a:ext cx="4654789" cy="1689187"/>
          </a:xfrm>
          <a:prstGeom prst="rect">
            <a:avLst/>
          </a:prstGeom>
        </p:spPr>
      </p:pic>
      <p:pic>
        <p:nvPicPr>
          <p:cNvPr id="4" name="Picture 3"/>
          <p:cNvPicPr>
            <a:picLocks noChangeAspect="1"/>
          </p:cNvPicPr>
          <p:nvPr/>
        </p:nvPicPr>
        <p:blipFill>
          <a:blip r:embed="rId5"/>
          <a:stretch>
            <a:fillRect/>
          </a:stretch>
        </p:blipFill>
        <p:spPr>
          <a:xfrm>
            <a:off x="8906149" y="4573412"/>
            <a:ext cx="2548492" cy="697087"/>
          </a:xfrm>
          <a:prstGeom prst="rect">
            <a:avLst/>
          </a:prstGeom>
        </p:spPr>
      </p:pic>
      <p:sp>
        <p:nvSpPr>
          <p:cNvPr id="11" name="TextBox 10"/>
          <p:cNvSpPr txBox="1"/>
          <p:nvPr/>
        </p:nvSpPr>
        <p:spPr>
          <a:xfrm>
            <a:off x="9401449" y="4020634"/>
            <a:ext cx="1943658"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Report</a:t>
            </a:r>
          </a:p>
        </p:txBody>
      </p:sp>
    </p:spTree>
    <p:extLst>
      <p:ext uri="{BB962C8B-B14F-4D97-AF65-F5344CB8AC3E}">
        <p14:creationId xmlns:p14="http://schemas.microsoft.com/office/powerpoint/2010/main" val="85265441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96863" y="269875"/>
            <a:ext cx="9861550" cy="1098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4a Lab - bonus</a:t>
            </a:r>
          </a:p>
        </p:txBody>
      </p:sp>
      <p:sp>
        <p:nvSpPr>
          <p:cNvPr id="4" name="Rectangle 3"/>
          <p:cNvSpPr/>
          <p:nvPr/>
        </p:nvSpPr>
        <p:spPr>
          <a:xfrm>
            <a:off x="296948" y="1367991"/>
            <a:ext cx="11040139" cy="3785652"/>
          </a:xfrm>
          <a:prstGeom prst="rect">
            <a:avLst/>
          </a:prstGeom>
        </p:spPr>
        <p:txBody>
          <a:bodyPr wrap="square">
            <a:spAutoFit/>
          </a:bodyPr>
          <a:lstStyle/>
          <a:p>
            <a:pPr marL="457200" indent="-457200">
              <a:buFont typeface="+mj-lt"/>
              <a:buAutoNum type="arabicPeriod"/>
            </a:pPr>
            <a:r>
              <a:rPr lang="en-US" sz="2400" dirty="0">
                <a:gradFill>
                  <a:gsLst>
                    <a:gs pos="1250">
                      <a:schemeClr val="tx1"/>
                    </a:gs>
                    <a:gs pos="100000">
                      <a:schemeClr val="tx1"/>
                    </a:gs>
                  </a:gsLst>
                  <a:lin ang="5400000" scaled="0"/>
                </a:gradFill>
              </a:rPr>
              <a:t>Create a MEASURE for Total Units Sold </a:t>
            </a:r>
          </a:p>
          <a:p>
            <a:pPr lvl="1"/>
            <a:r>
              <a:rPr lang="en-US" sz="2400" dirty="0">
                <a:gradFill>
                  <a:gsLst>
                    <a:gs pos="1250">
                      <a:schemeClr val="tx1"/>
                    </a:gs>
                    <a:gs pos="100000">
                      <a:schemeClr val="tx1"/>
                    </a:gs>
                  </a:gsLst>
                  <a:lin ang="5400000" scaled="0"/>
                </a:gradFill>
              </a:rPr>
              <a:t>HINT: The formula will probably use SUM()</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Create a CALCULATED COLUMN on the fact table that shows product category and campaign traffic channel combined</a:t>
            </a:r>
          </a:p>
          <a:p>
            <a:pPr lvl="1"/>
            <a:r>
              <a:rPr lang="en-US" sz="2400" i="1" dirty="0">
                <a:gradFill>
                  <a:gsLst>
                    <a:gs pos="1250">
                      <a:schemeClr val="tx1"/>
                    </a:gs>
                    <a:gs pos="100000">
                      <a:schemeClr val="tx1"/>
                    </a:gs>
                  </a:gsLst>
                  <a:lin ang="5400000" scaled="0"/>
                </a:gradFill>
              </a:rPr>
              <a:t>Example</a:t>
            </a:r>
            <a:r>
              <a:rPr lang="en-US" sz="2400" dirty="0">
                <a:gradFill>
                  <a:gsLst>
                    <a:gs pos="1250">
                      <a:schemeClr val="tx1"/>
                    </a:gs>
                    <a:gs pos="100000">
                      <a:schemeClr val="tx1"/>
                    </a:gs>
                  </a:gsLst>
                  <a:lin ang="5400000" scaled="0"/>
                </a:gradFill>
              </a:rPr>
              <a:t>: Urban, Organic Search</a:t>
            </a:r>
          </a:p>
          <a:p>
            <a:pPr marL="457200" indent="-457200">
              <a:buFont typeface="+mj-lt"/>
              <a:buAutoNum type="arabicPeriod"/>
            </a:pPr>
            <a:endParaRPr lang="en-US" sz="2400" dirty="0">
              <a:gradFill>
                <a:gsLst>
                  <a:gs pos="1250">
                    <a:schemeClr val="tx1"/>
                  </a:gs>
                  <a:gs pos="100000">
                    <a:schemeClr val="tx1"/>
                  </a:gs>
                </a:gsLst>
                <a:lin ang="5400000" scaled="0"/>
              </a:gradFill>
            </a:endParaRPr>
          </a:p>
          <a:p>
            <a:pPr marL="457200" indent="-457200">
              <a:buFont typeface="+mj-lt"/>
              <a:buAutoNum type="arabicPeriod"/>
            </a:pPr>
            <a:r>
              <a:rPr lang="en-US" sz="2400" dirty="0">
                <a:gradFill>
                  <a:gsLst>
                    <a:gs pos="1250">
                      <a:schemeClr val="tx1"/>
                    </a:gs>
                    <a:gs pos="100000">
                      <a:schemeClr val="tx1"/>
                    </a:gs>
                  </a:gsLst>
                  <a:lin ang="5400000" scaled="0"/>
                </a:gradFill>
              </a:rPr>
              <a:t>It is fairly easy to see that the CALCULATED COLUMN is working. Create some visuals that allow you to confirm that the Total Units Sold MEASURE is working right</a:t>
            </a:r>
          </a:p>
        </p:txBody>
      </p:sp>
      <p:sp>
        <p:nvSpPr>
          <p:cNvPr id="2" name="Footer Placeholder 1">
            <a:extLst>
              <a:ext uri="{FF2B5EF4-FFF2-40B4-BE49-F238E27FC236}">
                <a16:creationId xmlns:a16="http://schemas.microsoft.com/office/drawing/2014/main" id="{71E98D60-BD0E-4335-8E3E-F31605AAC078}"/>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19988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3130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5:</a:t>
            </a:r>
            <a:b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br>
            <a:r>
              <a:rPr kumimoji="0" lang="en-US" sz="6600" b="1" i="0" u="none" strike="noStrike" kern="0" cap="none" spc="0" normalizeH="0" baseline="0" noProof="0" dirty="0">
                <a:ln>
                  <a:noFill/>
                </a:ln>
                <a:solidFill>
                  <a:schemeClr val="tx1">
                    <a:lumMod val="50000"/>
                  </a:schemeClr>
                </a:solidFill>
                <a:effectLst/>
                <a:uLnTx/>
                <a:uFillTx/>
                <a:latin typeface="+mj-lt"/>
                <a:ea typeface="ＭＳ Ｐゴシック" charset="0"/>
                <a:cs typeface="ＭＳ Ｐゴシック" charset="0"/>
              </a:rPr>
              <a:t>Working with Functions, DAX CALCULATE, Custom functions</a:t>
            </a:r>
            <a:endParaRPr kumimoji="0" lang="en-US" sz="6600" b="0"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39700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8A4A0-E23D-461D-B732-4A72ED029F5E}"/>
              </a:ext>
            </a:extLst>
          </p:cNvPr>
          <p:cNvSpPr>
            <a:spLocks noGrp="1"/>
          </p:cNvSpPr>
          <p:nvPr>
            <p:ph type="title"/>
          </p:nvPr>
        </p:nvSpPr>
        <p:spPr>
          <a:xfrm>
            <a:off x="398273" y="135221"/>
            <a:ext cx="11151917" cy="747897"/>
          </a:xfrm>
        </p:spPr>
        <p:txBody>
          <a:bodyPr/>
          <a:lstStyle/>
          <a:p>
            <a:r>
              <a:rPr lang="en-US" dirty="0"/>
              <a:t>Microsoft Power Platform </a:t>
            </a:r>
          </a:p>
        </p:txBody>
      </p:sp>
      <p:sp>
        <p:nvSpPr>
          <p:cNvPr id="3" name="Text Placeholder 2">
            <a:extLst>
              <a:ext uri="{FF2B5EF4-FFF2-40B4-BE49-F238E27FC236}">
                <a16:creationId xmlns:a16="http://schemas.microsoft.com/office/drawing/2014/main" id="{5F20D1CD-F7F3-484D-87AD-0F40511D82CF}"/>
              </a:ext>
            </a:extLst>
          </p:cNvPr>
          <p:cNvSpPr>
            <a:spLocks noGrp="1"/>
          </p:cNvSpPr>
          <p:nvPr>
            <p:ph type="body" sz="quarter" idx="10"/>
          </p:nvPr>
        </p:nvSpPr>
        <p:spPr/>
        <p:txBody>
          <a:bodyPr/>
          <a:lstStyle/>
          <a:p>
            <a:endParaRPr lang="en-US"/>
          </a:p>
        </p:txBody>
      </p:sp>
      <p:pic>
        <p:nvPicPr>
          <p:cNvPr id="4" name="Picture 3" descr="https://powerusers.microsoft.com/">
            <a:extLst>
              <a:ext uri="{FF2B5EF4-FFF2-40B4-BE49-F238E27FC236}">
                <a16:creationId xmlns:a16="http://schemas.microsoft.com/office/drawing/2014/main" id="{08FB2E2F-BD48-4368-BBA3-CB2B5D7CB45F}"/>
              </a:ext>
            </a:extLst>
          </p:cNvPr>
          <p:cNvPicPr>
            <a:picLocks noChangeAspect="1"/>
          </p:cNvPicPr>
          <p:nvPr/>
        </p:nvPicPr>
        <p:blipFill rotWithShape="1">
          <a:blip r:embed="rId2"/>
          <a:srcRect t="14756" b="13599"/>
          <a:stretch/>
        </p:blipFill>
        <p:spPr>
          <a:xfrm>
            <a:off x="32011" y="1011936"/>
            <a:ext cx="12127979" cy="4913376"/>
          </a:xfrm>
          <a:prstGeom prst="rect">
            <a:avLst/>
          </a:prstGeom>
        </p:spPr>
      </p:pic>
    </p:spTree>
    <p:extLst>
      <p:ext uri="{BB962C8B-B14F-4D97-AF65-F5344CB8AC3E}">
        <p14:creationId xmlns:p14="http://schemas.microsoft.com/office/powerpoint/2010/main" val="2117973532"/>
      </p:ext>
    </p:extLst>
  </p:cSld>
  <p:clrMapOvr>
    <a:masterClrMapping/>
  </p:clrMapOvr>
  <p:transition spd="slow">
    <p:push/>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5 OBJECTIVES </a:t>
            </a:r>
          </a:p>
        </p:txBody>
      </p:sp>
      <p:sp>
        <p:nvSpPr>
          <p:cNvPr id="5" name="Rectangle 4"/>
          <p:cNvSpPr/>
          <p:nvPr/>
        </p:nvSpPr>
        <p:spPr>
          <a:xfrm>
            <a:off x="231833" y="1185026"/>
            <a:ext cx="11037454" cy="228569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working with functions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basics of the CALCULATE formula</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A50EAF0E-72B1-47F4-AFE8-EAD964B01655}"/>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3742F254-AEA0-4560-9878-B3E4B71FFFFB}"/>
              </a:ext>
            </a:extLst>
          </p:cNvPr>
          <p:cNvSpPr>
            <a:spLocks noGrp="1"/>
          </p:cNvSpPr>
          <p:nvPr>
            <p:ph type="sldNum" sz="quarter" idx="11"/>
          </p:nvPr>
        </p:nvSpPr>
        <p:spPr/>
        <p:txBody>
          <a:bodyPr/>
          <a:lstStyle/>
          <a:p>
            <a:fld id="{4E4C8473-95EA-48C2-917D-84A3AF9AB99B}" type="slidenum">
              <a:rPr lang="en-US" smtClean="0"/>
              <a:t>110</a:t>
            </a:fld>
            <a:endParaRPr lang="en-US" dirty="0"/>
          </a:p>
        </p:txBody>
      </p:sp>
    </p:spTree>
    <p:extLst>
      <p:ext uri="{BB962C8B-B14F-4D97-AF65-F5344CB8AC3E}">
        <p14:creationId xmlns:p14="http://schemas.microsoft.com/office/powerpoint/2010/main" val="1585355010"/>
      </p:ext>
    </p:extLst>
  </p:cSld>
  <p:clrMapOvr>
    <a:masterClrMapping/>
  </p:clrMapOvr>
  <p:transition spd="med">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5" name="Rectangle 4"/>
          <p:cNvSpPr/>
          <p:nvPr/>
        </p:nvSpPr>
        <p:spPr bwMode="auto">
          <a:xfrm>
            <a:off x="2220239" y="564050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362614" y="3576227"/>
            <a:ext cx="574167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447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31AA653F-87AB-4372-9DED-F59C56F397D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12090878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012269"/>
            <a:ext cx="11655840" cy="524527"/>
          </a:xfrm>
        </p:spPr>
        <p:txBody>
          <a:bodyPr vert="horz" wrap="square" lIns="146304" tIns="91440" rIns="146304" bIns="91440" rtlCol="0" anchor="t">
            <a:noAutofit/>
          </a:bodyPr>
          <a:lstStyle/>
          <a:p>
            <a:r>
              <a:rPr lang="en-US" sz="2800" b="1" dirty="0">
                <a:latin typeface="+mn-lt"/>
              </a:rPr>
              <a:t>Why is CALCULATE Useful?</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sp>
        <p:nvSpPr>
          <p:cNvPr id="5" name="Rectangle 4"/>
          <p:cNvSpPr/>
          <p:nvPr/>
        </p:nvSpPr>
        <p:spPr>
          <a:xfrm>
            <a:off x="1974822" y="1705165"/>
            <a:ext cx="3433081" cy="646331"/>
          </a:xfrm>
          <a:prstGeom prst="rect">
            <a:avLst/>
          </a:prstGeom>
        </p:spPr>
        <p:txBody>
          <a:bodyPr wrap="square">
            <a:spAutoFit/>
          </a:bodyPr>
          <a:lstStyle/>
          <a:p>
            <a:r>
              <a:rPr lang="en-US" dirty="0"/>
              <a:t>You create a report of breakdown of Sales by Month </a:t>
            </a:r>
          </a:p>
        </p:txBody>
      </p:sp>
      <p:sp>
        <p:nvSpPr>
          <p:cNvPr id="9" name="Rectangle 8"/>
          <p:cNvSpPr/>
          <p:nvPr/>
        </p:nvSpPr>
        <p:spPr>
          <a:xfrm>
            <a:off x="6440463" y="1713098"/>
            <a:ext cx="5000253" cy="646331"/>
          </a:xfrm>
          <a:prstGeom prst="rect">
            <a:avLst/>
          </a:prstGeom>
        </p:spPr>
        <p:txBody>
          <a:bodyPr wrap="square">
            <a:spAutoFit/>
          </a:bodyPr>
          <a:lstStyle/>
          <a:p>
            <a:r>
              <a:rPr lang="en-US" b="1" u="sng" dirty="0"/>
              <a:t>Typical Business Question: </a:t>
            </a:r>
          </a:p>
          <a:p>
            <a:r>
              <a:rPr lang="en-US" dirty="0"/>
              <a:t>Provide a break out of this Sales from Desktop</a:t>
            </a:r>
          </a:p>
        </p:txBody>
      </p:sp>
      <p:pic>
        <p:nvPicPr>
          <p:cNvPr id="3" name="Picture 2"/>
          <p:cNvPicPr>
            <a:picLocks noChangeAspect="1"/>
          </p:cNvPicPr>
          <p:nvPr/>
        </p:nvPicPr>
        <p:blipFill>
          <a:blip r:embed="rId3"/>
          <a:stretch>
            <a:fillRect/>
          </a:stretch>
        </p:blipFill>
        <p:spPr>
          <a:xfrm>
            <a:off x="2061640" y="2519865"/>
            <a:ext cx="2682977" cy="3613077"/>
          </a:xfrm>
          <a:prstGeom prst="rect">
            <a:avLst/>
          </a:prstGeom>
        </p:spPr>
      </p:pic>
      <p:pic>
        <p:nvPicPr>
          <p:cNvPr id="11" name="Picture 10"/>
          <p:cNvPicPr>
            <a:picLocks noChangeAspect="1"/>
          </p:cNvPicPr>
          <p:nvPr/>
        </p:nvPicPr>
        <p:blipFill>
          <a:blip r:embed="rId4"/>
          <a:stretch>
            <a:fillRect/>
          </a:stretch>
        </p:blipFill>
        <p:spPr>
          <a:xfrm>
            <a:off x="6440463" y="2519864"/>
            <a:ext cx="3768094" cy="3613077"/>
          </a:xfrm>
          <a:prstGeom prst="rect">
            <a:avLst/>
          </a:prstGeom>
        </p:spPr>
      </p:pic>
      <p:sp>
        <p:nvSpPr>
          <p:cNvPr id="13" name="Arrow: Right 12">
            <a:extLst>
              <a:ext uri="{FF2B5EF4-FFF2-40B4-BE49-F238E27FC236}">
                <a16:creationId xmlns:a16="http://schemas.microsoft.com/office/drawing/2014/main" id="{396799C3-6561-4026-B567-CA1C5AB94CF4}"/>
              </a:ext>
            </a:extLst>
          </p:cNvPr>
          <p:cNvSpPr/>
          <p:nvPr/>
        </p:nvSpPr>
        <p:spPr bwMode="auto">
          <a:xfrm>
            <a:off x="5342781" y="1740323"/>
            <a:ext cx="753219" cy="463572"/>
          </a:xfrm>
          <a:prstGeom prst="rightArrow">
            <a:avLst>
              <a:gd name="adj1" fmla="val 36888"/>
              <a:gd name="adj2" fmla="val 7191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C68B9FDD-ADB3-44E6-9B0C-66B909CB81F2}"/>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25584895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Here is how you do it with CALCULATE</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sp>
        <p:nvSpPr>
          <p:cNvPr id="11" name="Rectangle 10"/>
          <p:cNvSpPr/>
          <p:nvPr/>
        </p:nvSpPr>
        <p:spPr>
          <a:xfrm>
            <a:off x="355042" y="2058920"/>
            <a:ext cx="10960658" cy="369332"/>
          </a:xfrm>
          <a:prstGeom prst="rect">
            <a:avLst/>
          </a:prstGeom>
        </p:spPr>
        <p:txBody>
          <a:bodyPr wrap="square">
            <a:spAutoFit/>
          </a:bodyPr>
          <a:lstStyle/>
          <a:p>
            <a:r>
              <a:rPr lang="en-US" b="1" dirty="0">
                <a:solidFill>
                  <a:srgbClr val="00B0F0"/>
                </a:solidFill>
              </a:rPr>
              <a:t>[Desktop Sales] = CALCULATE([Total Sales], CampaignDim[Device] = "Desktop")</a:t>
            </a:r>
          </a:p>
        </p:txBody>
      </p:sp>
      <p:sp>
        <p:nvSpPr>
          <p:cNvPr id="12" name="Rectangle 11"/>
          <p:cNvSpPr/>
          <p:nvPr/>
        </p:nvSpPr>
        <p:spPr>
          <a:xfrm>
            <a:off x="355042" y="2814489"/>
            <a:ext cx="8777916" cy="341632"/>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dirty="0"/>
              <a:t>Use CALCULATE function to create a Measure which filters down to Desktop Sales</a:t>
            </a:r>
          </a:p>
        </p:txBody>
      </p:sp>
      <p:pic>
        <p:nvPicPr>
          <p:cNvPr id="9" name="Picture 8"/>
          <p:cNvPicPr>
            <a:picLocks noChangeAspect="1"/>
          </p:cNvPicPr>
          <p:nvPr/>
        </p:nvPicPr>
        <p:blipFill>
          <a:blip r:embed="rId3"/>
          <a:stretch>
            <a:fillRect/>
          </a:stretch>
        </p:blipFill>
        <p:spPr>
          <a:xfrm>
            <a:off x="4211966" y="3248360"/>
            <a:ext cx="3246809" cy="3113237"/>
          </a:xfrm>
          <a:prstGeom prst="rect">
            <a:avLst/>
          </a:prstGeom>
        </p:spPr>
      </p:pic>
      <p:sp>
        <p:nvSpPr>
          <p:cNvPr id="3" name="Footer Placeholder 2">
            <a:extLst>
              <a:ext uri="{FF2B5EF4-FFF2-40B4-BE49-F238E27FC236}">
                <a16:creationId xmlns:a16="http://schemas.microsoft.com/office/drawing/2014/main" id="{A482DBB7-4CDC-4DA3-BAA7-A3702EBF4912}"/>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49664361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Anatomy of CALCULATE</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sp>
        <p:nvSpPr>
          <p:cNvPr id="11" name="Rectangle 10"/>
          <p:cNvSpPr/>
          <p:nvPr/>
        </p:nvSpPr>
        <p:spPr>
          <a:xfrm>
            <a:off x="355042" y="2305735"/>
            <a:ext cx="10960658" cy="369332"/>
          </a:xfrm>
          <a:prstGeom prst="rect">
            <a:avLst/>
          </a:prstGeom>
        </p:spPr>
        <p:txBody>
          <a:bodyPr wrap="square">
            <a:spAutoFit/>
          </a:bodyPr>
          <a:lstStyle/>
          <a:p>
            <a:r>
              <a:rPr lang="en-US" b="1" dirty="0">
                <a:solidFill>
                  <a:srgbClr val="00B0F0"/>
                </a:solidFill>
              </a:rPr>
              <a:t>CALCULATE(Expression, [Filter 1], [Filter 2]…..)</a:t>
            </a:r>
          </a:p>
        </p:txBody>
      </p:sp>
      <p:grpSp>
        <p:nvGrpSpPr>
          <p:cNvPr id="4" name="Group 3"/>
          <p:cNvGrpSpPr/>
          <p:nvPr/>
        </p:nvGrpSpPr>
        <p:grpSpPr>
          <a:xfrm>
            <a:off x="2826615" y="2675067"/>
            <a:ext cx="2373013" cy="905434"/>
            <a:chOff x="2977224" y="2675067"/>
            <a:chExt cx="2373013" cy="905434"/>
          </a:xfrm>
        </p:grpSpPr>
        <p:sp>
          <p:nvSpPr>
            <p:cNvPr id="9" name="Right Brace 8"/>
            <p:cNvSpPr/>
            <p:nvPr/>
          </p:nvSpPr>
          <p:spPr>
            <a:xfrm rot="5400000">
              <a:off x="4006835" y="1905082"/>
              <a:ext cx="313793" cy="1853764"/>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TextBox 9"/>
            <p:cNvSpPr txBox="1"/>
            <p:nvPr/>
          </p:nvSpPr>
          <p:spPr>
            <a:xfrm>
              <a:off x="2977224" y="3035736"/>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Filter Arguments</a:t>
              </a:r>
            </a:p>
          </p:txBody>
        </p:sp>
      </p:grpSp>
      <p:sp>
        <p:nvSpPr>
          <p:cNvPr id="3" name="Rectangle 2"/>
          <p:cNvSpPr/>
          <p:nvPr/>
        </p:nvSpPr>
        <p:spPr>
          <a:xfrm>
            <a:off x="454926" y="3645704"/>
            <a:ext cx="10722590" cy="2299091"/>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dirty="0"/>
              <a:t>EXPRESSION used as the first parameter is essentially the same as a measure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CALCULATE works differently from other DAX functions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 second set of arguments, i.e. the “Filter arguments,” are evaluated and applied first </a:t>
            </a:r>
          </a:p>
          <a:p>
            <a:pPr marL="342900" indent="-342900">
              <a:lnSpc>
                <a:spcPct val="90000"/>
              </a:lnSpc>
              <a:spcAft>
                <a:spcPts val="600"/>
              </a:spcAft>
              <a:buFont typeface="Arial" panose="020B0604020202020204" pitchFamily="34" charset="0"/>
              <a:buChar char="•"/>
            </a:pPr>
            <a:endParaRPr lang="en-US" dirty="0"/>
          </a:p>
          <a:p>
            <a:pPr marL="342900" indent="-342900">
              <a:lnSpc>
                <a:spcPct val="90000"/>
              </a:lnSpc>
              <a:spcAft>
                <a:spcPts val="600"/>
              </a:spcAft>
              <a:buFont typeface="Arial" panose="020B0604020202020204" pitchFamily="34" charset="0"/>
              <a:buChar char="•"/>
            </a:pPr>
            <a:r>
              <a:rPr lang="en-US" dirty="0"/>
              <a:t>Then the Expression is evaluated under new “Filter Context"</a:t>
            </a:r>
          </a:p>
        </p:txBody>
      </p:sp>
      <p:sp>
        <p:nvSpPr>
          <p:cNvPr id="5" name="Footer Placeholder 4">
            <a:extLst>
              <a:ext uri="{FF2B5EF4-FFF2-40B4-BE49-F238E27FC236}">
                <a16:creationId xmlns:a16="http://schemas.microsoft.com/office/drawing/2014/main" id="{DB29D252-9B4B-486D-A504-CB963D4A91C4}"/>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53695939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Add Filter</a:t>
            </a:r>
          </a:p>
        </p:txBody>
      </p:sp>
      <p:sp>
        <p:nvSpPr>
          <p:cNvPr id="5" name="TextBox 4"/>
          <p:cNvSpPr txBox="1"/>
          <p:nvPr/>
        </p:nvSpPr>
        <p:spPr>
          <a:xfrm>
            <a:off x="355042" y="2216621"/>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CB51BA17-9DC2-499B-B15A-214E106C73DD}"/>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39698806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CALCULATE – Add Filter</a:t>
            </a:r>
          </a:p>
        </p:txBody>
      </p:sp>
      <p:sp>
        <p:nvSpPr>
          <p:cNvPr id="3" name="Rectangle 2"/>
          <p:cNvSpPr/>
          <p:nvPr/>
        </p:nvSpPr>
        <p:spPr>
          <a:xfrm>
            <a:off x="305345" y="1265440"/>
            <a:ext cx="10304607" cy="1477328"/>
          </a:xfrm>
          <a:prstGeom prst="rect">
            <a:avLst/>
          </a:prstGeom>
        </p:spPr>
        <p:txBody>
          <a:bodyPr wrap="square">
            <a:spAutoFit/>
          </a:bodyPr>
          <a:lstStyle/>
          <a:p>
            <a:r>
              <a:rPr lang="en-US" b="1" dirty="0">
                <a:solidFill>
                  <a:srgbClr val="00B0F0"/>
                </a:solidFill>
              </a:rPr>
              <a:t>[Desktop Sales] = CALCULATE([Total Sales], CampaignDim[Device] = "Desktop")</a:t>
            </a:r>
          </a:p>
          <a:p>
            <a:endParaRPr lang="en-US" b="1" dirty="0">
              <a:solidFill>
                <a:srgbClr val="00B0F0"/>
              </a:solidFill>
            </a:endParaRPr>
          </a:p>
          <a:p>
            <a:r>
              <a:rPr lang="en-US" b="1" dirty="0">
                <a:solidFill>
                  <a:srgbClr val="00B0F0"/>
                </a:solidFill>
              </a:rPr>
              <a:t>[Tablet Sales] = CALCULATE([Total Sales], CampaignDim[Device] = “Tablet")</a:t>
            </a:r>
          </a:p>
          <a:p>
            <a:endParaRPr lang="en-US" b="1" dirty="0">
              <a:solidFill>
                <a:srgbClr val="00B0F0"/>
              </a:solidFill>
            </a:endParaRPr>
          </a:p>
          <a:p>
            <a:r>
              <a:rPr lang="en-US" b="1" dirty="0">
                <a:solidFill>
                  <a:srgbClr val="00B0F0"/>
                </a:solidFill>
              </a:rPr>
              <a:t>[Mobile Sales] = CALCULATE([Total Sales], CampaignDim[Device] = “Mobile")</a:t>
            </a:r>
          </a:p>
        </p:txBody>
      </p:sp>
      <p:pic>
        <p:nvPicPr>
          <p:cNvPr id="5" name="Picture 4"/>
          <p:cNvPicPr>
            <a:picLocks noChangeAspect="1"/>
          </p:cNvPicPr>
          <p:nvPr/>
        </p:nvPicPr>
        <p:blipFill>
          <a:blip r:embed="rId3"/>
          <a:stretch>
            <a:fillRect/>
          </a:stretch>
        </p:blipFill>
        <p:spPr>
          <a:xfrm>
            <a:off x="305345" y="2872237"/>
            <a:ext cx="6814433" cy="3150875"/>
          </a:xfrm>
          <a:prstGeom prst="rect">
            <a:avLst/>
          </a:prstGeom>
        </p:spPr>
      </p:pic>
      <p:sp>
        <p:nvSpPr>
          <p:cNvPr id="4" name="TextBox 3">
            <a:extLst>
              <a:ext uri="{FF2B5EF4-FFF2-40B4-BE49-F238E27FC236}">
                <a16:creationId xmlns:a16="http://schemas.microsoft.com/office/drawing/2014/main" id="{1FD2C1C0-C751-42C0-9F38-6CF90AB42043}"/>
              </a:ext>
            </a:extLst>
          </p:cNvPr>
          <p:cNvSpPr txBox="1"/>
          <p:nvPr/>
        </p:nvSpPr>
        <p:spPr>
          <a:xfrm>
            <a:off x="7430186" y="5746113"/>
            <a:ext cx="4760950"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*When the Device Slicer is selected, only “Total Sales” changes. </a:t>
            </a:r>
          </a:p>
        </p:txBody>
      </p:sp>
      <p:sp>
        <p:nvSpPr>
          <p:cNvPr id="2" name="Footer Placeholder 1">
            <a:extLst>
              <a:ext uri="{FF2B5EF4-FFF2-40B4-BE49-F238E27FC236}">
                <a16:creationId xmlns:a16="http://schemas.microsoft.com/office/drawing/2014/main" id="{38EC6513-BBAE-481F-8B17-F89126E782D1}"/>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8398826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Ignore Filter</a:t>
            </a:r>
          </a:p>
        </p:txBody>
      </p:sp>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666058A3-874C-487A-8CE4-5F57E5B3A707}"/>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337831657"/>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CALCULATE – Ignore an Existing Filter</a:t>
            </a:r>
          </a:p>
        </p:txBody>
      </p:sp>
      <p:sp>
        <p:nvSpPr>
          <p:cNvPr id="4" name="Rectangle 3"/>
          <p:cNvSpPr/>
          <p:nvPr/>
        </p:nvSpPr>
        <p:spPr>
          <a:xfrm>
            <a:off x="355042" y="1452071"/>
            <a:ext cx="10858390" cy="369332"/>
          </a:xfrm>
          <a:prstGeom prst="rect">
            <a:avLst/>
          </a:prstGeom>
        </p:spPr>
        <p:txBody>
          <a:bodyPr wrap="square">
            <a:spAutoFit/>
          </a:bodyPr>
          <a:lstStyle/>
          <a:p>
            <a:r>
              <a:rPr lang="en-US" b="1" dirty="0">
                <a:solidFill>
                  <a:srgbClr val="00B0F0"/>
                </a:solidFill>
              </a:rPr>
              <a:t>[Total Sales All Geo] = CALCULATE([Total Sales], ALL(GeographyDim))</a:t>
            </a:r>
          </a:p>
        </p:txBody>
      </p:sp>
      <p:pic>
        <p:nvPicPr>
          <p:cNvPr id="5" name="Picture 4"/>
          <p:cNvPicPr>
            <a:picLocks noChangeAspect="1"/>
          </p:cNvPicPr>
          <p:nvPr/>
        </p:nvPicPr>
        <p:blipFill>
          <a:blip r:embed="rId3"/>
          <a:stretch>
            <a:fillRect/>
          </a:stretch>
        </p:blipFill>
        <p:spPr>
          <a:xfrm>
            <a:off x="6095420" y="2249964"/>
            <a:ext cx="3026217" cy="3250381"/>
          </a:xfrm>
          <a:prstGeom prst="rect">
            <a:avLst/>
          </a:prstGeom>
        </p:spPr>
      </p:pic>
      <p:pic>
        <p:nvPicPr>
          <p:cNvPr id="3" name="Picture 2"/>
          <p:cNvPicPr>
            <a:picLocks noChangeAspect="1"/>
          </p:cNvPicPr>
          <p:nvPr/>
        </p:nvPicPr>
        <p:blipFill>
          <a:blip r:embed="rId4"/>
          <a:stretch>
            <a:fillRect/>
          </a:stretch>
        </p:blipFill>
        <p:spPr>
          <a:xfrm>
            <a:off x="355042" y="2249963"/>
            <a:ext cx="5088294" cy="3250381"/>
          </a:xfrm>
          <a:prstGeom prst="rect">
            <a:avLst/>
          </a:prstGeom>
        </p:spPr>
      </p:pic>
      <p:sp>
        <p:nvSpPr>
          <p:cNvPr id="2" name="Rectangle 1">
            <a:extLst>
              <a:ext uri="{FF2B5EF4-FFF2-40B4-BE49-F238E27FC236}">
                <a16:creationId xmlns:a16="http://schemas.microsoft.com/office/drawing/2014/main" id="{7572A61B-A275-4F2A-98F9-E8DBFE339775}"/>
              </a:ext>
            </a:extLst>
          </p:cNvPr>
          <p:cNvSpPr/>
          <p:nvPr/>
        </p:nvSpPr>
        <p:spPr>
          <a:xfrm>
            <a:off x="355042" y="5928904"/>
            <a:ext cx="6131161" cy="276999"/>
          </a:xfrm>
          <a:prstGeom prst="rect">
            <a:avLst/>
          </a:prstGeom>
        </p:spPr>
        <p:txBody>
          <a:bodyPr wrap="square">
            <a:spAutoFit/>
          </a:bodyPr>
          <a:lstStyle/>
          <a:p>
            <a:r>
              <a:rPr lang="en-US" sz="1200" dirty="0"/>
              <a:t>*Ignore filter on ANY column from the </a:t>
            </a:r>
            <a:r>
              <a:rPr lang="en-US" sz="1200" dirty="0" err="1"/>
              <a:t>GeographyDim</a:t>
            </a:r>
            <a:r>
              <a:rPr lang="en-US" sz="1200" dirty="0"/>
              <a:t> table, but allows filters from Year </a:t>
            </a:r>
          </a:p>
        </p:txBody>
      </p:sp>
      <p:sp>
        <p:nvSpPr>
          <p:cNvPr id="9" name="Footer Placeholder 8">
            <a:extLst>
              <a:ext uri="{FF2B5EF4-FFF2-40B4-BE49-F238E27FC236}">
                <a16:creationId xmlns:a16="http://schemas.microsoft.com/office/drawing/2014/main" id="{3BA3EC30-9BE7-497A-B4FC-1454A9CD1F99}"/>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19524644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CALCULATE – Ignore an Existing Filter</a:t>
            </a:r>
          </a:p>
        </p:txBody>
      </p:sp>
      <p:sp>
        <p:nvSpPr>
          <p:cNvPr id="4" name="Rectangle 3"/>
          <p:cNvSpPr/>
          <p:nvPr/>
        </p:nvSpPr>
        <p:spPr>
          <a:xfrm>
            <a:off x="355042" y="1423818"/>
            <a:ext cx="10858390" cy="369332"/>
          </a:xfrm>
          <a:prstGeom prst="rect">
            <a:avLst/>
          </a:prstGeom>
        </p:spPr>
        <p:txBody>
          <a:bodyPr wrap="square">
            <a:spAutoFit/>
          </a:bodyPr>
          <a:lstStyle/>
          <a:p>
            <a:r>
              <a:rPr lang="en-US" b="1" dirty="0">
                <a:solidFill>
                  <a:srgbClr val="00B0F0"/>
                </a:solidFill>
              </a:rPr>
              <a:t>[Total Sales All States] = CALCULATE([Total Sales], ALL(GeographyDim[State]))</a:t>
            </a:r>
          </a:p>
        </p:txBody>
      </p:sp>
      <p:pic>
        <p:nvPicPr>
          <p:cNvPr id="10" name="Picture 9"/>
          <p:cNvPicPr>
            <a:picLocks noChangeAspect="1"/>
          </p:cNvPicPr>
          <p:nvPr/>
        </p:nvPicPr>
        <p:blipFill>
          <a:blip r:embed="rId3"/>
          <a:stretch>
            <a:fillRect/>
          </a:stretch>
        </p:blipFill>
        <p:spPr>
          <a:xfrm>
            <a:off x="5904841" y="2180778"/>
            <a:ext cx="3941912" cy="3295289"/>
          </a:xfrm>
          <a:prstGeom prst="rect">
            <a:avLst/>
          </a:prstGeom>
        </p:spPr>
      </p:pic>
      <p:pic>
        <p:nvPicPr>
          <p:cNvPr id="3" name="Picture 2"/>
          <p:cNvPicPr>
            <a:picLocks noChangeAspect="1"/>
          </p:cNvPicPr>
          <p:nvPr/>
        </p:nvPicPr>
        <p:blipFill>
          <a:blip r:embed="rId4"/>
          <a:stretch>
            <a:fillRect/>
          </a:stretch>
        </p:blipFill>
        <p:spPr>
          <a:xfrm>
            <a:off x="355042" y="2180777"/>
            <a:ext cx="4891974" cy="3295289"/>
          </a:xfrm>
          <a:prstGeom prst="rect">
            <a:avLst/>
          </a:prstGeom>
        </p:spPr>
      </p:pic>
      <p:sp>
        <p:nvSpPr>
          <p:cNvPr id="2" name="Rectangle 1">
            <a:extLst>
              <a:ext uri="{FF2B5EF4-FFF2-40B4-BE49-F238E27FC236}">
                <a16:creationId xmlns:a16="http://schemas.microsoft.com/office/drawing/2014/main" id="{9271C1B3-F532-413D-8077-94E1EBDEFD68}"/>
              </a:ext>
            </a:extLst>
          </p:cNvPr>
          <p:cNvSpPr/>
          <p:nvPr/>
        </p:nvSpPr>
        <p:spPr>
          <a:xfrm>
            <a:off x="355042" y="5863693"/>
            <a:ext cx="6423445"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5" name="Footer Placeholder 4">
            <a:extLst>
              <a:ext uri="{FF2B5EF4-FFF2-40B4-BE49-F238E27FC236}">
                <a16:creationId xmlns:a16="http://schemas.microsoft.com/office/drawing/2014/main" id="{7776781C-00C3-4901-9B64-008DA6BFB8AD}"/>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7208214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2305B-A3B1-444A-9780-4045AE61665F}"/>
              </a:ext>
            </a:extLst>
          </p:cNvPr>
          <p:cNvSpPr>
            <a:spLocks noGrp="1"/>
          </p:cNvSpPr>
          <p:nvPr>
            <p:ph type="title"/>
          </p:nvPr>
        </p:nvSpPr>
        <p:spPr>
          <a:xfrm>
            <a:off x="636530" y="185059"/>
            <a:ext cx="11151917" cy="747897"/>
          </a:xfrm>
        </p:spPr>
        <p:txBody>
          <a:bodyPr/>
          <a:lstStyle/>
          <a:p>
            <a:r>
              <a:rPr lang="en-US" dirty="0"/>
              <a:t>Anatomy of a Dashboard</a:t>
            </a:r>
          </a:p>
        </p:txBody>
      </p:sp>
      <p:sp>
        <p:nvSpPr>
          <p:cNvPr id="3" name="Text Placeholder 2">
            <a:extLst>
              <a:ext uri="{FF2B5EF4-FFF2-40B4-BE49-F238E27FC236}">
                <a16:creationId xmlns:a16="http://schemas.microsoft.com/office/drawing/2014/main" id="{585369B0-EBF2-484F-A2A4-6F89CCB876A4}"/>
              </a:ext>
            </a:extLst>
          </p:cNvPr>
          <p:cNvSpPr>
            <a:spLocks noGrp="1"/>
          </p:cNvSpPr>
          <p:nvPr>
            <p:ph type="body" sz="quarter" idx="10"/>
          </p:nvPr>
        </p:nvSpPr>
        <p:spPr/>
        <p:txBody>
          <a:bodyPr/>
          <a:lstStyle/>
          <a:p>
            <a:endParaRPr lang="en-US"/>
          </a:p>
        </p:txBody>
      </p:sp>
      <p:sp>
        <p:nvSpPr>
          <p:cNvPr id="4" name="Rectangle 3">
            <a:extLst>
              <a:ext uri="{FF2B5EF4-FFF2-40B4-BE49-F238E27FC236}">
                <a16:creationId xmlns:a16="http://schemas.microsoft.com/office/drawing/2014/main" id="{9E454EDF-56E5-4BA1-A335-222C2A205499}"/>
              </a:ext>
              <a:ext uri="{C183D7F6-B498-43B3-948B-1728B52AA6E4}">
                <adec:decorative xmlns:adec="http://schemas.microsoft.com/office/drawing/2017/decorative" val="1"/>
              </a:ext>
            </a:extLst>
          </p:cNvPr>
          <p:cNvSpPr/>
          <p:nvPr/>
        </p:nvSpPr>
        <p:spPr>
          <a:xfrm>
            <a:off x="5966909" y="3233571"/>
            <a:ext cx="245580" cy="385490"/>
          </a:xfrm>
          <a:prstGeom prst="rect">
            <a:avLst/>
          </a:prstGeom>
        </p:spPr>
        <p:txBody>
          <a:bodyPr wrap="none">
            <a:spAutoFit/>
          </a:bodyPr>
          <a:lstStyle/>
          <a:p>
            <a:r>
              <a:rPr lang="en-US" sz="1905" dirty="0">
                <a:solidFill>
                  <a:srgbClr val="000000"/>
                </a:solidFill>
                <a:latin typeface="Times New Roman" panose="02020603050405020304" pitchFamily="18" charset="0"/>
              </a:rPr>
              <a:t> </a:t>
            </a:r>
            <a:endParaRPr lang="en-US" sz="1905" dirty="0"/>
          </a:p>
        </p:txBody>
      </p:sp>
      <p:pic>
        <p:nvPicPr>
          <p:cNvPr id="5" name="Picture 4">
            <a:extLst>
              <a:ext uri="{FF2B5EF4-FFF2-40B4-BE49-F238E27FC236}">
                <a16:creationId xmlns:a16="http://schemas.microsoft.com/office/drawing/2014/main" id="{6176762C-F025-40C7-990B-D21080016C5D}"/>
              </a:ext>
            </a:extLst>
          </p:cNvPr>
          <p:cNvPicPr>
            <a:picLocks noChangeAspect="1"/>
          </p:cNvPicPr>
          <p:nvPr/>
        </p:nvPicPr>
        <p:blipFill rotWithShape="1">
          <a:blip r:embed="rId2"/>
          <a:srcRect t="19858"/>
          <a:stretch/>
        </p:blipFill>
        <p:spPr>
          <a:xfrm>
            <a:off x="35667" y="1017399"/>
            <a:ext cx="12120665" cy="5765530"/>
          </a:xfrm>
          <a:prstGeom prst="rect">
            <a:avLst/>
          </a:prstGeom>
        </p:spPr>
      </p:pic>
    </p:spTree>
    <p:extLst>
      <p:ext uri="{BB962C8B-B14F-4D97-AF65-F5344CB8AC3E}">
        <p14:creationId xmlns:p14="http://schemas.microsoft.com/office/powerpoint/2010/main" val="3117000504"/>
      </p:ext>
    </p:extLst>
  </p:cSld>
  <p:clrMapOvr>
    <a:masterClrMapping/>
  </p:clrMapOvr>
  <p:transition spd="slow">
    <p:push/>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CALCULATE – Ignore Existing Filter</a:t>
            </a:r>
          </a:p>
        </p:txBody>
      </p:sp>
      <p:sp>
        <p:nvSpPr>
          <p:cNvPr id="4" name="Rectangle 3"/>
          <p:cNvSpPr/>
          <p:nvPr/>
        </p:nvSpPr>
        <p:spPr>
          <a:xfrm>
            <a:off x="355042" y="1368151"/>
            <a:ext cx="10858390" cy="369332"/>
          </a:xfrm>
          <a:prstGeom prst="rect">
            <a:avLst/>
          </a:prstGeom>
        </p:spPr>
        <p:txBody>
          <a:bodyPr wrap="square">
            <a:spAutoFit/>
          </a:bodyPr>
          <a:lstStyle/>
          <a:p>
            <a:r>
              <a:rPr lang="en-US" b="1" dirty="0">
                <a:solidFill>
                  <a:srgbClr val="00B0F0"/>
                </a:solidFill>
              </a:rPr>
              <a:t>[Total Sales All Selected States] = CALCULATE([Total Sales], ALLSELECTED(GeographyDim[State]))</a:t>
            </a:r>
          </a:p>
        </p:txBody>
      </p:sp>
      <p:pic>
        <p:nvPicPr>
          <p:cNvPr id="5" name="Picture 4"/>
          <p:cNvPicPr>
            <a:picLocks noChangeAspect="1"/>
          </p:cNvPicPr>
          <p:nvPr/>
        </p:nvPicPr>
        <p:blipFill>
          <a:blip r:embed="rId3"/>
          <a:stretch>
            <a:fillRect/>
          </a:stretch>
        </p:blipFill>
        <p:spPr>
          <a:xfrm>
            <a:off x="7775504" y="2124692"/>
            <a:ext cx="3009900" cy="2562225"/>
          </a:xfrm>
          <a:prstGeom prst="rect">
            <a:avLst/>
          </a:prstGeom>
        </p:spPr>
      </p:pic>
      <p:pic>
        <p:nvPicPr>
          <p:cNvPr id="9" name="Picture 8"/>
          <p:cNvPicPr>
            <a:picLocks noChangeAspect="1"/>
          </p:cNvPicPr>
          <p:nvPr/>
        </p:nvPicPr>
        <p:blipFill>
          <a:blip r:embed="rId4"/>
          <a:stretch>
            <a:fillRect/>
          </a:stretch>
        </p:blipFill>
        <p:spPr>
          <a:xfrm>
            <a:off x="355042" y="2122827"/>
            <a:ext cx="6528976" cy="1124262"/>
          </a:xfrm>
          <a:prstGeom prst="rect">
            <a:avLst/>
          </a:prstGeom>
        </p:spPr>
      </p:pic>
      <p:sp>
        <p:nvSpPr>
          <p:cNvPr id="2" name="Rectangle 1">
            <a:extLst>
              <a:ext uri="{FF2B5EF4-FFF2-40B4-BE49-F238E27FC236}">
                <a16:creationId xmlns:a16="http://schemas.microsoft.com/office/drawing/2014/main" id="{4468BC84-50FD-4788-B466-83AE2BC63918}"/>
              </a:ext>
            </a:extLst>
          </p:cNvPr>
          <p:cNvSpPr/>
          <p:nvPr/>
        </p:nvSpPr>
        <p:spPr>
          <a:xfrm>
            <a:off x="355042" y="5337313"/>
            <a:ext cx="6639339" cy="276999"/>
          </a:xfrm>
          <a:prstGeom prst="rect">
            <a:avLst/>
          </a:prstGeom>
        </p:spPr>
        <p:txBody>
          <a:bodyPr wrap="square">
            <a:spAutoFit/>
          </a:bodyPr>
          <a:lstStyle/>
          <a:p>
            <a:r>
              <a:rPr lang="en-US" sz="1200" dirty="0"/>
              <a:t>*Ignore filter on the STATE column from the </a:t>
            </a:r>
            <a:r>
              <a:rPr lang="en-US" sz="1200" dirty="0" err="1"/>
              <a:t>GeographyDim</a:t>
            </a:r>
            <a:r>
              <a:rPr lang="en-US" sz="1200" dirty="0"/>
              <a:t> table, but allows filters from Year</a:t>
            </a:r>
          </a:p>
        </p:txBody>
      </p:sp>
      <p:sp>
        <p:nvSpPr>
          <p:cNvPr id="3" name="Footer Placeholder 2">
            <a:extLst>
              <a:ext uri="{FF2B5EF4-FFF2-40B4-BE49-F238E27FC236}">
                <a16:creationId xmlns:a16="http://schemas.microsoft.com/office/drawing/2014/main" id="{07E6DE0B-15F8-4ECA-B12C-6C0C41FB0ED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805012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Update Filter</a:t>
            </a:r>
          </a:p>
        </p:txBody>
      </p:sp>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3" name="Footer Placeholder 2">
            <a:extLst>
              <a:ext uri="{FF2B5EF4-FFF2-40B4-BE49-F238E27FC236}">
                <a16:creationId xmlns:a16="http://schemas.microsoft.com/office/drawing/2014/main" id="{DE969173-4217-4FFF-89FD-B05638B48A24}"/>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01775786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CALCULATE – Update Existing Filter</a:t>
            </a:r>
          </a:p>
        </p:txBody>
      </p:sp>
      <p:sp>
        <p:nvSpPr>
          <p:cNvPr id="4" name="Rectangle 3"/>
          <p:cNvSpPr/>
          <p:nvPr/>
        </p:nvSpPr>
        <p:spPr>
          <a:xfrm>
            <a:off x="506847" y="1331843"/>
            <a:ext cx="7315249" cy="381794"/>
          </a:xfrm>
          <a:prstGeom prst="rect">
            <a:avLst/>
          </a:prstGeom>
        </p:spPr>
        <p:txBody>
          <a:bodyPr wrap="square">
            <a:spAutoFit/>
          </a:bodyPr>
          <a:lstStyle/>
          <a:p>
            <a:r>
              <a:rPr lang="en-US" b="1" dirty="0">
                <a:solidFill>
                  <a:srgbClr val="00B0F0"/>
                </a:solidFill>
              </a:rPr>
              <a:t>[2014 Sales] = CALCULATE([Total Sales], DateDim[Year] = 2014)</a:t>
            </a:r>
          </a:p>
        </p:txBody>
      </p:sp>
      <p:pic>
        <p:nvPicPr>
          <p:cNvPr id="10" name="Picture 9"/>
          <p:cNvPicPr>
            <a:picLocks noChangeAspect="1"/>
          </p:cNvPicPr>
          <p:nvPr/>
        </p:nvPicPr>
        <p:blipFill>
          <a:blip r:embed="rId3"/>
          <a:stretch>
            <a:fillRect/>
          </a:stretch>
        </p:blipFill>
        <p:spPr>
          <a:xfrm>
            <a:off x="5360172" y="2021362"/>
            <a:ext cx="1471656" cy="1984107"/>
          </a:xfrm>
          <a:prstGeom prst="rect">
            <a:avLst/>
          </a:prstGeom>
        </p:spPr>
      </p:pic>
      <p:pic>
        <p:nvPicPr>
          <p:cNvPr id="5" name="Picture 4"/>
          <p:cNvPicPr>
            <a:picLocks noChangeAspect="1"/>
          </p:cNvPicPr>
          <p:nvPr/>
        </p:nvPicPr>
        <p:blipFill>
          <a:blip r:embed="rId4"/>
          <a:stretch>
            <a:fillRect/>
          </a:stretch>
        </p:blipFill>
        <p:spPr>
          <a:xfrm>
            <a:off x="506847" y="2021362"/>
            <a:ext cx="3715462" cy="3793030"/>
          </a:xfrm>
          <a:prstGeom prst="rect">
            <a:avLst/>
          </a:prstGeom>
        </p:spPr>
      </p:pic>
      <p:sp>
        <p:nvSpPr>
          <p:cNvPr id="2" name="TextBox 1">
            <a:extLst>
              <a:ext uri="{FF2B5EF4-FFF2-40B4-BE49-F238E27FC236}">
                <a16:creationId xmlns:a16="http://schemas.microsoft.com/office/drawing/2014/main" id="{CD58CB44-1E35-46BD-94BA-5B73A26FEC21}"/>
              </a:ext>
            </a:extLst>
          </p:cNvPr>
          <p:cNvSpPr txBox="1"/>
          <p:nvPr/>
        </p:nvSpPr>
        <p:spPr>
          <a:xfrm>
            <a:off x="5151118" y="5537393"/>
            <a:ext cx="2763078" cy="276999"/>
          </a:xfrm>
          <a:prstGeom prst="rect">
            <a:avLst/>
          </a:prstGeom>
          <a:noFill/>
        </p:spPr>
        <p:txBody>
          <a:bodyPr wrap="square" rtlCol="0">
            <a:spAutoFit/>
          </a:bodyPr>
          <a:lstStyle/>
          <a:p>
            <a:pPr defTabSz="914225"/>
            <a:r>
              <a:rPr lang="en-US" sz="1200" dirty="0">
                <a:solidFill>
                  <a:prstClr val="black"/>
                </a:solidFill>
                <a:latin typeface="Segoe UI" panose="020B0502040204020203" pitchFamily="34" charset="0"/>
                <a:cs typeface="Segoe UI" panose="020B0502040204020203" pitchFamily="34" charset="0"/>
              </a:rPr>
              <a:t>*Ignores filter on the Year Slicer</a:t>
            </a:r>
          </a:p>
        </p:txBody>
      </p:sp>
      <p:sp>
        <p:nvSpPr>
          <p:cNvPr id="3" name="Footer Placeholder 2">
            <a:extLst>
              <a:ext uri="{FF2B5EF4-FFF2-40B4-BE49-F238E27FC236}">
                <a16:creationId xmlns:a16="http://schemas.microsoft.com/office/drawing/2014/main" id="{430AADE7-1592-4BD0-A5D3-340A5B7AFD0D}"/>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10714167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The Most Important Function in DAX</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 – Convert Row Context to Filter Context</a:t>
            </a:r>
          </a:p>
        </p:txBody>
      </p:sp>
      <p:sp>
        <p:nvSpPr>
          <p:cNvPr id="5" name="TextBox 4"/>
          <p:cNvSpPr txBox="1"/>
          <p:nvPr/>
        </p:nvSpPr>
        <p:spPr>
          <a:xfrm>
            <a:off x="355042" y="2197768"/>
            <a:ext cx="996003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4 Key functions that CALCULATE can do</a:t>
            </a:r>
          </a:p>
        </p:txBody>
      </p:sp>
      <p:sp>
        <p:nvSpPr>
          <p:cNvPr id="10" name="Rectangle 9"/>
          <p:cNvSpPr/>
          <p:nvPr/>
        </p:nvSpPr>
        <p:spPr bwMode="auto">
          <a:xfrm>
            <a:off x="528813"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Add Filter</a:t>
            </a:r>
          </a:p>
        </p:txBody>
      </p:sp>
      <p:sp>
        <p:nvSpPr>
          <p:cNvPr id="13" name="Rectangle 12"/>
          <p:cNvSpPr/>
          <p:nvPr/>
        </p:nvSpPr>
        <p:spPr bwMode="auto">
          <a:xfrm>
            <a:off x="3347069"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Ignore Filter</a:t>
            </a:r>
          </a:p>
        </p:txBody>
      </p:sp>
      <p:sp>
        <p:nvSpPr>
          <p:cNvPr id="14" name="Rectangle 13"/>
          <p:cNvSpPr/>
          <p:nvPr/>
        </p:nvSpPr>
        <p:spPr bwMode="auto">
          <a:xfrm>
            <a:off x="6165325" y="3320717"/>
            <a:ext cx="2471062" cy="259882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Update Filter</a:t>
            </a:r>
          </a:p>
        </p:txBody>
      </p:sp>
      <p:sp>
        <p:nvSpPr>
          <p:cNvPr id="15" name="Rectangle 14"/>
          <p:cNvSpPr/>
          <p:nvPr/>
        </p:nvSpPr>
        <p:spPr bwMode="auto">
          <a:xfrm>
            <a:off x="8983580" y="3320717"/>
            <a:ext cx="2471062" cy="259882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Convert Row Context to Filter Context</a:t>
            </a:r>
          </a:p>
        </p:txBody>
      </p:sp>
      <p:sp>
        <p:nvSpPr>
          <p:cNvPr id="11" name="TextBox 10">
            <a:extLst>
              <a:ext uri="{FF2B5EF4-FFF2-40B4-BE49-F238E27FC236}">
                <a16:creationId xmlns:a16="http://schemas.microsoft.com/office/drawing/2014/main" id="{A6E7F699-57E0-4D8F-AD9E-69DD7701DC1F}"/>
              </a:ext>
            </a:extLst>
          </p:cNvPr>
          <p:cNvSpPr txBox="1"/>
          <p:nvPr/>
        </p:nvSpPr>
        <p:spPr>
          <a:xfrm>
            <a:off x="4820194" y="6100690"/>
            <a:ext cx="71031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Let’s investigate what we mean by </a:t>
            </a:r>
            <a:r>
              <a:rPr lang="en-US" sz="2400" b="1" dirty="0">
                <a:gradFill>
                  <a:gsLst>
                    <a:gs pos="2917">
                      <a:schemeClr val="tx1"/>
                    </a:gs>
                    <a:gs pos="30000">
                      <a:schemeClr val="tx1"/>
                    </a:gs>
                  </a:gsLst>
                  <a:lin ang="5400000" scaled="0"/>
                </a:gradFill>
              </a:rPr>
              <a:t>Filter Context</a:t>
            </a:r>
          </a:p>
        </p:txBody>
      </p:sp>
      <p:sp>
        <p:nvSpPr>
          <p:cNvPr id="3" name="Footer Placeholder 2">
            <a:extLst>
              <a:ext uri="{FF2B5EF4-FFF2-40B4-BE49-F238E27FC236}">
                <a16:creationId xmlns:a16="http://schemas.microsoft.com/office/drawing/2014/main" id="{003C6F04-E32A-4E5F-98E5-768FC1FACC91}"/>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83732157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DAX Iterator Functions Take Advantage of Evaluation Context</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Iterator Functions </a:t>
            </a:r>
          </a:p>
        </p:txBody>
      </p:sp>
      <p:sp>
        <p:nvSpPr>
          <p:cNvPr id="9" name="Rectangle 8"/>
          <p:cNvSpPr/>
          <p:nvPr/>
        </p:nvSpPr>
        <p:spPr bwMode="auto">
          <a:xfrm>
            <a:off x="1654849" y="2282716"/>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Iterator Functions</a:t>
            </a:r>
          </a:p>
        </p:txBody>
      </p:sp>
      <p:sp>
        <p:nvSpPr>
          <p:cNvPr id="4" name="Rectangle 3"/>
          <p:cNvSpPr/>
          <p:nvPr/>
        </p:nvSpPr>
        <p:spPr>
          <a:xfrm>
            <a:off x="1311949" y="3819675"/>
            <a:ext cx="4047451" cy="1631216"/>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Creates a </a:t>
            </a:r>
            <a:r>
              <a:rPr lang="en-US" sz="2000" i="1" dirty="0">
                <a:gradFill>
                  <a:gsLst>
                    <a:gs pos="2917">
                      <a:schemeClr val="tx1"/>
                    </a:gs>
                    <a:gs pos="30000">
                      <a:schemeClr val="tx1"/>
                    </a:gs>
                  </a:gsLst>
                  <a:lin ang="5400000" scaled="0"/>
                </a:gradFill>
              </a:rPr>
              <a:t>row context</a:t>
            </a:r>
            <a:r>
              <a:rPr lang="en-US" sz="2000" dirty="0">
                <a:gradFill>
                  <a:gsLst>
                    <a:gs pos="2917">
                      <a:schemeClr val="tx1"/>
                    </a:gs>
                    <a:gs pos="30000">
                      <a:schemeClr val="tx1"/>
                    </a:gs>
                  </a:gsLst>
                  <a:lin ang="5400000" scaled="0"/>
                </a:gradFill>
              </a:rPr>
              <a:t> by iterating over a table that you specify</a:t>
            </a:r>
          </a:p>
          <a:p>
            <a:pPr>
              <a:lnSpc>
                <a:spcPct val="90000"/>
              </a:lnSpc>
              <a:spcAft>
                <a:spcPts val="600"/>
              </a:spcAft>
            </a:pPr>
            <a:endParaRPr lang="en-US" sz="2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Ex. SUMX</a:t>
            </a:r>
          </a:p>
        </p:txBody>
      </p:sp>
      <p:sp>
        <p:nvSpPr>
          <p:cNvPr id="3" name="Footer Placeholder 2">
            <a:extLst>
              <a:ext uri="{FF2B5EF4-FFF2-40B4-BE49-F238E27FC236}">
                <a16:creationId xmlns:a16="http://schemas.microsoft.com/office/drawing/2014/main" id="{B359F86B-7255-41D9-93B7-517DD96C5534}"/>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17356625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Table Functions Application – Iterators</a:t>
            </a:r>
          </a:p>
        </p:txBody>
      </p:sp>
      <p:sp>
        <p:nvSpPr>
          <p:cNvPr id="3" name="Rectangle 2"/>
          <p:cNvSpPr/>
          <p:nvPr/>
        </p:nvSpPr>
        <p:spPr>
          <a:xfrm>
            <a:off x="355042" y="1940653"/>
            <a:ext cx="10631406"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10" name="Group 9">
            <a:extLst>
              <a:ext uri="{FF2B5EF4-FFF2-40B4-BE49-F238E27FC236}">
                <a16:creationId xmlns:a16="http://schemas.microsoft.com/office/drawing/2014/main" id="{9630E9FF-8A6C-4331-9529-3DF91E033076}"/>
              </a:ext>
            </a:extLst>
          </p:cNvPr>
          <p:cNvGrpSpPr/>
          <p:nvPr/>
        </p:nvGrpSpPr>
        <p:grpSpPr>
          <a:xfrm>
            <a:off x="2963537" y="2309985"/>
            <a:ext cx="5057341" cy="742059"/>
            <a:chOff x="2963537" y="2309985"/>
            <a:chExt cx="5057341" cy="742059"/>
          </a:xfrm>
        </p:grpSpPr>
        <p:sp>
          <p:nvSpPr>
            <p:cNvPr id="13" name="Right Brace 12"/>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grpSp>
        <p:nvGrpSpPr>
          <p:cNvPr id="9" name="Group 8">
            <a:extLst>
              <a:ext uri="{FF2B5EF4-FFF2-40B4-BE49-F238E27FC236}">
                <a16:creationId xmlns:a16="http://schemas.microsoft.com/office/drawing/2014/main" id="{98ECF449-556B-4369-A2F6-F997574E77EE}"/>
              </a:ext>
            </a:extLst>
          </p:cNvPr>
          <p:cNvGrpSpPr/>
          <p:nvPr/>
        </p:nvGrpSpPr>
        <p:grpSpPr>
          <a:xfrm>
            <a:off x="1184520" y="2309984"/>
            <a:ext cx="2726933" cy="722684"/>
            <a:chOff x="1184520" y="2309984"/>
            <a:chExt cx="2726933" cy="722684"/>
          </a:xfrm>
        </p:grpSpPr>
        <p:sp>
          <p:nvSpPr>
            <p:cNvPr id="15" name="Right Brace 14">
              <a:extLst>
                <a:ext uri="{FF2B5EF4-FFF2-40B4-BE49-F238E27FC236}">
                  <a16:creationId xmlns:a16="http://schemas.microsoft.com/office/drawing/2014/main" id="{F99EB9D6-E2C9-422C-B2A5-43D5504968EF}"/>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TextBox 15">
              <a:extLst>
                <a:ext uri="{FF2B5EF4-FFF2-40B4-BE49-F238E27FC236}">
                  <a16:creationId xmlns:a16="http://schemas.microsoft.com/office/drawing/2014/main" id="{E86F49E1-A863-4E6E-BACA-0D4526E1B103}"/>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
        <p:nvSpPr>
          <p:cNvPr id="2" name="Footer Placeholder 1">
            <a:extLst>
              <a:ext uri="{FF2B5EF4-FFF2-40B4-BE49-F238E27FC236}">
                <a16:creationId xmlns:a16="http://schemas.microsoft.com/office/drawing/2014/main" id="{0449920F-08B8-4F74-87E2-60301E5A69B1}"/>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73934574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Table Functions Application – Iterators</a:t>
            </a:r>
          </a:p>
        </p:txBody>
      </p:sp>
      <p:sp>
        <p:nvSpPr>
          <p:cNvPr id="18" name="Rectangle 17"/>
          <p:cNvSpPr/>
          <p:nvPr/>
        </p:nvSpPr>
        <p:spPr>
          <a:xfrm>
            <a:off x="355042" y="1940653"/>
            <a:ext cx="10972600"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439381" y="3227088"/>
            <a:ext cx="4888261" cy="544765"/>
            <a:chOff x="6439381" y="3425870"/>
            <a:chExt cx="4888261" cy="544765"/>
          </a:xfrm>
        </p:grpSpPr>
        <p:sp>
          <p:nvSpPr>
            <p:cNvPr id="21" name="Curved Left Arrow 20"/>
            <p:cNvSpPr/>
            <p:nvPr/>
          </p:nvSpPr>
          <p:spPr bwMode="auto">
            <a:xfrm>
              <a:off x="6439381" y="3567184"/>
              <a:ext cx="283794" cy="262138"/>
            </a:xfrm>
            <a:prstGeom prst="curvedLeftArrow">
              <a:avLst/>
            </a:prstGeom>
            <a:solidFill>
              <a:srgbClr val="F2C812"/>
            </a:solidFill>
            <a:ln>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6581278" y="3425870"/>
              <a:ext cx="4746364"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Iterate through each row in Argument 1</a:t>
              </a:r>
            </a:p>
          </p:txBody>
        </p:sp>
      </p:grpSp>
      <p:sp>
        <p:nvSpPr>
          <p:cNvPr id="24" name="Rectangle 23"/>
          <p:cNvSpPr/>
          <p:nvPr/>
        </p:nvSpPr>
        <p:spPr>
          <a:xfrm>
            <a:off x="4884414" y="5742672"/>
            <a:ext cx="729687" cy="369332"/>
          </a:xfrm>
          <a:prstGeom prst="rect">
            <a:avLst/>
          </a:prstGeom>
        </p:spPr>
        <p:txBody>
          <a:bodyPr wrap="none">
            <a:spAutoFit/>
          </a:bodyPr>
          <a:lstStyle/>
          <a:p>
            <a:r>
              <a:rPr lang="en-US" b="1" dirty="0">
                <a:solidFill>
                  <a:srgbClr val="00B0F0"/>
                </a:solidFill>
              </a:rPr>
              <a:t>Sales</a:t>
            </a:r>
            <a:endParaRPr lang="en-US" dirty="0"/>
          </a:p>
        </p:txBody>
      </p:sp>
      <p:pic>
        <p:nvPicPr>
          <p:cNvPr id="3" name="Picture 2"/>
          <p:cNvPicPr>
            <a:picLocks noChangeAspect="1"/>
          </p:cNvPicPr>
          <p:nvPr/>
        </p:nvPicPr>
        <p:blipFill>
          <a:blip r:embed="rId3"/>
          <a:stretch>
            <a:fillRect/>
          </a:stretch>
        </p:blipFill>
        <p:spPr>
          <a:xfrm>
            <a:off x="4132847" y="3164619"/>
            <a:ext cx="2235585" cy="2437799"/>
          </a:xfrm>
          <a:prstGeom prst="rect">
            <a:avLst/>
          </a:prstGeom>
        </p:spPr>
      </p:pic>
      <p:grpSp>
        <p:nvGrpSpPr>
          <p:cNvPr id="15" name="Group 14">
            <a:extLst>
              <a:ext uri="{FF2B5EF4-FFF2-40B4-BE49-F238E27FC236}">
                <a16:creationId xmlns:a16="http://schemas.microsoft.com/office/drawing/2014/main" id="{EDF8D7C7-BB51-4927-A85E-F5F3EA4B809D}"/>
              </a:ext>
            </a:extLst>
          </p:cNvPr>
          <p:cNvGrpSpPr/>
          <p:nvPr/>
        </p:nvGrpSpPr>
        <p:grpSpPr>
          <a:xfrm>
            <a:off x="1184520" y="2309984"/>
            <a:ext cx="2726933" cy="722684"/>
            <a:chOff x="1184520" y="2309984"/>
            <a:chExt cx="2726933" cy="722684"/>
          </a:xfrm>
        </p:grpSpPr>
        <p:sp>
          <p:nvSpPr>
            <p:cNvPr id="16" name="Right Brace 15">
              <a:extLst>
                <a:ext uri="{FF2B5EF4-FFF2-40B4-BE49-F238E27FC236}">
                  <a16:creationId xmlns:a16="http://schemas.microsoft.com/office/drawing/2014/main" id="{C0C33BA0-2C7B-4114-BF47-D18D6058B751}"/>
                </a:ext>
              </a:extLst>
            </p:cNvPr>
            <p:cNvSpPr/>
            <p:nvPr/>
          </p:nvSpPr>
          <p:spPr>
            <a:xfrm rot="5400000">
              <a:off x="2414002" y="2132405"/>
              <a:ext cx="267970" cy="623127"/>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664B30A1-AEB6-4CB3-B316-4C690D5A6B2C}"/>
                </a:ext>
              </a:extLst>
            </p:cNvPr>
            <p:cNvSpPr txBox="1"/>
            <p:nvPr/>
          </p:nvSpPr>
          <p:spPr>
            <a:xfrm>
              <a:off x="1184520" y="2487903"/>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1</a:t>
              </a:r>
            </a:p>
          </p:txBody>
        </p:sp>
      </p:grpSp>
      <p:sp>
        <p:nvSpPr>
          <p:cNvPr id="2" name="Footer Placeholder 1">
            <a:extLst>
              <a:ext uri="{FF2B5EF4-FFF2-40B4-BE49-F238E27FC236}">
                <a16:creationId xmlns:a16="http://schemas.microsoft.com/office/drawing/2014/main" id="{807EE579-B6A9-475F-B8A1-761E7D10CC05}"/>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96778813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852530" y="4670798"/>
            <a:ext cx="4379675" cy="1196714"/>
          </a:xfrm>
          <a:prstGeom prst="rect">
            <a:avLst/>
          </a:prstGeom>
        </p:spPr>
      </p:pic>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23" name="Rectangle 22"/>
          <p:cNvSpPr/>
          <p:nvPr/>
        </p:nvSpPr>
        <p:spPr>
          <a:xfrm>
            <a:off x="355042" y="1940653"/>
            <a:ext cx="9459518" cy="369332"/>
          </a:xfrm>
          <a:prstGeom prst="rect">
            <a:avLst/>
          </a:prstGeom>
        </p:spPr>
        <p:txBody>
          <a:bodyPr wrap="square">
            <a:spAutoFit/>
          </a:bodyPr>
          <a:lstStyle/>
          <a:p>
            <a:r>
              <a:rPr lang="en-US" b="1" dirty="0">
                <a:solidFill>
                  <a:srgbClr val="00B0F0"/>
                </a:solidFill>
              </a:rPr>
              <a:t>[COGS] = SUMX(Sales, Sales[Units] * RELATED(ProductDim[Unit Cost]))</a:t>
            </a:r>
          </a:p>
        </p:txBody>
      </p:sp>
      <p:sp>
        <p:nvSpPr>
          <p:cNvPr id="13" name="Rectangle 12"/>
          <p:cNvSpPr/>
          <p:nvPr/>
        </p:nvSpPr>
        <p:spPr>
          <a:xfrm>
            <a:off x="6664263" y="4077647"/>
            <a:ext cx="729687" cy="369332"/>
          </a:xfrm>
          <a:prstGeom prst="rect">
            <a:avLst/>
          </a:prstGeom>
        </p:spPr>
        <p:txBody>
          <a:bodyPr wrap="none">
            <a:spAutoFit/>
          </a:bodyPr>
          <a:lstStyle/>
          <a:p>
            <a:r>
              <a:rPr lang="en-US" b="1" dirty="0">
                <a:solidFill>
                  <a:srgbClr val="00B0F0"/>
                </a:solidFill>
              </a:rPr>
              <a:t>Sales</a:t>
            </a:r>
            <a:endParaRPr lang="en-US" dirty="0"/>
          </a:p>
        </p:txBody>
      </p:sp>
      <p:sp>
        <p:nvSpPr>
          <p:cNvPr id="20" name="Rectangle 19"/>
          <p:cNvSpPr/>
          <p:nvPr/>
        </p:nvSpPr>
        <p:spPr bwMode="auto">
          <a:xfrm>
            <a:off x="2857071" y="5069630"/>
            <a:ext cx="4375134" cy="17815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a:xfrm>
            <a:off x="4900565" y="6180868"/>
            <a:ext cx="1487010" cy="369332"/>
          </a:xfrm>
          <a:prstGeom prst="rect">
            <a:avLst/>
          </a:prstGeom>
        </p:spPr>
        <p:txBody>
          <a:bodyPr wrap="none">
            <a:spAutoFit/>
          </a:bodyPr>
          <a:lstStyle/>
          <a:p>
            <a:r>
              <a:rPr lang="en-US" b="1" dirty="0">
                <a:solidFill>
                  <a:srgbClr val="00B0F0"/>
                </a:solidFill>
              </a:rPr>
              <a:t>ProductDim</a:t>
            </a:r>
            <a:endParaRPr lang="en-US" dirty="0"/>
          </a:p>
        </p:txBody>
      </p:sp>
      <p:grpSp>
        <p:nvGrpSpPr>
          <p:cNvPr id="9" name="Group 8"/>
          <p:cNvGrpSpPr/>
          <p:nvPr/>
        </p:nvGrpSpPr>
        <p:grpSpPr>
          <a:xfrm>
            <a:off x="2795638" y="3080132"/>
            <a:ext cx="3767165" cy="1366847"/>
            <a:chOff x="1594993" y="3080132"/>
            <a:chExt cx="3767165" cy="1366847"/>
          </a:xfrm>
        </p:grpSpPr>
        <p:pic>
          <p:nvPicPr>
            <p:cNvPr id="5" name="Picture 4"/>
            <p:cNvPicPr>
              <a:picLocks noChangeAspect="1"/>
            </p:cNvPicPr>
            <p:nvPr/>
          </p:nvPicPr>
          <p:blipFill>
            <a:blip r:embed="rId4"/>
            <a:stretch>
              <a:fillRect/>
            </a:stretch>
          </p:blipFill>
          <p:spPr>
            <a:xfrm>
              <a:off x="1594993" y="3080132"/>
              <a:ext cx="3767165" cy="1366847"/>
            </a:xfrm>
            <a:prstGeom prst="rect">
              <a:avLst/>
            </a:prstGeom>
          </p:spPr>
        </p:pic>
        <p:sp>
          <p:nvSpPr>
            <p:cNvPr id="15" name="Rectangle 14"/>
            <p:cNvSpPr/>
            <p:nvPr/>
          </p:nvSpPr>
          <p:spPr bwMode="auto">
            <a:xfrm>
              <a:off x="1594993" y="3262986"/>
              <a:ext cx="3767165" cy="19583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8" name="Curved Left Arrow 17"/>
          <p:cNvSpPr/>
          <p:nvPr/>
        </p:nvSpPr>
        <p:spPr bwMode="auto">
          <a:xfrm flipH="1">
            <a:off x="2050955" y="3262986"/>
            <a:ext cx="744683" cy="2089732"/>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39A5EF47-B45D-47F7-B7EA-CAD938B2D9AF}"/>
              </a:ext>
            </a:extLst>
          </p:cNvPr>
          <p:cNvGrpSpPr/>
          <p:nvPr/>
        </p:nvGrpSpPr>
        <p:grpSpPr>
          <a:xfrm>
            <a:off x="2963537" y="2309985"/>
            <a:ext cx="5057341" cy="742059"/>
            <a:chOff x="2963537" y="2309985"/>
            <a:chExt cx="5057341" cy="742059"/>
          </a:xfrm>
        </p:grpSpPr>
        <p:sp>
          <p:nvSpPr>
            <p:cNvPr id="26" name="Right Brace 25">
              <a:extLst>
                <a:ext uri="{FF2B5EF4-FFF2-40B4-BE49-F238E27FC236}">
                  <a16:creationId xmlns:a16="http://schemas.microsoft.com/office/drawing/2014/main" id="{8217614A-89DA-4799-8356-8EF654BEB909}"/>
                </a:ext>
              </a:extLst>
            </p:cNvPr>
            <p:cNvSpPr/>
            <p:nvPr/>
          </p:nvSpPr>
          <p:spPr>
            <a:xfrm rot="5400000">
              <a:off x="5358223" y="-84701"/>
              <a:ext cx="267970" cy="5057341"/>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TextBox 26">
              <a:extLst>
                <a:ext uri="{FF2B5EF4-FFF2-40B4-BE49-F238E27FC236}">
                  <a16:creationId xmlns:a16="http://schemas.microsoft.com/office/drawing/2014/main" id="{C95E5A5B-3B82-4754-8A82-0F36DEDD0D29}"/>
                </a:ext>
              </a:extLst>
            </p:cNvPr>
            <p:cNvSpPr txBox="1"/>
            <p:nvPr/>
          </p:nvSpPr>
          <p:spPr>
            <a:xfrm>
              <a:off x="4128740" y="2507279"/>
              <a:ext cx="272693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Argument 2</a:t>
              </a:r>
            </a:p>
          </p:txBody>
        </p:sp>
      </p:grpSp>
      <p:sp>
        <p:nvSpPr>
          <p:cNvPr id="21" name="Title 20"/>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Table Functions Application – Iterators</a:t>
            </a:r>
          </a:p>
        </p:txBody>
      </p:sp>
      <p:sp>
        <p:nvSpPr>
          <p:cNvPr id="2" name="Footer Placeholder 1">
            <a:extLst>
              <a:ext uri="{FF2B5EF4-FFF2-40B4-BE49-F238E27FC236}">
                <a16:creationId xmlns:a16="http://schemas.microsoft.com/office/drawing/2014/main" id="{3BD045FA-CB8A-4314-B166-7D248BC76D8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19216699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Row Context in a Measure – Iterator Functions</a:t>
            </a:r>
          </a:p>
        </p:txBody>
      </p:sp>
      <p:sp>
        <p:nvSpPr>
          <p:cNvPr id="3" name="Rectangle 2"/>
          <p:cNvSpPr/>
          <p:nvPr/>
        </p:nvSpPr>
        <p:spPr>
          <a:xfrm>
            <a:off x="355041" y="1940653"/>
            <a:ext cx="10563167" cy="369332"/>
          </a:xfrm>
          <a:prstGeom prst="rect">
            <a:avLst/>
          </a:prstGeom>
        </p:spPr>
        <p:txBody>
          <a:bodyPr wrap="square">
            <a:spAutoFit/>
          </a:bodyPr>
          <a:lstStyle/>
          <a:p>
            <a:r>
              <a:rPr lang="en-US" b="1" dirty="0">
                <a:solidFill>
                  <a:srgbClr val="00B0F0"/>
                </a:solidFill>
              </a:rPr>
              <a:t>[COGS] = SUMX(Sales, Sales[Units] * RELATED(ProductDim[Unit Cost]))</a:t>
            </a:r>
          </a:p>
        </p:txBody>
      </p:sp>
      <p:grpSp>
        <p:nvGrpSpPr>
          <p:cNvPr id="4" name="Group 3"/>
          <p:cNvGrpSpPr/>
          <p:nvPr/>
        </p:nvGrpSpPr>
        <p:grpSpPr>
          <a:xfrm>
            <a:off x="619573" y="2309985"/>
            <a:ext cx="2373013" cy="783968"/>
            <a:chOff x="974506" y="2325754"/>
            <a:chExt cx="2373013" cy="783968"/>
          </a:xfrm>
        </p:grpSpPr>
        <p:sp>
          <p:nvSpPr>
            <p:cNvPr id="11" name="Right Brace 10"/>
            <p:cNvSpPr/>
            <p:nvPr/>
          </p:nvSpPr>
          <p:spPr>
            <a:xfrm rot="5400000">
              <a:off x="2034913" y="2108325"/>
              <a:ext cx="252201" cy="687059"/>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p:cNvSpPr txBox="1"/>
            <p:nvPr/>
          </p:nvSpPr>
          <p:spPr>
            <a:xfrm>
              <a:off x="974506" y="2564957"/>
              <a:ext cx="2373013"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it up</a:t>
              </a:r>
            </a:p>
          </p:txBody>
        </p:sp>
      </p:grpSp>
      <p:sp>
        <p:nvSpPr>
          <p:cNvPr id="16" name="TextBox 15"/>
          <p:cNvSpPr txBox="1"/>
          <p:nvPr/>
        </p:nvSpPr>
        <p:spPr>
          <a:xfrm>
            <a:off x="3310524" y="5228229"/>
            <a:ext cx="5180661"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solidFill>
                  <a:srgbClr val="FF0000"/>
                </a:solidFill>
              </a:rPr>
              <a:t>SUM up list obtained</a:t>
            </a:r>
          </a:p>
        </p:txBody>
      </p:sp>
      <p:pic>
        <p:nvPicPr>
          <p:cNvPr id="5" name="Picture 4"/>
          <p:cNvPicPr>
            <a:picLocks noChangeAspect="1"/>
          </p:cNvPicPr>
          <p:nvPr/>
        </p:nvPicPr>
        <p:blipFill>
          <a:blip r:embed="rId3"/>
          <a:stretch>
            <a:fillRect/>
          </a:stretch>
        </p:blipFill>
        <p:spPr>
          <a:xfrm>
            <a:off x="5112077" y="3921334"/>
            <a:ext cx="1577554" cy="1306895"/>
          </a:xfrm>
          <a:prstGeom prst="rect">
            <a:avLst/>
          </a:prstGeom>
        </p:spPr>
      </p:pic>
      <p:sp>
        <p:nvSpPr>
          <p:cNvPr id="2" name="Footer Placeholder 1">
            <a:extLst>
              <a:ext uri="{FF2B5EF4-FFF2-40B4-BE49-F238E27FC236}">
                <a16:creationId xmlns:a16="http://schemas.microsoft.com/office/drawing/2014/main" id="{A8E5B45D-A573-4457-AACD-E883DA232F29}"/>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15610343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Why Can an Iterator be a Better Approach then a Calculated Column?</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Iterators</a:t>
            </a:r>
          </a:p>
        </p:txBody>
      </p:sp>
      <p:sp>
        <p:nvSpPr>
          <p:cNvPr id="5" name="Rectangle 4"/>
          <p:cNvSpPr/>
          <p:nvPr/>
        </p:nvSpPr>
        <p:spPr>
          <a:xfrm>
            <a:off x="355042" y="2125319"/>
            <a:ext cx="11494451" cy="3622530"/>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avoid creating a Calculated Column</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Let us see the impact of a Calculated Column Called COGS on Data model with 100K rows - What if we have 10 M rows?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Iterators help you avoid several “Intermediate Calculated Columns”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14AD0DA-EAC1-48D0-9B9F-741330EA2E5C}"/>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9634741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01613" y="968375"/>
            <a:ext cx="9861550" cy="5026025"/>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1 – </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Getting the Data &amp; Basic Data </a:t>
            </a:r>
            <a:r>
              <a:rPr kumimoji="0" lang="en-US" sz="6600" b="1" i="0" u="none" strike="noStrike" kern="1200" cap="none" spc="0" normalizeH="0" baseline="0" noProof="0" dirty="0" err="1">
                <a:ln>
                  <a:noFill/>
                </a:ln>
                <a:solidFill>
                  <a:schemeClr val="tx1"/>
                </a:solidFill>
                <a:effectLst/>
                <a:uLnTx/>
                <a:uFillTx/>
                <a:latin typeface="+mj-lt"/>
                <a:ea typeface="ＭＳ Ｐゴシック" charset="0"/>
                <a:cs typeface="ＭＳ Ｐゴシック" charset="0"/>
              </a:rPr>
              <a:t>Modeiling</a:t>
            </a: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 in Power BI Desktop</a:t>
            </a:r>
            <a:endParaRPr kumimoji="0" lang="en-US" sz="6600" b="1" i="1"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
        <p:nvSpPr>
          <p:cNvPr id="2" name="Footer Placeholder 1">
            <a:extLst>
              <a:ext uri="{FF2B5EF4-FFF2-40B4-BE49-F238E27FC236}">
                <a16:creationId xmlns:a16="http://schemas.microsoft.com/office/drawing/2014/main" id="{32EE6145-FB0C-41C8-9F34-C9885916D84C}"/>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344806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Converting Row Context to Filter Context (Example 1)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3" name="Rectangle 2"/>
          <p:cNvSpPr/>
          <p:nvPr/>
        </p:nvSpPr>
        <p:spPr>
          <a:xfrm>
            <a:off x="355042" y="1672683"/>
            <a:ext cx="11836094" cy="2585323"/>
          </a:xfrm>
          <a:prstGeom prst="rect">
            <a:avLst/>
          </a:prstGeom>
        </p:spPr>
        <p:txBody>
          <a:bodyPr wrap="square">
            <a:spAutoFit/>
          </a:bodyPr>
          <a:lstStyle/>
          <a:p>
            <a:r>
              <a:rPr lang="en-US" b="1" dirty="0">
                <a:solidFill>
                  <a:schemeClr val="tx1">
                    <a:lumMod val="60000"/>
                    <a:lumOff val="40000"/>
                  </a:schemeClr>
                </a:solidFill>
              </a:rPr>
              <a:t>Sales velocity Segment = IF(</a:t>
            </a:r>
          </a:p>
          <a:p>
            <a:r>
              <a:rPr lang="en-US" b="1" dirty="0">
                <a:solidFill>
                  <a:schemeClr val="tx1">
                    <a:lumMod val="60000"/>
                    <a:lumOff val="40000"/>
                  </a:schemeClr>
                </a:solidFill>
              </a:rPr>
              <a:t>                                              SUMX(RELATEDTABLE(Sales), Sales[Sales Amount])&gt;=200000,                     </a:t>
            </a:r>
          </a:p>
          <a:p>
            <a:r>
              <a:rPr lang="en-US" b="1" dirty="0">
                <a:solidFill>
                  <a:schemeClr val="tx1">
                    <a:lumMod val="60000"/>
                    <a:lumOff val="40000"/>
                  </a:schemeClr>
                </a:solidFill>
              </a:rPr>
              <a:t>                                             “High  Velocity”, </a:t>
            </a:r>
          </a:p>
          <a:p>
            <a:r>
              <a:rPr lang="en-US" b="1" dirty="0">
                <a:solidFill>
                  <a:schemeClr val="tx1">
                    <a:lumMod val="60000"/>
                    <a:lumOff val="40000"/>
                  </a:schemeClr>
                </a:solidFill>
              </a:rPr>
              <a:t>                                             “Low Velocity”)</a:t>
            </a:r>
          </a:p>
          <a:p>
            <a:endParaRPr lang="en-US" b="1" dirty="0">
              <a:solidFill>
                <a:srgbClr val="00B0F0"/>
              </a:solidFill>
            </a:endParaRPr>
          </a:p>
          <a:p>
            <a:r>
              <a:rPr lang="en-US" b="1" dirty="0">
                <a:solidFill>
                  <a:srgbClr val="00B0F0"/>
                </a:solidFill>
              </a:rPr>
              <a:t>Sales Velocity (Using CALCULATE) = IF (</a:t>
            </a:r>
          </a:p>
          <a:p>
            <a:r>
              <a:rPr lang="en-US" b="1" dirty="0">
                <a:solidFill>
                  <a:srgbClr val="00B0F0"/>
                </a:solidFill>
              </a:rPr>
              <a:t>                                                              CALCULATE(SUM(Sales[Sales Amount])) &gt;= 200000, </a:t>
            </a:r>
          </a:p>
          <a:p>
            <a:r>
              <a:rPr lang="en-US" b="1" dirty="0">
                <a:solidFill>
                  <a:srgbClr val="00B0F0"/>
                </a:solidFill>
              </a:rPr>
              <a:t>                                                              "High Velocity", </a:t>
            </a:r>
          </a:p>
          <a:p>
            <a:r>
              <a:rPr lang="en-US" b="1" dirty="0">
                <a:solidFill>
                  <a:srgbClr val="00B0F0"/>
                </a:solidFill>
              </a:rPr>
              <a:t>                                                              "Low Velocity")</a:t>
            </a:r>
          </a:p>
        </p:txBody>
      </p:sp>
      <p:sp>
        <p:nvSpPr>
          <p:cNvPr id="10" name="Rectangle 9"/>
          <p:cNvSpPr/>
          <p:nvPr/>
        </p:nvSpPr>
        <p:spPr>
          <a:xfrm>
            <a:off x="-142741" y="3932202"/>
            <a:ext cx="12095163" cy="2471446"/>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Another way to do Dynamic Segmentation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method does not use Iterators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Instead it uses CALCULATE to convert Row Context to Filter Context</a:t>
            </a:r>
          </a:p>
        </p:txBody>
      </p:sp>
      <p:sp>
        <p:nvSpPr>
          <p:cNvPr id="4" name="Footer Placeholder 3">
            <a:extLst>
              <a:ext uri="{FF2B5EF4-FFF2-40B4-BE49-F238E27FC236}">
                <a16:creationId xmlns:a16="http://schemas.microsoft.com/office/drawing/2014/main" id="{D963C091-36CC-45AE-A0E7-4FB4F49BEE5A}"/>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048993722"/>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Other Iterator Functions</a:t>
            </a:r>
          </a:p>
        </p:txBody>
      </p:sp>
      <p:sp>
        <p:nvSpPr>
          <p:cNvPr id="3" name="Rectangle 2"/>
          <p:cNvSpPr/>
          <p:nvPr/>
        </p:nvSpPr>
        <p:spPr>
          <a:xfrm>
            <a:off x="355041" y="1940653"/>
            <a:ext cx="11006066" cy="1938992"/>
          </a:xfrm>
          <a:prstGeom prst="rect">
            <a:avLst/>
          </a:prstGeom>
        </p:spPr>
        <p:txBody>
          <a:bodyPr wrap="square">
            <a:spAutoFit/>
          </a:bodyPr>
          <a:lstStyle/>
          <a:p>
            <a:r>
              <a:rPr lang="en-US" sz="2400" b="1" dirty="0"/>
              <a:t>AVERAGEX , PRODUCTX, MINX, MAXX– All work the same way as SUMX</a:t>
            </a:r>
          </a:p>
          <a:p>
            <a:endParaRPr lang="en-US" sz="2400" b="1" dirty="0"/>
          </a:p>
          <a:p>
            <a:endParaRPr lang="en-US" sz="2400" b="1" dirty="0"/>
          </a:p>
          <a:p>
            <a:r>
              <a:rPr lang="en-US" sz="2400" b="1" dirty="0"/>
              <a:t>RANKX – Works similar to SUMX, but slightly more complex (more options)</a:t>
            </a:r>
          </a:p>
        </p:txBody>
      </p:sp>
      <p:sp>
        <p:nvSpPr>
          <p:cNvPr id="2" name="Footer Placeholder 1">
            <a:extLst>
              <a:ext uri="{FF2B5EF4-FFF2-40B4-BE49-F238E27FC236}">
                <a16:creationId xmlns:a16="http://schemas.microsoft.com/office/drawing/2014/main" id="{CF1389B4-EFD1-4B0D-96F8-15EF0514CD2E}"/>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630951520"/>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Table Functions –  Summary and Application</a:t>
            </a:r>
          </a:p>
        </p:txBody>
      </p:sp>
      <p:sp>
        <p:nvSpPr>
          <p:cNvPr id="4" name="TextBox 3"/>
          <p:cNvSpPr txBox="1"/>
          <p:nvPr/>
        </p:nvSpPr>
        <p:spPr>
          <a:xfrm>
            <a:off x="257561" y="5582718"/>
            <a:ext cx="10748788"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00B0F0"/>
                </a:solidFill>
              </a:rPr>
              <a:t>CALCULATE is one of the primary places where Table functions are used</a:t>
            </a:r>
          </a:p>
        </p:txBody>
      </p:sp>
      <p:sp>
        <p:nvSpPr>
          <p:cNvPr id="9" name="Rectangle 8"/>
          <p:cNvSpPr/>
          <p:nvPr/>
        </p:nvSpPr>
        <p:spPr>
          <a:xfrm>
            <a:off x="355042" y="118410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in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2" name="Footer Placeholder 1">
            <a:extLst>
              <a:ext uri="{FF2B5EF4-FFF2-40B4-BE49-F238E27FC236}">
                <a16:creationId xmlns:a16="http://schemas.microsoft.com/office/drawing/2014/main" id="{CAAE5600-AA51-4729-9967-8938D516D079}"/>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965721080"/>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 – Steps in Evaluating the CALCULATE Function</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a:t>
            </a:r>
          </a:p>
        </p:txBody>
      </p:sp>
      <p:sp>
        <p:nvSpPr>
          <p:cNvPr id="4" name="Rectangle 3"/>
          <p:cNvSpPr/>
          <p:nvPr/>
        </p:nvSpPr>
        <p:spPr>
          <a:xfrm>
            <a:off x="355041" y="1940652"/>
            <a:ext cx="5720081" cy="369332"/>
          </a:xfrm>
          <a:prstGeom prst="rect">
            <a:avLst/>
          </a:prstGeom>
        </p:spPr>
        <p:txBody>
          <a:bodyPr wrap="square">
            <a:spAutoFit/>
          </a:bodyPr>
          <a:lstStyle/>
          <a:p>
            <a:r>
              <a:rPr lang="en-US" b="1" dirty="0">
                <a:solidFill>
                  <a:srgbClr val="00B0F0"/>
                </a:solidFill>
              </a:rPr>
              <a:t>CALCULATE(Expression, [Filter1], [Filter2]…..)</a:t>
            </a:r>
            <a:endParaRPr lang="en-US" dirty="0"/>
          </a:p>
        </p:txBody>
      </p:sp>
      <p:sp>
        <p:nvSpPr>
          <p:cNvPr id="11" name="Rectangle 10"/>
          <p:cNvSpPr/>
          <p:nvPr/>
        </p:nvSpPr>
        <p:spPr>
          <a:xfrm>
            <a:off x="-112735" y="2765843"/>
            <a:ext cx="12303871"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Step1 : Copy the current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2: Add new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3: Update/ignore existing filters if any</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4: Convert row context to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5: AND all filter conditions to create new filter context</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6: Evaluate the Expression</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Step 7: Return back to original filter context</a:t>
            </a:r>
          </a:p>
        </p:txBody>
      </p:sp>
      <p:sp>
        <p:nvSpPr>
          <p:cNvPr id="3" name="Footer Placeholder 2">
            <a:extLst>
              <a:ext uri="{FF2B5EF4-FFF2-40B4-BE49-F238E27FC236}">
                <a16:creationId xmlns:a16="http://schemas.microsoft.com/office/drawing/2014/main" id="{374DE674-067A-4CB8-8887-35520B3C2CB8}"/>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989713451"/>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Introducing Time Intelligence – There is an App for that!!</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sp>
        <p:nvSpPr>
          <p:cNvPr id="5" name="Rectangle 2"/>
          <p:cNvSpPr>
            <a:spLocks noChangeArrowheads="1"/>
          </p:cNvSpPr>
          <p:nvPr/>
        </p:nvSpPr>
        <p:spPr bwMode="auto">
          <a:xfrm>
            <a:off x="355042" y="2546542"/>
            <a:ext cx="5549799"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Easier] =</a:t>
            </a:r>
            <a:br>
              <a:rPr lang="en-US" altLang="en-US" b="1" dirty="0">
                <a:solidFill>
                  <a:srgbClr val="00B0F0"/>
                </a:solidFill>
                <a:latin typeface="+mn-lt"/>
              </a:rPr>
            </a:b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DATESYTD(DateDim[Date])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b="1" dirty="0">
              <a:solidFill>
                <a:srgbClr val="00B0F0"/>
              </a:solidFill>
              <a:latin typeface="+mn-lt"/>
            </a:endParaRPr>
          </a:p>
        </p:txBody>
      </p:sp>
      <p:sp>
        <p:nvSpPr>
          <p:cNvPr id="9" name="Rectangle 8"/>
          <p:cNvSpPr/>
          <p:nvPr/>
        </p:nvSpPr>
        <p:spPr>
          <a:xfrm>
            <a:off x="5539672" y="2508679"/>
            <a:ext cx="6096000" cy="2240613"/>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This allows you to write the formula without being a DAX guru!</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Microsoft is continuously improving Time Intelligence functions to make it simple to use</a:t>
            </a:r>
          </a:p>
        </p:txBody>
      </p:sp>
      <p:sp>
        <p:nvSpPr>
          <p:cNvPr id="10" name="Rectangle 9"/>
          <p:cNvSpPr/>
          <p:nvPr/>
        </p:nvSpPr>
        <p:spPr>
          <a:xfrm>
            <a:off x="267500" y="6088359"/>
            <a:ext cx="12283721"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Time Intelligence functions are your friends – They will save you time!</a:t>
            </a:r>
            <a:endParaRPr lang="en-US" dirty="0"/>
          </a:p>
        </p:txBody>
      </p:sp>
      <p:sp>
        <p:nvSpPr>
          <p:cNvPr id="3" name="Footer Placeholder 2">
            <a:extLst>
              <a:ext uri="{FF2B5EF4-FFF2-40B4-BE49-F238E27FC236}">
                <a16:creationId xmlns:a16="http://schemas.microsoft.com/office/drawing/2014/main" id="{925AD63D-38DA-406E-9D6C-803037DBC0A3}"/>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348998368"/>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8189"/>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Advanced DAX – Month over Month</a:t>
            </a:r>
          </a:p>
        </p:txBody>
      </p:sp>
      <p:sp>
        <p:nvSpPr>
          <p:cNvPr id="5" name="Rectangle 2"/>
          <p:cNvSpPr>
            <a:spLocks noChangeArrowheads="1"/>
          </p:cNvSpPr>
          <p:nvPr/>
        </p:nvSpPr>
        <p:spPr bwMode="auto">
          <a:xfrm>
            <a:off x="355042" y="2315087"/>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Total Sales Last Month = </a:t>
            </a:r>
          </a:p>
          <a:p>
            <a:pPr lvl="0"/>
            <a:endParaRPr lang="en-US" altLang="en-US" b="1" dirty="0">
              <a:solidFill>
                <a:srgbClr val="00B0F0"/>
              </a:solidFill>
              <a:latin typeface="+mn-lt"/>
            </a:endParaRPr>
          </a:p>
          <a:p>
            <a:pPr lvl="0"/>
            <a:r>
              <a:rPr lang="en-US" altLang="en-US" b="1" dirty="0">
                <a:solidFill>
                  <a:srgbClr val="00B0F0"/>
                </a:solidFill>
                <a:latin typeface="+mn-lt"/>
              </a:rPr>
              <a:t>CALCULATE([Total Sales], </a:t>
            </a:r>
          </a:p>
          <a:p>
            <a:pPr lvl="0"/>
            <a:endParaRPr lang="en-US" altLang="en-US" b="1" dirty="0">
              <a:solidFill>
                <a:srgbClr val="00B0F0"/>
              </a:solidFill>
              <a:latin typeface="+mn-lt"/>
            </a:endParaRPr>
          </a:p>
          <a:p>
            <a:pPr lvl="0"/>
            <a:r>
              <a:rPr lang="en-US" altLang="en-US" b="1" dirty="0">
                <a:solidFill>
                  <a:srgbClr val="00B0F0"/>
                </a:solidFill>
                <a:latin typeface="+mn-lt"/>
              </a:rPr>
              <a:t>    PREVIOUSMONTH(DateDim[Date]))</a:t>
            </a: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endParaRPr lang="en-US" altLang="en-US" b="1" dirty="0">
              <a:solidFill>
                <a:srgbClr val="00B0F0"/>
              </a:solidFill>
              <a:latin typeface="+mn-lt"/>
            </a:endParaRPr>
          </a:p>
          <a:p>
            <a:pPr lvl="0"/>
            <a:r>
              <a:rPr lang="en-US" altLang="en-US" b="1" dirty="0">
                <a:solidFill>
                  <a:srgbClr val="00B0F0"/>
                </a:solidFill>
                <a:latin typeface="+mn-lt"/>
              </a:rPr>
              <a:t>MoM = </a:t>
            </a:r>
          </a:p>
          <a:p>
            <a:pPr lvl="0"/>
            <a:endParaRPr lang="en-US" altLang="en-US" b="1" dirty="0">
              <a:solidFill>
                <a:srgbClr val="00B0F0"/>
              </a:solidFill>
              <a:latin typeface="+mn-lt"/>
            </a:endParaRPr>
          </a:p>
          <a:p>
            <a:pPr lvl="0"/>
            <a:r>
              <a:rPr lang="en-US" altLang="en-US" b="1" dirty="0">
                <a:solidFill>
                  <a:srgbClr val="00B0F0"/>
                </a:solidFill>
                <a:latin typeface="+mn-lt"/>
              </a:rPr>
              <a:t>DIVIDE([Total Sales] - [Total Sales Last Month],</a:t>
            </a:r>
          </a:p>
          <a:p>
            <a:pPr lvl="0"/>
            <a:endParaRPr lang="en-US" altLang="en-US" b="1" dirty="0">
              <a:solidFill>
                <a:srgbClr val="00B0F0"/>
              </a:solidFill>
              <a:latin typeface="+mn-lt"/>
            </a:endParaRPr>
          </a:p>
          <a:p>
            <a:pPr lvl="0"/>
            <a:r>
              <a:rPr lang="en-US" altLang="en-US" b="1" dirty="0">
                <a:solidFill>
                  <a:srgbClr val="00B0F0"/>
                </a:solidFill>
                <a:latin typeface="+mn-lt"/>
              </a:rPr>
              <a:t>   [Total Sales Last Month])</a:t>
            </a:r>
          </a:p>
        </p:txBody>
      </p:sp>
      <p:sp>
        <p:nvSpPr>
          <p:cNvPr id="9" name="Rectangle 8"/>
          <p:cNvSpPr/>
          <p:nvPr/>
        </p:nvSpPr>
        <p:spPr>
          <a:xfrm>
            <a:off x="5539672" y="2508679"/>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has several shortcut </a:t>
            </a:r>
            <a:br>
              <a:rPr lang="en-US" sz="2400" dirty="0">
                <a:gradFill>
                  <a:gsLst>
                    <a:gs pos="2917">
                      <a:schemeClr val="tx1"/>
                    </a:gs>
                    <a:gs pos="30000">
                      <a:schemeClr val="tx1"/>
                    </a:gs>
                  </a:gsLst>
                  <a:lin ang="5400000" scaled="0"/>
                </a:gradFill>
              </a:rPr>
            </a:br>
            <a:r>
              <a:rPr lang="en-US" sz="2400" dirty="0">
                <a:gradFill>
                  <a:gsLst>
                    <a:gs pos="2917">
                      <a:schemeClr val="tx1"/>
                    </a:gs>
                    <a:gs pos="30000">
                      <a:schemeClr val="tx1"/>
                    </a:gs>
                  </a:gsLst>
                  <a:lin ang="5400000" scaled="0"/>
                </a:gradFill>
              </a:rPr>
              <a:t>Time Intelligence functions</a:t>
            </a:r>
          </a:p>
        </p:txBody>
      </p:sp>
      <p:sp>
        <p:nvSpPr>
          <p:cNvPr id="2" name="Footer Placeholder 1">
            <a:extLst>
              <a:ext uri="{FF2B5EF4-FFF2-40B4-BE49-F238E27FC236}">
                <a16:creationId xmlns:a16="http://schemas.microsoft.com/office/drawing/2014/main" id="{D2216B5E-3E83-4F4F-8D59-94777E99EC1C}"/>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569873193"/>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Advanced DAX – Monthly Active Users</a:t>
            </a:r>
          </a:p>
        </p:txBody>
      </p:sp>
      <p:sp>
        <p:nvSpPr>
          <p:cNvPr id="5" name="Rectangle 2"/>
          <p:cNvSpPr>
            <a:spLocks noChangeArrowheads="1"/>
          </p:cNvSpPr>
          <p:nvPr/>
        </p:nvSpPr>
        <p:spPr bwMode="auto">
          <a:xfrm>
            <a:off x="355042" y="2446356"/>
            <a:ext cx="5549799"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[Monthly Active Users] = </a:t>
            </a:r>
          </a:p>
          <a:p>
            <a:pPr lvl="0"/>
            <a:endParaRPr lang="en-US" altLang="en-US" b="1" dirty="0">
              <a:solidFill>
                <a:srgbClr val="00B0F0"/>
              </a:solidFill>
              <a:latin typeface="+mn-lt"/>
            </a:endParaRPr>
          </a:p>
          <a:p>
            <a:pPr lvl="0"/>
            <a:r>
              <a:rPr lang="en-US" altLang="en-US" b="1" dirty="0">
                <a:solidFill>
                  <a:srgbClr val="00B0F0"/>
                </a:solidFill>
                <a:latin typeface="+mn-lt"/>
              </a:rPr>
              <a:t>CALCULATE(</a:t>
            </a:r>
          </a:p>
          <a:p>
            <a:pPr lvl="0"/>
            <a:endParaRPr lang="en-US" altLang="en-US" b="1" dirty="0">
              <a:solidFill>
                <a:srgbClr val="00B0F0"/>
              </a:solidFill>
              <a:latin typeface="+mn-lt"/>
            </a:endParaRPr>
          </a:p>
          <a:p>
            <a:pPr lvl="0"/>
            <a:r>
              <a:rPr lang="en-US" altLang="en-US" b="1" dirty="0">
                <a:solidFill>
                  <a:srgbClr val="00B0F0"/>
                </a:solidFill>
                <a:latin typeface="+mn-lt"/>
              </a:rPr>
              <a:t>    SUMX(VALUES(Sales [CustomerId]),1),</a:t>
            </a:r>
          </a:p>
          <a:p>
            <a:pPr lvl="0"/>
            <a:endParaRPr lang="en-US" altLang="en-US" b="1" dirty="0">
              <a:solidFill>
                <a:srgbClr val="00B0F0"/>
              </a:solidFill>
              <a:latin typeface="+mn-lt"/>
            </a:endParaRPr>
          </a:p>
          <a:p>
            <a:pPr lvl="0"/>
            <a:r>
              <a:rPr lang="en-US" altLang="en-US" b="1" dirty="0">
                <a:solidFill>
                  <a:srgbClr val="00B0F0"/>
                </a:solidFill>
                <a:latin typeface="+mn-lt"/>
              </a:rPr>
              <a:t>    ALL('DateDim'),</a:t>
            </a:r>
            <a:br>
              <a:rPr lang="en-US" altLang="en-US" b="1" dirty="0">
                <a:solidFill>
                  <a:srgbClr val="00B0F0"/>
                </a:solidFill>
                <a:latin typeface="+mn-lt"/>
              </a:rPr>
            </a:br>
            <a:endParaRPr lang="en-US" altLang="en-US" b="1" dirty="0">
              <a:solidFill>
                <a:srgbClr val="00B0F0"/>
              </a:solidFill>
              <a:latin typeface="+mn-lt"/>
            </a:endParaRPr>
          </a:p>
          <a:p>
            <a:pPr lvl="0"/>
            <a:r>
              <a:rPr lang="en-US" altLang="en-US" b="1" dirty="0">
                <a:solidFill>
                  <a:srgbClr val="00B0F0"/>
                </a:solidFill>
                <a:latin typeface="+mn-lt"/>
              </a:rPr>
              <a:t>    DATESINPERIOD('DateDim'[Date], </a:t>
            </a:r>
          </a:p>
          <a:p>
            <a:pPr lvl="0"/>
            <a:br>
              <a:rPr lang="en-US" altLang="en-US" b="1" dirty="0">
                <a:solidFill>
                  <a:srgbClr val="00B0F0"/>
                </a:solidFill>
                <a:latin typeface="+mn-lt"/>
              </a:rPr>
            </a:br>
            <a:r>
              <a:rPr lang="en-US" altLang="en-US" b="1" dirty="0">
                <a:solidFill>
                  <a:srgbClr val="00B0F0"/>
                </a:solidFill>
                <a:latin typeface="+mn-lt"/>
              </a:rPr>
              <a:t>    LASTDATE('DateDim'[Date]), -1, MONTH)</a:t>
            </a:r>
          </a:p>
          <a:p>
            <a:pPr lvl="0"/>
            <a:endParaRPr lang="en-US" altLang="en-US" b="1" dirty="0">
              <a:solidFill>
                <a:srgbClr val="00B0F0"/>
              </a:solidFill>
              <a:latin typeface="+mn-lt"/>
            </a:endParaRPr>
          </a:p>
          <a:p>
            <a:pPr lvl="0"/>
            <a:r>
              <a:rPr lang="en-US" altLang="en-US" b="1" dirty="0">
                <a:solidFill>
                  <a:srgbClr val="00B0F0"/>
                </a:solidFill>
                <a:latin typeface="+mn-lt"/>
              </a:rPr>
              <a:t>)</a:t>
            </a:r>
          </a:p>
        </p:txBody>
      </p:sp>
      <p:sp>
        <p:nvSpPr>
          <p:cNvPr id="9" name="Rectangle 8"/>
          <p:cNvSpPr/>
          <p:nvPr/>
        </p:nvSpPr>
        <p:spPr>
          <a:xfrm>
            <a:off x="5539672" y="2508679"/>
            <a:ext cx="6096000" cy="834074"/>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vs DistinctCount of CustomerID</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SUMX can be more performant</a:t>
            </a:r>
          </a:p>
        </p:txBody>
      </p:sp>
      <p:sp>
        <p:nvSpPr>
          <p:cNvPr id="2" name="Footer Placeholder 1">
            <a:extLst>
              <a:ext uri="{FF2B5EF4-FFF2-40B4-BE49-F238E27FC236}">
                <a16:creationId xmlns:a16="http://schemas.microsoft.com/office/drawing/2014/main" id="{C75C9F7F-01FE-4CDC-9A73-1B8934657115}"/>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5871442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Other Time Intelligence Functions</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 – Time Intelligence</a:t>
            </a:r>
          </a:p>
        </p:txBody>
      </p:sp>
      <p:sp>
        <p:nvSpPr>
          <p:cNvPr id="5" name="Rectangle 2"/>
          <p:cNvSpPr>
            <a:spLocks noChangeArrowheads="1"/>
          </p:cNvSpPr>
          <p:nvPr/>
        </p:nvSpPr>
        <p:spPr bwMode="auto">
          <a:xfrm>
            <a:off x="518327" y="1923101"/>
            <a:ext cx="951546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DATESINPERIOD</a:t>
            </a:r>
          </a:p>
          <a:p>
            <a:pPr lvl="0"/>
            <a:endParaRPr lang="en-US" altLang="en-US" b="1" dirty="0">
              <a:solidFill>
                <a:srgbClr val="00B0F0"/>
              </a:solidFill>
              <a:latin typeface="+mn-lt"/>
            </a:endParaRPr>
          </a:p>
          <a:p>
            <a:pPr lvl="0"/>
            <a:r>
              <a:rPr lang="en-US" altLang="en-US" b="1" dirty="0">
                <a:solidFill>
                  <a:srgbClr val="00B0F0"/>
                </a:solidFill>
                <a:latin typeface="+mn-lt"/>
              </a:rPr>
              <a:t>DATESYTD</a:t>
            </a:r>
          </a:p>
          <a:p>
            <a:pPr lvl="0"/>
            <a:endParaRPr lang="en-US" altLang="en-US" b="1" dirty="0">
              <a:solidFill>
                <a:srgbClr val="00B0F0"/>
              </a:solidFill>
              <a:latin typeface="+mn-lt"/>
            </a:endParaRPr>
          </a:p>
          <a:p>
            <a:pPr lvl="0"/>
            <a:r>
              <a:rPr lang="en-US" altLang="en-US" b="1" dirty="0">
                <a:solidFill>
                  <a:srgbClr val="00B0F0"/>
                </a:solidFill>
                <a:latin typeface="+mn-lt"/>
              </a:rPr>
              <a:t>DATESQTD</a:t>
            </a:r>
          </a:p>
          <a:p>
            <a:pPr lvl="0"/>
            <a:endParaRPr lang="en-US" altLang="en-US" b="1" dirty="0">
              <a:solidFill>
                <a:srgbClr val="00B0F0"/>
              </a:solidFill>
              <a:latin typeface="+mn-lt"/>
            </a:endParaRPr>
          </a:p>
          <a:p>
            <a:pPr lvl="0"/>
            <a:r>
              <a:rPr lang="en-US" altLang="en-US" b="1" dirty="0">
                <a:solidFill>
                  <a:srgbClr val="00B0F0"/>
                </a:solidFill>
                <a:latin typeface="+mn-lt"/>
              </a:rPr>
              <a:t>NEXTMONTH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NEXTYEAR</a:t>
            </a:r>
            <a:br>
              <a:rPr lang="en-US" altLang="en-US" b="1" dirty="0">
                <a:solidFill>
                  <a:srgbClr val="00B0F0"/>
                </a:solidFill>
                <a:latin typeface="+mn-lt"/>
              </a:rPr>
            </a:br>
            <a:endParaRPr lang="en-US" altLang="en-US" b="1" dirty="0">
              <a:solidFill>
                <a:srgbClr val="00B0F0"/>
              </a:solidFill>
              <a:latin typeface="+mn-lt"/>
            </a:endParaRPr>
          </a:p>
        </p:txBody>
      </p:sp>
      <p:sp>
        <p:nvSpPr>
          <p:cNvPr id="9" name="TextBox 8"/>
          <p:cNvSpPr txBox="1"/>
          <p:nvPr/>
        </p:nvSpPr>
        <p:spPr>
          <a:xfrm>
            <a:off x="264698" y="6282075"/>
            <a:ext cx="1192450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Learn about Time Intelligence functions - https://msdn.microsoft.com/en-us/library/ee634763.aspx</a:t>
            </a:r>
          </a:p>
        </p:txBody>
      </p:sp>
      <p:sp>
        <p:nvSpPr>
          <p:cNvPr id="10" name="Rectangle 2"/>
          <p:cNvSpPr>
            <a:spLocks noChangeArrowheads="1"/>
          </p:cNvSpPr>
          <p:nvPr/>
        </p:nvSpPr>
        <p:spPr bwMode="auto">
          <a:xfrm>
            <a:off x="6027670" y="1923101"/>
            <a:ext cx="589567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PREVIOUSYEAR</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PREVIOUSMONTH</a:t>
            </a:r>
            <a:br>
              <a:rPr lang="en-US" altLang="en-US" b="1" dirty="0">
                <a:solidFill>
                  <a:srgbClr val="00B0F0"/>
                </a:solidFill>
                <a:latin typeface="+mn-lt"/>
              </a:rPr>
            </a:br>
            <a:br>
              <a:rPr lang="en-US" altLang="en-US" b="1" dirty="0">
                <a:solidFill>
                  <a:srgbClr val="00B0F0"/>
                </a:solidFill>
                <a:latin typeface="+mn-lt"/>
              </a:rPr>
            </a:br>
            <a:r>
              <a:rPr lang="en-US" altLang="en-US" b="1" dirty="0">
                <a:solidFill>
                  <a:srgbClr val="00B0F0"/>
                </a:solidFill>
                <a:latin typeface="+mn-lt"/>
              </a:rPr>
              <a:t>SAMEPERIODLASTYEAR</a:t>
            </a:r>
          </a:p>
          <a:p>
            <a:pPr lvl="0"/>
            <a:endParaRPr lang="en-US" altLang="en-US" b="1" dirty="0">
              <a:solidFill>
                <a:srgbClr val="00B0F0"/>
              </a:solidFill>
              <a:latin typeface="+mn-lt"/>
            </a:endParaRPr>
          </a:p>
          <a:p>
            <a:pPr lvl="0"/>
            <a:r>
              <a:rPr lang="en-US" altLang="en-US" b="1" dirty="0">
                <a:solidFill>
                  <a:srgbClr val="00B0F0"/>
                </a:solidFill>
                <a:latin typeface="+mn-lt"/>
              </a:rPr>
              <a:t>PARALLELPERIOD</a:t>
            </a:r>
          </a:p>
        </p:txBody>
      </p:sp>
      <p:sp>
        <p:nvSpPr>
          <p:cNvPr id="3" name="Footer Placeholder 2">
            <a:extLst>
              <a:ext uri="{FF2B5EF4-FFF2-40B4-BE49-F238E27FC236}">
                <a16:creationId xmlns:a16="http://schemas.microsoft.com/office/drawing/2014/main" id="{569727D4-F5A3-47B5-A617-C639A89EA12D}"/>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36310525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Module 6 </a:t>
            </a:r>
          </a:p>
        </p:txBody>
      </p:sp>
      <p:sp>
        <p:nvSpPr>
          <p:cNvPr id="5" name="Rectangle 4"/>
          <p:cNvSpPr/>
          <p:nvPr/>
        </p:nvSpPr>
        <p:spPr>
          <a:xfrm>
            <a:off x="231833" y="1185026"/>
            <a:ext cx="11037454" cy="232679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Can I parse advanced DAX formulas?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What are some standard DAX patterns?</a:t>
            </a:r>
          </a:p>
          <a:p>
            <a:pPr marL="342900" indent="-342900">
              <a:lnSpc>
                <a:spcPct val="120000"/>
              </a:lnSpc>
              <a:buFont typeface="Arial" panose="020B0604020202020204" pitchFamily="34" charset="0"/>
              <a:buChar char="•"/>
            </a:pPr>
            <a:r>
              <a:rPr lang="en-US" sz="2400" dirty="0">
                <a:solidFill>
                  <a:schemeClr val="tx1">
                    <a:lumMod val="50000"/>
                  </a:schemeClr>
                </a:solidFill>
              </a:rPr>
              <a:t>Which time intelligence functions are built-in to DAX?</a:t>
            </a: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0F31D79E-E282-42B0-A519-1F14F632AA7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26787287-7544-47DF-AA28-74236D56F64F}"/>
              </a:ext>
            </a:extLst>
          </p:cNvPr>
          <p:cNvSpPr>
            <a:spLocks noGrp="1"/>
          </p:cNvSpPr>
          <p:nvPr>
            <p:ph type="sldNum" sz="quarter" idx="11"/>
          </p:nvPr>
        </p:nvSpPr>
        <p:spPr/>
        <p:txBody>
          <a:bodyPr/>
          <a:lstStyle/>
          <a:p>
            <a:fld id="{4E4C8473-95EA-48C2-917D-84A3AF9AB99B}" type="slidenum">
              <a:rPr lang="en-US" smtClean="0"/>
              <a:t>138</a:t>
            </a:fld>
            <a:endParaRPr lang="en-US" dirty="0"/>
          </a:p>
        </p:txBody>
      </p:sp>
    </p:spTree>
    <p:extLst>
      <p:ext uri="{BB962C8B-B14F-4D97-AF65-F5344CB8AC3E}">
        <p14:creationId xmlns:p14="http://schemas.microsoft.com/office/powerpoint/2010/main" val="3109038467"/>
      </p:ext>
    </p:extLst>
  </p:cSld>
  <p:clrMapOvr>
    <a:masterClrMapping/>
  </p:clrMapOvr>
  <p:transition spd="med">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Module 5</a:t>
            </a:r>
          </a:p>
        </p:txBody>
      </p:sp>
      <p:sp>
        <p:nvSpPr>
          <p:cNvPr id="4" name="TextBox 3"/>
          <p:cNvSpPr txBox="1"/>
          <p:nvPr/>
        </p:nvSpPr>
        <p:spPr>
          <a:xfrm>
            <a:off x="355042" y="952892"/>
            <a:ext cx="10617758" cy="259763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p:txBody>
      </p:sp>
      <p:sp>
        <p:nvSpPr>
          <p:cNvPr id="2" name="Footer Placeholder 1">
            <a:extLst>
              <a:ext uri="{FF2B5EF4-FFF2-40B4-BE49-F238E27FC236}">
                <a16:creationId xmlns:a16="http://schemas.microsoft.com/office/drawing/2014/main" id="{E057C50F-2105-46AB-9109-5662AC6C4DA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8042729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1 OBJECTIVES </a:t>
            </a:r>
          </a:p>
        </p:txBody>
      </p:sp>
      <p:sp>
        <p:nvSpPr>
          <p:cNvPr id="5" name="Rectangle 4"/>
          <p:cNvSpPr/>
          <p:nvPr/>
        </p:nvSpPr>
        <p:spPr>
          <a:xfrm>
            <a:off x="231833" y="1185026"/>
            <a:ext cx="11037454" cy="3402919"/>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what is meant by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the consequences of data model design decisions</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consequences of Power BI’s data type handling</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7" name="Footer Placeholder 6">
            <a:extLst>
              <a:ext uri="{FF2B5EF4-FFF2-40B4-BE49-F238E27FC236}">
                <a16:creationId xmlns:a16="http://schemas.microsoft.com/office/drawing/2014/main" id="{821C64CA-4EAD-4183-B341-DCDE656766B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9880236"/>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317500" y="1077913"/>
            <a:ext cx="9861550" cy="2536825"/>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5 Lab:</a:t>
            </a:r>
            <a:b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b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368148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317500" y="1077913"/>
            <a:ext cx="9861550" cy="2536825"/>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6:</a:t>
            </a:r>
            <a:b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b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Modeling with Power BI &amp; Optimization techniques</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148760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6 OBJECTIVES </a:t>
            </a:r>
          </a:p>
        </p:txBody>
      </p:sp>
      <p:sp>
        <p:nvSpPr>
          <p:cNvPr id="5" name="Rectangle 4"/>
          <p:cNvSpPr/>
          <p:nvPr/>
        </p:nvSpPr>
        <p:spPr>
          <a:xfrm>
            <a:off x="231833" y="1185026"/>
            <a:ext cx="11037454" cy="228569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Gain familiarity with basic data modeling for business scenario</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Learn some best practices for working with Power BI</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44FEB1FB-F894-469E-A782-6CFEA76DEAE3}"/>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5A46CD6E-245B-42E9-8681-213B5E3819BE}"/>
              </a:ext>
            </a:extLst>
          </p:cNvPr>
          <p:cNvSpPr>
            <a:spLocks noGrp="1"/>
          </p:cNvSpPr>
          <p:nvPr>
            <p:ph type="sldNum" sz="quarter" idx="11"/>
          </p:nvPr>
        </p:nvSpPr>
        <p:spPr/>
        <p:txBody>
          <a:bodyPr/>
          <a:lstStyle/>
          <a:p>
            <a:fld id="{4E4C8473-95EA-48C2-917D-84A3AF9AB99B}" type="slidenum">
              <a:rPr lang="en-US" smtClean="0"/>
              <a:t>142</a:t>
            </a:fld>
            <a:endParaRPr lang="en-US" dirty="0"/>
          </a:p>
        </p:txBody>
      </p:sp>
    </p:spTree>
    <p:extLst>
      <p:ext uri="{BB962C8B-B14F-4D97-AF65-F5344CB8AC3E}">
        <p14:creationId xmlns:p14="http://schemas.microsoft.com/office/powerpoint/2010/main" val="2630922529"/>
      </p:ext>
    </p:extLst>
  </p:cSld>
  <p:clrMapOvr>
    <a:masterClrMapping/>
  </p:clrMapOvr>
  <p:transition spd="med">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Modeling </a:t>
            </a:r>
          </a:p>
        </p:txBody>
      </p:sp>
      <p:sp>
        <p:nvSpPr>
          <p:cNvPr id="5" name="Rectangle 4"/>
          <p:cNvSpPr/>
          <p:nvPr/>
        </p:nvSpPr>
        <p:spPr>
          <a:xfrm>
            <a:off x="231833" y="1185026"/>
            <a:ext cx="11037454" cy="6966972"/>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t>An inefficient model can completely slow down a report, even with very small data volumes</a:t>
            </a:r>
          </a:p>
          <a:p>
            <a:pPr marL="342900" indent="-342900">
              <a:lnSpc>
                <a:spcPct val="120000"/>
              </a:lnSpc>
              <a:spcAft>
                <a:spcPts val="1800"/>
              </a:spcAft>
              <a:buFont typeface="Arial" panose="020B0604020202020204" pitchFamily="34" charset="0"/>
              <a:buChar char="•"/>
            </a:pPr>
            <a:endParaRPr lang="en-US" sz="2400" dirty="0"/>
          </a:p>
          <a:p>
            <a:pPr>
              <a:lnSpc>
                <a:spcPct val="120000"/>
              </a:lnSpc>
              <a:spcAft>
                <a:spcPts val="1800"/>
              </a:spcAft>
            </a:pPr>
            <a:r>
              <a:rPr lang="en-US" sz="2400" dirty="0"/>
              <a:t>   GOALS</a:t>
            </a:r>
          </a:p>
          <a:p>
            <a:pPr marL="342900" indent="-342900">
              <a:buFont typeface="Arial" panose="020B0604020202020204" pitchFamily="34" charset="0"/>
              <a:buChar char="•"/>
            </a:pPr>
            <a:r>
              <a:rPr lang="en-US" sz="2400" dirty="0"/>
              <a:t>Make the model as small as possible</a:t>
            </a:r>
          </a:p>
          <a:p>
            <a:pPr lvl="1"/>
            <a:r>
              <a:rPr lang="en-US" sz="2400" b="1" dirty="0">
                <a:gradFill>
                  <a:gsLst>
                    <a:gs pos="2917">
                      <a:schemeClr val="tx1"/>
                    </a:gs>
                    <a:gs pos="30000">
                      <a:schemeClr val="tx1"/>
                    </a:gs>
                  </a:gsLst>
                  <a:lin ang="5400000" scaled="0"/>
                </a:gradFill>
                <a:latin typeface="+mj-lt"/>
              </a:rPr>
              <a:t>There are valid reasons to bend this rule</a:t>
            </a:r>
          </a:p>
          <a:p>
            <a:pPr lvl="1"/>
            <a:endParaRPr lang="en-US" sz="2400" dirty="0"/>
          </a:p>
          <a:p>
            <a:pPr marL="342900" indent="-342900">
              <a:buFont typeface="Arial" panose="020B0604020202020204" pitchFamily="34" charset="0"/>
              <a:buChar char="•"/>
            </a:pPr>
            <a:r>
              <a:rPr lang="en-US" sz="2400" dirty="0"/>
              <a:t>Schema supports the analysis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Relationships are built purposefully and thoughtfully</a:t>
            </a:r>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143</a:t>
            </a:fld>
            <a:endParaRPr lang="en-US" dirty="0"/>
          </a:p>
        </p:txBody>
      </p:sp>
    </p:spTree>
    <p:extLst>
      <p:ext uri="{BB962C8B-B14F-4D97-AF65-F5344CB8AC3E}">
        <p14:creationId xmlns:p14="http://schemas.microsoft.com/office/powerpoint/2010/main" val="509133003"/>
      </p:ext>
    </p:extLst>
  </p:cSld>
  <p:clrMapOvr>
    <a:masterClrMapping/>
  </p:clrMapOvr>
  <p:transition spd="med">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Move calculations to the source</a:t>
            </a:r>
          </a:p>
        </p:txBody>
      </p:sp>
      <p:sp>
        <p:nvSpPr>
          <p:cNvPr id="5" name="Rectangle 4"/>
          <p:cNvSpPr/>
          <p:nvPr/>
        </p:nvSpPr>
        <p:spPr>
          <a:xfrm>
            <a:off x="209027" y="837421"/>
            <a:ext cx="11037454" cy="8318111"/>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endParaRPr lang="en-US" sz="2400" dirty="0"/>
          </a:p>
          <a:p>
            <a:pPr marL="342900" indent="-342900">
              <a:buFont typeface="Arial" panose="020B0604020202020204" pitchFamily="34" charset="0"/>
              <a:buChar char="•"/>
            </a:pPr>
            <a:r>
              <a:rPr lang="en-US" sz="2400" dirty="0"/>
              <a:t>Many DAX calculated columns with high cardinality</a:t>
            </a:r>
          </a:p>
          <a:p>
            <a:endParaRPr lang="en-US" sz="2400" dirty="0"/>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Calculated columns don’t compress as well as physical columns</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Perform calc in Power Query, ideally push down </a:t>
            </a:r>
          </a:p>
          <a:p>
            <a:pPr marL="342900" indent="-342900">
              <a:buFont typeface="Arial" panose="020B0604020202020204" pitchFamily="34" charset="0"/>
              <a:buChar char="•"/>
            </a:pPr>
            <a:r>
              <a:rPr lang="en-US" sz="2400" dirty="0"/>
              <a:t>Customize source query for non foldable transforms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144</a:t>
            </a:fld>
            <a:endParaRPr lang="en-US" dirty="0"/>
          </a:p>
        </p:txBody>
      </p:sp>
    </p:spTree>
    <p:extLst>
      <p:ext uri="{BB962C8B-B14F-4D97-AF65-F5344CB8AC3E}">
        <p14:creationId xmlns:p14="http://schemas.microsoft.com/office/powerpoint/2010/main" val="2603174346"/>
      </p:ext>
    </p:extLst>
  </p:cSld>
  <p:clrMapOvr>
    <a:masterClrMapping/>
  </p:clrMapOvr>
  <p:transition spd="med">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Remove unused tables and columns</a:t>
            </a:r>
          </a:p>
        </p:txBody>
      </p:sp>
      <p:sp>
        <p:nvSpPr>
          <p:cNvPr id="5" name="Rectangle 4"/>
          <p:cNvSpPr/>
          <p:nvPr/>
        </p:nvSpPr>
        <p:spPr>
          <a:xfrm>
            <a:off x="209027" y="876682"/>
            <a:ext cx="11037454" cy="6037487"/>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p>
          <a:p>
            <a:pPr marL="342900" indent="-342900">
              <a:buFont typeface="Arial" panose="020B0604020202020204" pitchFamily="34" charset="0"/>
              <a:buChar char="•"/>
            </a:pPr>
            <a:r>
              <a:rPr lang="en-US" sz="2400" dirty="0"/>
              <a:t>Model contains tables/columns that are not used for reporting/analysis or calculations</a:t>
            </a:r>
          </a:p>
          <a:p>
            <a:pPr marL="342900" indent="-342900">
              <a:lnSpc>
                <a:spcPct val="120000"/>
              </a:lnSpc>
              <a:spcAft>
                <a:spcPts val="1800"/>
              </a:spcAft>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p>
          <a:p>
            <a:pPr marL="342900" indent="-342900">
              <a:buFont typeface="Arial" panose="020B0604020202020204" pitchFamily="34" charset="0"/>
              <a:buChar char="•"/>
            </a:pPr>
            <a:r>
              <a:rPr lang="en-US" sz="2400" dirty="0"/>
              <a:t>Increases model size </a:t>
            </a:r>
          </a:p>
          <a:p>
            <a:pPr marL="342900" indent="-342900">
              <a:buFont typeface="Arial" panose="020B0604020202020204" pitchFamily="34" charset="0"/>
              <a:buChar char="•"/>
            </a:pPr>
            <a:r>
              <a:rPr lang="en-US" sz="2400" dirty="0"/>
              <a:t>Increases time to load into memory</a:t>
            </a:r>
          </a:p>
          <a:p>
            <a:pPr marL="342900" indent="-342900">
              <a:buFont typeface="Arial" panose="020B0604020202020204" pitchFamily="34" charset="0"/>
              <a:buChar char="•"/>
            </a:pPr>
            <a:r>
              <a:rPr lang="en-US" sz="2400" dirty="0"/>
              <a:t>Increases refresh time</a:t>
            </a:r>
          </a:p>
          <a:p>
            <a:pPr marL="342900" indent="-342900">
              <a:buFont typeface="Arial" panose="020B0604020202020204" pitchFamily="34" charset="0"/>
              <a:buChar char="•"/>
            </a:pPr>
            <a:r>
              <a:rPr lang="en-US" sz="2400" dirty="0"/>
              <a:t>May affect usability</a:t>
            </a:r>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145</a:t>
            </a:fld>
            <a:endParaRPr lang="en-US" dirty="0"/>
          </a:p>
        </p:txBody>
      </p:sp>
    </p:spTree>
    <p:extLst>
      <p:ext uri="{BB962C8B-B14F-4D97-AF65-F5344CB8AC3E}">
        <p14:creationId xmlns:p14="http://schemas.microsoft.com/office/powerpoint/2010/main" val="1379460999"/>
      </p:ext>
    </p:extLst>
  </p:cSld>
  <p:clrMapOvr>
    <a:masterClrMapping/>
  </p:clrMapOvr>
  <p:transition spd="med">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Avoid high precision/cardinality columns</a:t>
            </a:r>
          </a:p>
        </p:txBody>
      </p:sp>
      <p:sp>
        <p:nvSpPr>
          <p:cNvPr id="5" name="Rectangle 4"/>
          <p:cNvSpPr/>
          <p:nvPr/>
        </p:nvSpPr>
        <p:spPr>
          <a:xfrm>
            <a:off x="209027" y="837421"/>
            <a:ext cx="11037454" cy="8318111"/>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p>
          <a:p>
            <a:pPr marL="342900" indent="-342900">
              <a:buFont typeface="Arial" panose="020B0604020202020204" pitchFamily="34" charset="0"/>
              <a:buChar char="•"/>
            </a:pPr>
            <a:r>
              <a:rPr lang="en-US" sz="2400" dirty="0"/>
              <a:t>Model contains columns at a higher precision than needed for analysis e.g. datetime in milliseconds, weight to 6 decimal places</a:t>
            </a:r>
          </a:p>
          <a:p>
            <a:pPr marL="342900" indent="-342900">
              <a:buFont typeface="Arial" panose="020B0604020202020204" pitchFamily="34" charset="0"/>
              <a:buChar char="•"/>
            </a:pPr>
            <a:r>
              <a:rPr lang="en-US" sz="2400" dirty="0"/>
              <a:t>Model contains columns that are highly unique</a:t>
            </a:r>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p>
          <a:p>
            <a:pPr marL="342900" indent="-342900">
              <a:buFont typeface="Arial" panose="020B0604020202020204" pitchFamily="34" charset="0"/>
              <a:buChar char="•"/>
            </a:pPr>
            <a:r>
              <a:rPr lang="en-US" sz="2400" dirty="0"/>
              <a:t>Less compression with high precision/cardinality  </a:t>
            </a:r>
          </a:p>
          <a:p>
            <a:pPr marL="342900" indent="-342900">
              <a:buFont typeface="Arial" panose="020B0604020202020204" pitchFamily="34" charset="0"/>
              <a:buChar char="•"/>
            </a:pPr>
            <a:r>
              <a:rPr lang="en-US" sz="2400" dirty="0"/>
              <a:t>Increases time to load into memory</a:t>
            </a:r>
          </a:p>
          <a:p>
            <a:pPr marL="342900" indent="-342900">
              <a:buFont typeface="Arial" panose="020B0604020202020204" pitchFamily="34" charset="0"/>
              <a:buChar char="•"/>
            </a:pPr>
            <a:r>
              <a:rPr lang="en-US" sz="2400" dirty="0"/>
              <a:t>Increases refresh time</a:t>
            </a:r>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p>
          <a:p>
            <a:pPr marL="342900" indent="-342900">
              <a:buFont typeface="Arial" panose="020B0604020202020204" pitchFamily="34" charset="0"/>
              <a:buChar char="•"/>
            </a:pPr>
            <a:r>
              <a:rPr lang="en-US" sz="2400" dirty="0"/>
              <a:t>Remove if not needed</a:t>
            </a:r>
          </a:p>
          <a:p>
            <a:pPr marL="342900" indent="-342900">
              <a:buFont typeface="Arial" panose="020B0604020202020204" pitchFamily="34" charset="0"/>
              <a:buChar char="•"/>
            </a:pPr>
            <a:r>
              <a:rPr lang="en-US" sz="2400" dirty="0"/>
              <a:t>Reduce precision</a:t>
            </a:r>
          </a:p>
          <a:p>
            <a:pPr marL="342900" indent="-342900">
              <a:buFont typeface="Arial" panose="020B0604020202020204" pitchFamily="34" charset="0"/>
              <a:buChar char="•"/>
            </a:pPr>
            <a:r>
              <a:rPr lang="en-US" sz="2400" dirty="0"/>
              <a:t>Split datetime into date and time</a:t>
            </a:r>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146</a:t>
            </a:fld>
            <a:endParaRPr lang="en-US" dirty="0"/>
          </a:p>
        </p:txBody>
      </p:sp>
    </p:spTree>
    <p:extLst>
      <p:ext uri="{BB962C8B-B14F-4D97-AF65-F5344CB8AC3E}">
        <p14:creationId xmlns:p14="http://schemas.microsoft.com/office/powerpoint/2010/main" val="1369593944"/>
      </p:ext>
    </p:extLst>
  </p:cSld>
  <p:clrMapOvr>
    <a:masterClrMapping/>
  </p:clrMapOvr>
  <p:transition spd="med">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integers instead of strings</a:t>
            </a:r>
          </a:p>
        </p:txBody>
      </p:sp>
      <p:sp>
        <p:nvSpPr>
          <p:cNvPr id="5" name="Rectangle 4"/>
          <p:cNvSpPr/>
          <p:nvPr/>
        </p:nvSpPr>
        <p:spPr>
          <a:xfrm>
            <a:off x="209027" y="837421"/>
            <a:ext cx="11037454" cy="6409896"/>
          </a:xfrm>
          <a:prstGeom prst="rect">
            <a:avLst/>
          </a:prstGeom>
        </p:spPr>
        <p:txBody>
          <a:bodyPr wrap="square">
            <a:spAutoFit/>
          </a:bodyPr>
          <a:lstStyle/>
          <a:p>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Strings use dictionary encoding, integers use run length encoding which is more efficient</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Check data types and set to integer if known to be numerical</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147</a:t>
            </a:fld>
            <a:endParaRPr lang="en-US" dirty="0"/>
          </a:p>
        </p:txBody>
      </p:sp>
    </p:spTree>
    <p:extLst>
      <p:ext uri="{BB962C8B-B14F-4D97-AF65-F5344CB8AC3E}">
        <p14:creationId xmlns:p14="http://schemas.microsoft.com/office/powerpoint/2010/main" val="3553625600"/>
      </p:ext>
    </p:extLst>
  </p:cSld>
  <p:clrMapOvr>
    <a:masterClrMapping/>
  </p:clrMapOvr>
  <p:transition spd="med">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integer surrogate keys, pre-sort them</a:t>
            </a:r>
          </a:p>
        </p:txBody>
      </p:sp>
      <p:sp>
        <p:nvSpPr>
          <p:cNvPr id="5" name="Rectangle 4"/>
          <p:cNvSpPr/>
          <p:nvPr/>
        </p:nvSpPr>
        <p:spPr>
          <a:xfrm>
            <a:off x="209027" y="837421"/>
            <a:ext cx="11037454" cy="5609677"/>
          </a:xfrm>
          <a:prstGeom prst="rect">
            <a:avLst/>
          </a:prstGeom>
        </p:spPr>
        <p:txBody>
          <a:bodyPr wrap="square">
            <a:spAutoFit/>
          </a:bodyPr>
          <a:lstStyle/>
          <a:p>
            <a:endParaRPr lang="en-US" sz="2400" dirty="0"/>
          </a:p>
          <a:p>
            <a:pPr marL="342900" indent="-342900">
              <a:buFont typeface="Arial" panose="020B0604020202020204" pitchFamily="34" charset="0"/>
              <a:buChar char="•"/>
            </a:pPr>
            <a:r>
              <a:rPr lang="en-US" sz="2400" dirty="0"/>
              <a:t>Power BI compresses rows in segments of millions of rows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Integers use Run Length Encoding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Sorting will maximize compression when encoded as it reduces the range of values per segment</a:t>
            </a:r>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148</a:t>
            </a:fld>
            <a:endParaRPr lang="en-US" dirty="0"/>
          </a:p>
        </p:txBody>
      </p:sp>
    </p:spTree>
    <p:extLst>
      <p:ext uri="{BB962C8B-B14F-4D97-AF65-F5344CB8AC3E}">
        <p14:creationId xmlns:p14="http://schemas.microsoft.com/office/powerpoint/2010/main" val="817761043"/>
      </p:ext>
    </p:extLst>
  </p:cSld>
  <p:clrMapOvr>
    <a:masterClrMapping/>
  </p:clrMapOvr>
  <p:transition spd="med">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Be careful with bi-directional relationships</a:t>
            </a:r>
          </a:p>
        </p:txBody>
      </p:sp>
      <p:sp>
        <p:nvSpPr>
          <p:cNvPr id="5" name="Rectangle 4"/>
          <p:cNvSpPr/>
          <p:nvPr/>
        </p:nvSpPr>
        <p:spPr>
          <a:xfrm>
            <a:off x="209027" y="837421"/>
            <a:ext cx="6851530" cy="9056775"/>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endParaRPr lang="en-US" sz="2400" dirty="0"/>
          </a:p>
          <a:p>
            <a:pPr marL="342900" indent="-342900">
              <a:buFont typeface="Arial" panose="020B0604020202020204" pitchFamily="34" charset="0"/>
              <a:buChar char="•"/>
            </a:pPr>
            <a:r>
              <a:rPr lang="en-US" sz="2400" dirty="0"/>
              <a:t>Most relationships in the model are set to bi-directional</a:t>
            </a:r>
          </a:p>
          <a:p>
            <a:endParaRPr lang="en-US" sz="2400" dirty="0"/>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p>
          <a:p>
            <a:pPr marL="342900" indent="-342900">
              <a:buFont typeface="Arial" panose="020B0604020202020204" pitchFamily="34" charset="0"/>
              <a:buChar char="•"/>
            </a:pPr>
            <a:r>
              <a:rPr lang="en-US" sz="2400" dirty="0"/>
              <a:t>Applying filters/slicers traverses many relationships and can be slower</a:t>
            </a:r>
          </a:p>
          <a:p>
            <a:pPr marL="342900" indent="-342900">
              <a:buFont typeface="Arial" panose="020B0604020202020204" pitchFamily="34" charset="0"/>
              <a:buChar char="•"/>
            </a:pPr>
            <a:r>
              <a:rPr lang="en-US" sz="2400" dirty="0"/>
              <a:t>Some filter chains unlikely to add business value</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Only use bi-di where the business scenario requires it</a:t>
            </a:r>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149</a:t>
            </a:fld>
            <a:endParaRPr lang="en-US" dirty="0"/>
          </a:p>
        </p:txBody>
      </p:sp>
      <p:pic>
        <p:nvPicPr>
          <p:cNvPr id="7" name="Picture 6">
            <a:extLst>
              <a:ext uri="{FF2B5EF4-FFF2-40B4-BE49-F238E27FC236}">
                <a16:creationId xmlns:a16="http://schemas.microsoft.com/office/drawing/2014/main" id="{D4DC7321-8744-42D1-90ED-E1B114D34ED0}"/>
              </a:ext>
            </a:extLst>
          </p:cNvPr>
          <p:cNvPicPr>
            <a:picLocks noChangeAspect="1"/>
          </p:cNvPicPr>
          <p:nvPr/>
        </p:nvPicPr>
        <p:blipFill>
          <a:blip r:embed="rId3"/>
          <a:stretch>
            <a:fillRect/>
          </a:stretch>
        </p:blipFill>
        <p:spPr>
          <a:xfrm>
            <a:off x="6500475" y="1968784"/>
            <a:ext cx="5283036" cy="3390295"/>
          </a:xfrm>
          <a:prstGeom prst="rect">
            <a:avLst/>
          </a:prstGeom>
        </p:spPr>
      </p:pic>
    </p:spTree>
    <p:extLst>
      <p:ext uri="{BB962C8B-B14F-4D97-AF65-F5344CB8AC3E}">
        <p14:creationId xmlns:p14="http://schemas.microsoft.com/office/powerpoint/2010/main" val="4278345248"/>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idx="4294967295"/>
          </p:nvPr>
        </p:nvSpPr>
        <p:spPr>
          <a:xfrm>
            <a:off x="866" y="36543"/>
            <a:ext cx="12191134" cy="657331"/>
          </a:xfrm>
          <a:prstGeom prst="rect">
            <a:avLst/>
          </a:prstGeom>
          <a:solidFill>
            <a:srgbClr val="EAEAEA"/>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Power BI Desktop Data Flow</a:t>
            </a:r>
          </a:p>
        </p:txBody>
      </p:sp>
      <p:grpSp>
        <p:nvGrpSpPr>
          <p:cNvPr id="10" name="Group 9" descr="Data Sources illustration - SQL, Azure Cloud, internet, Survey monkey, SharePoint etc."/>
          <p:cNvGrpSpPr/>
          <p:nvPr/>
        </p:nvGrpSpPr>
        <p:grpSpPr>
          <a:xfrm>
            <a:off x="377480" y="1260626"/>
            <a:ext cx="2005733" cy="5144447"/>
            <a:chOff x="377480" y="1260626"/>
            <a:chExt cx="2005733" cy="5144447"/>
          </a:xfrm>
        </p:grpSpPr>
        <p:pic>
          <p:nvPicPr>
            <p:cNvPr id="10242" name="Picture 2" descr="C:\Users\barbarar\AppData\Local\Temp\SNAGHTML57b402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33" y="1872533"/>
              <a:ext cx="1133475" cy="3914776"/>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77480" y="1260626"/>
              <a:ext cx="2005733" cy="5170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sng" strike="noStrike" kern="0" cap="none" spc="0" normalizeH="0" baseline="0" noProof="0" dirty="0">
                  <a:ln>
                    <a:noFill/>
                  </a:ln>
                  <a:gradFill>
                    <a:gsLst>
                      <a:gs pos="2917">
                        <a:schemeClr val="tx1"/>
                      </a:gs>
                      <a:gs pos="30000">
                        <a:schemeClr val="tx1"/>
                      </a:gs>
                    </a:gsLst>
                    <a:lin ang="5400000" scaled="0"/>
                  </a:gradFill>
                  <a:effectLst/>
                  <a:uLnTx/>
                  <a:uFillTx/>
                </a:rPr>
                <a:t>Data Sources</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pic>
          <p:nvPicPr>
            <p:cNvPr id="14" name="Picture 2" descr="C:\Users\barbarar\AppData\Local\Temp\SNAGHTML424a260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8949" y="5825027"/>
              <a:ext cx="645220" cy="580046"/>
            </a:xfrm>
            <a:prstGeom prst="rect">
              <a:avLst/>
            </a:prstGeom>
            <a:noFill/>
            <a:extLst>
              <a:ext uri="{909E8E84-426E-40DD-AFC4-6F175D3DCCD1}">
                <a14:hiddenFill xmlns:a14="http://schemas.microsoft.com/office/drawing/2010/main">
                  <a:solidFill>
                    <a:srgbClr val="FFFFFF"/>
                  </a:solidFill>
                </a14:hiddenFill>
              </a:ext>
            </a:extLst>
          </p:spPr>
        </p:pic>
      </p:grpSp>
      <p:sp>
        <p:nvSpPr>
          <p:cNvPr id="62" name="Rectangle 61"/>
          <p:cNvSpPr/>
          <p:nvPr/>
        </p:nvSpPr>
        <p:spPr bwMode="auto">
          <a:xfrm>
            <a:off x="2317879" y="1307466"/>
            <a:ext cx="9228667" cy="5519435"/>
          </a:xfrm>
          <a:prstGeom prst="rect">
            <a:avLst/>
          </a:prstGeom>
          <a:solidFill>
            <a:schemeClr val="bg1">
              <a:lumMod val="85000"/>
            </a:schemeClr>
          </a:solidFill>
          <a:ln>
            <a:solidFill>
              <a:srgbClr val="7676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sng" strike="noStrike" kern="0" cap="none" spc="0" normalizeH="0" baseline="0" noProof="0" dirty="0">
                <a:ln>
                  <a:noFill/>
                </a:ln>
                <a:gradFill>
                  <a:gsLst>
                    <a:gs pos="2917">
                      <a:schemeClr val="tx1"/>
                    </a:gs>
                    <a:gs pos="30000">
                      <a:schemeClr val="tx1"/>
                    </a:gs>
                  </a:gsLst>
                  <a:lin ang="5400000" scaled="0"/>
                </a:gradFill>
                <a:effectLst/>
                <a:uLnTx/>
                <a:uFillTx/>
              </a:rPr>
              <a:t>Power BI Desktop file (.PBIX)</a:t>
            </a:r>
          </a:p>
        </p:txBody>
      </p:sp>
      <p:grpSp>
        <p:nvGrpSpPr>
          <p:cNvPr id="3" name="Group 2" descr="Query Editor (M) screen capture"/>
          <p:cNvGrpSpPr/>
          <p:nvPr/>
        </p:nvGrpSpPr>
        <p:grpSpPr>
          <a:xfrm>
            <a:off x="1217213" y="2321874"/>
            <a:ext cx="4011952" cy="3051147"/>
            <a:chOff x="1217213" y="2321874"/>
            <a:chExt cx="4011952" cy="3051147"/>
          </a:xfrm>
        </p:grpSpPr>
        <p:pic>
          <p:nvPicPr>
            <p:cNvPr id="11" name="Picture 10"/>
            <p:cNvPicPr>
              <a:picLocks noChangeAspect="1"/>
            </p:cNvPicPr>
            <p:nvPr/>
          </p:nvPicPr>
          <p:blipFill>
            <a:blip r:embed="rId5"/>
            <a:stretch>
              <a:fillRect/>
            </a:stretch>
          </p:blipFill>
          <p:spPr>
            <a:xfrm>
              <a:off x="2383213" y="2321874"/>
              <a:ext cx="2566355" cy="1399830"/>
            </a:xfrm>
            <a:prstGeom prst="rect">
              <a:avLst/>
            </a:prstGeom>
          </p:spPr>
        </p:pic>
        <p:sp>
          <p:nvSpPr>
            <p:cNvPr id="61" name="TextBox 60"/>
            <p:cNvSpPr txBox="1"/>
            <p:nvPr/>
          </p:nvSpPr>
          <p:spPr>
            <a:xfrm>
              <a:off x="2408415" y="3904927"/>
              <a:ext cx="2820750" cy="14680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Query Editor (M)</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Source Connections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Data Transformations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(Prep data for Data Model)</a:t>
              </a:r>
              <a:endPar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cxnSp>
          <p:nvCxnSpPr>
            <p:cNvPr id="68" name="Straight Arrow Connector 67"/>
            <p:cNvCxnSpPr/>
            <p:nvPr/>
          </p:nvCxnSpPr>
          <p:spPr>
            <a:xfrm flipV="1">
              <a:off x="1217213" y="3534158"/>
              <a:ext cx="823995" cy="778573"/>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1321743" y="2571623"/>
              <a:ext cx="719465" cy="510235"/>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6" name="Group 5" descr="Close and Apply - Arrows to describe the order of operation to close the query editor and apply"/>
          <p:cNvGrpSpPr/>
          <p:nvPr/>
        </p:nvGrpSpPr>
        <p:grpSpPr>
          <a:xfrm>
            <a:off x="4876729" y="2113728"/>
            <a:ext cx="1539703" cy="3906913"/>
            <a:chOff x="4876729" y="2113728"/>
            <a:chExt cx="1539703" cy="3906913"/>
          </a:xfrm>
        </p:grpSpPr>
        <p:cxnSp>
          <p:nvCxnSpPr>
            <p:cNvPr id="23" name="Straight Arrow Connector 22"/>
            <p:cNvCxnSpPr/>
            <p:nvPr/>
          </p:nvCxnSpPr>
          <p:spPr>
            <a:xfrm>
              <a:off x="5869985" y="211455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876729" y="2321084"/>
              <a:ext cx="1126025" cy="7386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1" u="none" strike="noStrike" kern="0" cap="none" spc="0" normalizeH="0" baseline="0" noProof="0" dirty="0">
                  <a:ln>
                    <a:noFill/>
                  </a:ln>
                  <a:solidFill>
                    <a:schemeClr val="tx1">
                      <a:lumMod val="50000"/>
                      <a:lumOff val="50000"/>
                    </a:schemeClr>
                  </a:solidFill>
                  <a:effectLst/>
                  <a:uLnTx/>
                  <a:uFillTx/>
                </a:rPr>
                <a:t>Close &amp; Apply</a:t>
              </a:r>
            </a:p>
          </p:txBody>
        </p:sp>
        <p:sp>
          <p:nvSpPr>
            <p:cNvPr id="39" name="TextBox 38"/>
            <p:cNvSpPr txBox="1"/>
            <p:nvPr/>
          </p:nvSpPr>
          <p:spPr>
            <a:xfrm>
              <a:off x="4994766" y="3122588"/>
              <a:ext cx="813287" cy="192360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Close: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Closes Query Editor </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100" b="1" i="0" u="none" strike="noStrike" kern="0" cap="none" spc="0" normalizeH="0" baseline="0" noProof="0" dirty="0">
                  <a:ln>
                    <a:noFill/>
                  </a:ln>
                  <a:gradFill>
                    <a:gsLst>
                      <a:gs pos="2917">
                        <a:schemeClr val="tx1"/>
                      </a:gs>
                      <a:gs pos="30000">
                        <a:schemeClr val="tx1"/>
                      </a:gs>
                    </a:gsLst>
                    <a:lin ang="5400000" scaled="0"/>
                  </a:gradFill>
                  <a:effectLst/>
                  <a:uLnTx/>
                  <a:uFillTx/>
                </a:rPr>
                <a:t>Apply: </a:t>
              </a: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Loads data from sources to Data Model</a:t>
              </a:r>
            </a:p>
          </p:txBody>
        </p:sp>
        <p:cxnSp>
          <p:nvCxnSpPr>
            <p:cNvPr id="45" name="Straight Arrow Connector 44"/>
            <p:cNvCxnSpPr/>
            <p:nvPr/>
          </p:nvCxnSpPr>
          <p:spPr>
            <a:xfrm>
              <a:off x="5872056" y="4006175"/>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923879" y="6020640"/>
              <a:ext cx="492553"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866343" y="2113728"/>
              <a:ext cx="22680" cy="3906912"/>
            </a:xfrm>
            <a:prstGeom prst="straightConnector1">
              <a:avLst/>
            </a:prstGeom>
            <a:ln w="28575">
              <a:solidFill>
                <a:srgbClr val="0079D6"/>
              </a:solidFill>
              <a:headEnd type="none"/>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013669" y="3021788"/>
              <a:ext cx="852674" cy="1"/>
            </a:xfrm>
            <a:prstGeom prst="straightConnector1">
              <a:avLst/>
            </a:prstGeom>
            <a:ln w="28575">
              <a:solidFill>
                <a:srgbClr val="0079D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2" name="Group 11" descr="PBI Report screen capture with visuals"/>
          <p:cNvGrpSpPr/>
          <p:nvPr/>
        </p:nvGrpSpPr>
        <p:grpSpPr>
          <a:xfrm>
            <a:off x="6426639" y="1861544"/>
            <a:ext cx="4942108" cy="1294063"/>
            <a:chOff x="6426639" y="1861544"/>
            <a:chExt cx="4942108" cy="1294063"/>
          </a:xfrm>
        </p:grpSpPr>
        <p:sp>
          <p:nvSpPr>
            <p:cNvPr id="63" name="TextBox 62"/>
            <p:cNvSpPr txBox="1"/>
            <p:nvPr/>
          </p:nvSpPr>
          <p:spPr>
            <a:xfrm>
              <a:off x="9590634" y="1953889"/>
              <a:ext cx="1778113"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Report</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Create Visuals</a:t>
              </a:r>
            </a:p>
          </p:txBody>
        </p:sp>
        <p:pic>
          <p:nvPicPr>
            <p:cNvPr id="15" name="Picture 14"/>
            <p:cNvPicPr>
              <a:picLocks noChangeAspect="1"/>
            </p:cNvPicPr>
            <p:nvPr/>
          </p:nvPicPr>
          <p:blipFill>
            <a:blip r:embed="rId6"/>
            <a:stretch>
              <a:fillRect/>
            </a:stretch>
          </p:blipFill>
          <p:spPr>
            <a:xfrm>
              <a:off x="6983498" y="1861544"/>
              <a:ext cx="2607136" cy="1294063"/>
            </a:xfrm>
            <a:prstGeom prst="rect">
              <a:avLst/>
            </a:prstGeom>
            <a:ln>
              <a:solidFill>
                <a:schemeClr val="tx1">
                  <a:lumMod val="50000"/>
                  <a:lumOff val="50000"/>
                </a:schemeClr>
              </a:solidFill>
            </a:ln>
          </p:spPr>
        </p:pic>
        <p:pic>
          <p:nvPicPr>
            <p:cNvPr id="17" name="Picture 16"/>
            <p:cNvPicPr>
              <a:picLocks noChangeAspect="1"/>
            </p:cNvPicPr>
            <p:nvPr/>
          </p:nvPicPr>
          <p:blipFill>
            <a:blip r:embed="rId7"/>
            <a:stretch>
              <a:fillRect/>
            </a:stretch>
          </p:blipFill>
          <p:spPr>
            <a:xfrm>
              <a:off x="6426639" y="1909676"/>
              <a:ext cx="374669" cy="1212912"/>
            </a:xfrm>
            <a:prstGeom prst="rect">
              <a:avLst/>
            </a:prstGeom>
          </p:spPr>
        </p:pic>
        <p:cxnSp>
          <p:nvCxnSpPr>
            <p:cNvPr id="28" name="Straight Arrow Connector 27"/>
            <p:cNvCxnSpPr/>
            <p:nvPr/>
          </p:nvCxnSpPr>
          <p:spPr>
            <a:xfrm>
              <a:off x="6783614" y="2114550"/>
              <a:ext cx="186422" cy="15875"/>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3" name="Group 12" descr="DATA (DAX) data view in Power BI Screen Capture"/>
          <p:cNvGrpSpPr/>
          <p:nvPr/>
        </p:nvGrpSpPr>
        <p:grpSpPr>
          <a:xfrm>
            <a:off x="6524791" y="3261979"/>
            <a:ext cx="5253455" cy="1285896"/>
            <a:chOff x="6420288" y="3326460"/>
            <a:chExt cx="5253455" cy="1285896"/>
          </a:xfrm>
        </p:grpSpPr>
        <p:pic>
          <p:nvPicPr>
            <p:cNvPr id="18" name="Picture 17"/>
            <p:cNvPicPr>
              <a:picLocks noChangeAspect="1"/>
            </p:cNvPicPr>
            <p:nvPr/>
          </p:nvPicPr>
          <p:blipFill>
            <a:blip r:embed="rId8"/>
            <a:stretch>
              <a:fillRect/>
            </a:stretch>
          </p:blipFill>
          <p:spPr>
            <a:xfrm>
              <a:off x="6420288" y="3394704"/>
              <a:ext cx="387370" cy="1149409"/>
            </a:xfrm>
            <a:prstGeom prst="rect">
              <a:avLst/>
            </a:prstGeom>
          </p:spPr>
        </p:pic>
        <p:sp>
          <p:nvSpPr>
            <p:cNvPr id="64" name="TextBox 63"/>
            <p:cNvSpPr txBox="1"/>
            <p:nvPr/>
          </p:nvSpPr>
          <p:spPr>
            <a:xfrm>
              <a:off x="9590634" y="3549761"/>
              <a:ext cx="2083109" cy="871008"/>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Data (DAX)</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View Tables</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pic>
          <p:nvPicPr>
            <p:cNvPr id="5" name="Picture 4"/>
            <p:cNvPicPr>
              <a:picLocks noChangeAspect="1"/>
            </p:cNvPicPr>
            <p:nvPr/>
          </p:nvPicPr>
          <p:blipFill>
            <a:blip r:embed="rId9"/>
            <a:stretch>
              <a:fillRect/>
            </a:stretch>
          </p:blipFill>
          <p:spPr>
            <a:xfrm>
              <a:off x="6970036" y="3326460"/>
              <a:ext cx="2620598" cy="1285896"/>
            </a:xfrm>
            <a:prstGeom prst="rect">
              <a:avLst/>
            </a:prstGeom>
          </p:spPr>
        </p:pic>
        <p:cxnSp>
          <p:nvCxnSpPr>
            <p:cNvPr id="32" name="Straight Arrow Connector 31"/>
            <p:cNvCxnSpPr/>
            <p:nvPr/>
          </p:nvCxnSpPr>
          <p:spPr>
            <a:xfrm flipV="1">
              <a:off x="6784725" y="3923444"/>
              <a:ext cx="185311" cy="74296"/>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nvGrpSpPr>
          <p:cNvPr id="16" name="Group 15" descr="Relationships - Tables Relationship screen capture in Power BI"/>
          <p:cNvGrpSpPr/>
          <p:nvPr/>
        </p:nvGrpSpPr>
        <p:grpSpPr>
          <a:xfrm>
            <a:off x="6426639" y="4759522"/>
            <a:ext cx="5119907" cy="1760852"/>
            <a:chOff x="6426639" y="4759522"/>
            <a:chExt cx="5119907" cy="1760852"/>
          </a:xfrm>
        </p:grpSpPr>
        <p:pic>
          <p:nvPicPr>
            <p:cNvPr id="19" name="Picture 18"/>
            <p:cNvPicPr>
              <a:picLocks noChangeAspect="1"/>
            </p:cNvPicPr>
            <p:nvPr/>
          </p:nvPicPr>
          <p:blipFill>
            <a:blip r:embed="rId10"/>
            <a:stretch>
              <a:fillRect/>
            </a:stretch>
          </p:blipFill>
          <p:spPr>
            <a:xfrm>
              <a:off x="6983498" y="4759522"/>
              <a:ext cx="2607136" cy="1760852"/>
            </a:xfrm>
            <a:prstGeom prst="rect">
              <a:avLst/>
            </a:prstGeom>
            <a:ln>
              <a:solidFill>
                <a:schemeClr val="tx1">
                  <a:lumMod val="50000"/>
                  <a:lumOff val="50000"/>
                </a:schemeClr>
              </a:solidFill>
            </a:ln>
          </p:spPr>
        </p:pic>
        <p:pic>
          <p:nvPicPr>
            <p:cNvPr id="21" name="Picture 20"/>
            <p:cNvPicPr>
              <a:picLocks noChangeAspect="1"/>
            </p:cNvPicPr>
            <p:nvPr/>
          </p:nvPicPr>
          <p:blipFill>
            <a:blip r:embed="rId11"/>
            <a:stretch>
              <a:fillRect/>
            </a:stretch>
          </p:blipFill>
          <p:spPr>
            <a:xfrm>
              <a:off x="6426639" y="5066748"/>
              <a:ext cx="374669" cy="1206562"/>
            </a:xfrm>
            <a:prstGeom prst="rect">
              <a:avLst/>
            </a:prstGeom>
          </p:spPr>
        </p:pic>
        <p:sp>
          <p:nvSpPr>
            <p:cNvPr id="65" name="TextBox 64"/>
            <p:cNvSpPr txBox="1"/>
            <p:nvPr/>
          </p:nvSpPr>
          <p:spPr>
            <a:xfrm>
              <a:off x="9621087" y="5157906"/>
              <a:ext cx="1925459" cy="1314206"/>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gradFill>
                    <a:gsLst>
                      <a:gs pos="2917">
                        <a:schemeClr val="tx1"/>
                      </a:gs>
                      <a:gs pos="30000">
                        <a:schemeClr val="tx1"/>
                      </a:gs>
                    </a:gsLst>
                    <a:lin ang="5400000" scaled="0"/>
                  </a:gradFill>
                  <a:effectLst/>
                  <a:uLnTx/>
                  <a:uFillTx/>
                </a:rPr>
                <a:t>Relationships</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chemeClr val="tx1"/>
                      </a:gs>
                      <a:gs pos="30000">
                        <a:schemeClr val="tx1"/>
                      </a:gs>
                    </a:gsLst>
                    <a:lin ang="5400000" scaled="0"/>
                  </a:gradFill>
                  <a:effectLst/>
                  <a:uLnTx/>
                  <a:uFillTx/>
                </a:rPr>
                <a:t>See how Tables relate to each other</a:t>
              </a:r>
              <a:endParaRPr kumimoji="0" lang="en-US" sz="1600" b="0" i="1" u="none" strike="noStrike" kern="0" cap="none" spc="0" normalizeH="0" baseline="0" noProof="0" dirty="0">
                <a:ln>
                  <a:noFill/>
                </a:ln>
                <a:solidFill>
                  <a:schemeClr val="tx1">
                    <a:lumMod val="50000"/>
                    <a:lumOff val="50000"/>
                  </a:schemeClr>
                </a:solidFill>
                <a:effectLst/>
                <a:uLnTx/>
                <a:uFillTx/>
              </a:endParaRPr>
            </a:p>
          </p:txBody>
        </p:sp>
        <p:cxnSp>
          <p:nvCxnSpPr>
            <p:cNvPr id="33" name="Straight Arrow Connector 32"/>
            <p:cNvCxnSpPr>
              <a:endCxn id="19" idx="1"/>
            </p:cNvCxnSpPr>
            <p:nvPr/>
          </p:nvCxnSpPr>
          <p:spPr>
            <a:xfrm flipV="1">
              <a:off x="6807658" y="5639948"/>
              <a:ext cx="175840" cy="475102"/>
            </a:xfrm>
            <a:prstGeom prst="straightConnector1">
              <a:avLst/>
            </a:prstGeom>
            <a:ln w="28575">
              <a:solidFill>
                <a:srgbClr val="F74E46"/>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9" name="Footer Placeholder 8">
            <a:extLst>
              <a:ext uri="{FF2B5EF4-FFF2-40B4-BE49-F238E27FC236}">
                <a16:creationId xmlns:a16="http://schemas.microsoft.com/office/drawing/2014/main" id="{98E56758-5D64-41BD-B841-EB91C6CB323A}"/>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68070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1000"/>
                            </p:stCondLst>
                            <p:childTnLst>
                              <p:par>
                                <p:cTn id="9" presetID="22" presetClass="entr" presetSubtype="8" fill="hold" nodeType="afterEffect">
                                  <p:stCondLst>
                                    <p:cond delay="100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2500"/>
                            </p:stCondLst>
                            <p:childTnLst>
                              <p:par>
                                <p:cTn id="13" presetID="22" presetClass="entr" presetSubtype="8" fill="hold" nodeType="after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4000"/>
                            </p:stCondLst>
                            <p:childTnLst>
                              <p:par>
                                <p:cTn id="17" presetID="22" presetClass="entr" presetSubtype="1" fill="hold" nodeType="after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5000"/>
                            </p:stCondLst>
                            <p:childTnLst>
                              <p:par>
                                <p:cTn id="21" presetID="22" presetClass="entr" presetSubtype="1"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6000"/>
                            </p:stCondLst>
                            <p:childTnLst>
                              <p:par>
                                <p:cTn id="25" presetID="22" presetClass="entr" presetSubtype="1" fill="hold" nodeType="afterEffect">
                                  <p:stCondLst>
                                    <p:cond delay="500"/>
                                  </p:stCondLst>
                                  <p:childTnLst>
                                    <p:set>
                                      <p:cBhvr>
                                        <p:cTn id="26" dur="1" fill="hold">
                                          <p:stCondLst>
                                            <p:cond delay="0"/>
                                          </p:stCondLst>
                                        </p:cTn>
                                        <p:tgtEl>
                                          <p:spTgt spid="16"/>
                                        </p:tgtEl>
                                        <p:attrNameLst>
                                          <p:attrName>style.visibility</p:attrName>
                                        </p:attrNameLst>
                                      </p:cBhvr>
                                      <p:to>
                                        <p:strVal val="visible"/>
                                      </p:to>
                                    </p:set>
                                    <p:animEffect transition="in" filter="wipe(up)">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Set Default Summarization</a:t>
            </a:r>
          </a:p>
        </p:txBody>
      </p:sp>
      <p:sp>
        <p:nvSpPr>
          <p:cNvPr id="5" name="Rectangle 4"/>
          <p:cNvSpPr/>
          <p:nvPr/>
        </p:nvSpPr>
        <p:spPr>
          <a:xfrm>
            <a:off x="209028" y="837421"/>
            <a:ext cx="6712633" cy="9426107"/>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endParaRPr lang="en-US" sz="2400" dirty="0"/>
          </a:p>
          <a:p>
            <a:pPr marL="342900" indent="-342900">
              <a:buFont typeface="Arial" panose="020B0604020202020204" pitchFamily="34" charset="0"/>
              <a:buChar char="•"/>
            </a:pPr>
            <a:r>
              <a:rPr lang="en-US" sz="2400" dirty="0"/>
              <a:t>Numeric columns in model that are purely informational (e.g. Account ID)</a:t>
            </a:r>
          </a:p>
          <a:p>
            <a:pPr marL="342900" indent="-342900">
              <a:buFont typeface="Arial" panose="020B0604020202020204" pitchFamily="34" charset="0"/>
              <a:buChar char="•"/>
            </a:pPr>
            <a:r>
              <a:rPr lang="en-US" sz="2400" dirty="0"/>
              <a:t>Default summarization is Sum</a:t>
            </a:r>
          </a:p>
          <a:p>
            <a:pPr marL="342900" indent="-342900">
              <a:buFont typeface="Arial" panose="020B0604020202020204" pitchFamily="34" charset="0"/>
              <a:buChar char="•"/>
            </a:pPr>
            <a:endParaRPr lang="en-US" sz="2400" dirty="0"/>
          </a:p>
          <a:p>
            <a:endParaRPr lang="en-US" sz="2400" dirty="0"/>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Power BI will try to sum the number when dropped into visuals. </a:t>
            </a:r>
          </a:p>
          <a:p>
            <a:pPr marL="342900" indent="-342900">
              <a:buFont typeface="Arial" panose="020B0604020202020204" pitchFamily="34" charset="0"/>
              <a:buChar char="•"/>
            </a:pPr>
            <a:r>
              <a:rPr lang="en-US" sz="2400" dirty="0"/>
              <a:t>Detailed tables/matrixes can be slower</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Set the default summarization to None</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150</a:t>
            </a:fld>
            <a:endParaRPr lang="en-US" dirty="0"/>
          </a:p>
        </p:txBody>
      </p:sp>
      <p:pic>
        <p:nvPicPr>
          <p:cNvPr id="8" name="Picture 7">
            <a:extLst>
              <a:ext uri="{FF2B5EF4-FFF2-40B4-BE49-F238E27FC236}">
                <a16:creationId xmlns:a16="http://schemas.microsoft.com/office/drawing/2014/main" id="{E3F7E71F-E5C7-48FD-8F1F-29D80AF5AB03}"/>
              </a:ext>
            </a:extLst>
          </p:cNvPr>
          <p:cNvPicPr>
            <a:picLocks noChangeAspect="1"/>
          </p:cNvPicPr>
          <p:nvPr/>
        </p:nvPicPr>
        <p:blipFill>
          <a:blip r:embed="rId3"/>
          <a:stretch>
            <a:fillRect/>
          </a:stretch>
        </p:blipFill>
        <p:spPr>
          <a:xfrm>
            <a:off x="6921661" y="2186579"/>
            <a:ext cx="4810241" cy="2001434"/>
          </a:xfrm>
          <a:prstGeom prst="rect">
            <a:avLst/>
          </a:prstGeom>
        </p:spPr>
      </p:pic>
    </p:spTree>
    <p:extLst>
      <p:ext uri="{BB962C8B-B14F-4D97-AF65-F5344CB8AC3E}">
        <p14:creationId xmlns:p14="http://schemas.microsoft.com/office/powerpoint/2010/main" val="3017639592"/>
      </p:ext>
    </p:extLst>
  </p:cSld>
  <p:clrMapOvr>
    <a:masterClrMapping/>
  </p:clrMapOvr>
  <p:transition spd="med">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Best Practices with DAX Calculated Columns</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5" y="49189"/>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Best Practices – Calculated Columns</a:t>
            </a:r>
          </a:p>
        </p:txBody>
      </p:sp>
      <p:sp>
        <p:nvSpPr>
          <p:cNvPr id="11" name="Rectangle 10"/>
          <p:cNvSpPr/>
          <p:nvPr/>
        </p:nvSpPr>
        <p:spPr>
          <a:xfrm>
            <a:off x="355042" y="1844713"/>
            <a:ext cx="11470762" cy="2803844"/>
          </a:xfrm>
          <a:prstGeom prst="rect">
            <a:avLst/>
          </a:prstGeom>
        </p:spPr>
        <p:txBody>
          <a:bodyPr wrap="square">
            <a:spAutoFit/>
          </a:bodyPr>
          <a:lstStyle/>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Whenever possible, DAX helper columns should be avoided. Each “Helper Column” will consume RAM</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Create a calculated column in the Dim Table as opposed to in the Fact Table</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Move calculated columns to “M” if you can</a:t>
            </a:r>
          </a:p>
        </p:txBody>
      </p:sp>
      <p:sp>
        <p:nvSpPr>
          <p:cNvPr id="3" name="Footer Placeholder 2">
            <a:extLst>
              <a:ext uri="{FF2B5EF4-FFF2-40B4-BE49-F238E27FC236}">
                <a16:creationId xmlns:a16="http://schemas.microsoft.com/office/drawing/2014/main" id="{6CEB4131-A798-465F-B6AB-8C5D70063169}"/>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43692285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variables instead of repeating measures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5570756"/>
          </a:xfrm>
          <a:prstGeom prst="rect">
            <a:avLst/>
          </a:prstGeom>
        </p:spPr>
        <p:txBody>
          <a:bodyPr wrap="square">
            <a:spAutoFit/>
          </a:bodyPr>
          <a:lstStyle/>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Consider the following DAX expression:</a:t>
            </a:r>
          </a:p>
          <a:p>
            <a:r>
              <a:rPr lang="en-US" sz="2400" kern="0" dirty="0">
                <a:gradFill>
                  <a:gsLst>
                    <a:gs pos="1250">
                      <a:schemeClr val="tx1"/>
                    </a:gs>
                    <a:gs pos="100000">
                      <a:schemeClr val="tx1"/>
                    </a:gs>
                  </a:gsLst>
                  <a:lin ang="5400000" scaled="0"/>
                </a:gradFill>
                <a:latin typeface="+mj-lt"/>
              </a:rPr>
              <a:t>	</a:t>
            </a:r>
            <a:r>
              <a:rPr lang="en-US" b="1" dirty="0">
                <a:solidFill>
                  <a:schemeClr val="tx1">
                    <a:lumMod val="60000"/>
                    <a:lumOff val="40000"/>
                  </a:schemeClr>
                </a:solidFill>
              </a:rPr>
              <a:t>Ratio = IF([Total Rows] &gt; 10, SUM(Revenue) /[Total Rows], 0)</a:t>
            </a:r>
          </a:p>
          <a:p>
            <a:endParaRPr lang="en-US" sz="2400" kern="0" dirty="0">
              <a:gradFill>
                <a:gsLst>
                  <a:gs pos="1250">
                    <a:schemeClr val="tx1"/>
                  </a:gs>
                  <a:gs pos="100000">
                    <a:schemeClr val="tx1"/>
                  </a:gs>
                </a:gsLst>
                <a:lin ang="5400000" scaled="0"/>
              </a:gradFill>
              <a:latin typeface="+mj-lt"/>
            </a:endParaRPr>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Faster DAX:</a:t>
            </a:r>
          </a:p>
          <a:p>
            <a:pPr fontAlgn="ctr"/>
            <a:endParaRPr lang="en-US" sz="2400" kern="0" dirty="0">
              <a:gradFill>
                <a:gsLst>
                  <a:gs pos="1250">
                    <a:schemeClr val="tx1"/>
                  </a:gs>
                  <a:gs pos="100000">
                    <a:schemeClr val="tx1"/>
                  </a:gs>
                </a:gsLst>
                <a:lin ang="5400000" scaled="0"/>
              </a:gradFill>
              <a:latin typeface="+mj-lt"/>
            </a:endParaRPr>
          </a:p>
          <a:p>
            <a:r>
              <a:rPr lang="en-US" sz="2400" kern="0" dirty="0">
                <a:gradFill>
                  <a:gsLst>
                    <a:gs pos="1250">
                      <a:schemeClr val="tx1"/>
                    </a:gs>
                    <a:gs pos="100000">
                      <a:schemeClr val="tx1"/>
                    </a:gs>
                  </a:gsLst>
                  <a:lin ang="5400000" scaled="0"/>
                </a:gradFill>
                <a:latin typeface="+mj-lt"/>
              </a:rPr>
              <a:t>	</a:t>
            </a:r>
            <a:r>
              <a:rPr lang="en-US" b="1" dirty="0">
                <a:solidFill>
                  <a:srgbClr val="00B0F0"/>
                </a:solidFill>
              </a:rPr>
              <a:t>VAR </a:t>
            </a:r>
            <a:r>
              <a:rPr lang="en-US" b="1" dirty="0" err="1">
                <a:solidFill>
                  <a:srgbClr val="00B0F0"/>
                </a:solidFill>
              </a:rPr>
              <a:t>totalRows</a:t>
            </a:r>
            <a:r>
              <a:rPr lang="en-US" b="1" dirty="0">
                <a:solidFill>
                  <a:srgbClr val="00B0F0"/>
                </a:solidFill>
              </a:rPr>
              <a:t> = [Total Rows];</a:t>
            </a:r>
          </a:p>
          <a:p>
            <a:r>
              <a:rPr lang="en-US" b="1" dirty="0">
                <a:solidFill>
                  <a:schemeClr val="tx1">
                    <a:lumMod val="60000"/>
                    <a:lumOff val="40000"/>
                  </a:schemeClr>
                </a:solidFill>
              </a:rPr>
              <a:t>	Ratio = IF(</a:t>
            </a:r>
            <a:r>
              <a:rPr lang="en-US" b="1" dirty="0" err="1">
                <a:solidFill>
                  <a:schemeClr val="tx1">
                    <a:lumMod val="60000"/>
                    <a:lumOff val="40000"/>
                  </a:schemeClr>
                </a:solidFill>
              </a:rPr>
              <a:t>totalRows</a:t>
            </a:r>
            <a:r>
              <a:rPr lang="en-US" b="1" dirty="0">
                <a:solidFill>
                  <a:schemeClr val="tx1">
                    <a:lumMod val="60000"/>
                    <a:lumOff val="40000"/>
                  </a:schemeClr>
                </a:solidFill>
              </a:rPr>
              <a:t> &gt; 10, SUM(Revenue) / </a:t>
            </a:r>
            <a:r>
              <a:rPr lang="en-US" b="1" dirty="0">
                <a:solidFill>
                  <a:srgbClr val="00B0F0"/>
                </a:solidFill>
              </a:rPr>
              <a:t>totalRows</a:t>
            </a:r>
            <a:r>
              <a:rPr lang="en-US" b="1" dirty="0">
                <a:solidFill>
                  <a:schemeClr val="tx1">
                    <a:lumMod val="60000"/>
                    <a:lumOff val="40000"/>
                  </a:schemeClr>
                </a:solidFill>
              </a:rPr>
              <a:t>,0)</a:t>
            </a:r>
          </a:p>
          <a:p>
            <a:endParaRPr lang="en-US" sz="2000" dirty="0"/>
          </a:p>
          <a:p>
            <a:pPr marL="342900" indent="-342900" fontAlgn="ctr">
              <a:buFont typeface="Arial" panose="020B0604020202020204" pitchFamily="34" charset="0"/>
              <a:buChar char="•"/>
            </a:pPr>
            <a:r>
              <a:rPr lang="en-US" sz="2400" kern="0" dirty="0">
                <a:gradFill>
                  <a:gsLst>
                    <a:gs pos="1250">
                      <a:schemeClr val="tx1"/>
                    </a:gs>
                    <a:gs pos="100000">
                      <a:schemeClr val="tx1"/>
                    </a:gs>
                  </a:gsLst>
                  <a:lin ang="5400000" scaled="0"/>
                </a:gradFill>
              </a:rPr>
              <a:t>In the first expression, since measures are calculated on the fly, the [Total Rows] expression gets calculated twice, first for the condition check and then for the true condition expression</a:t>
            </a:r>
          </a:p>
          <a:p>
            <a:pPr marL="342900" indent="-342900" fontAlgn="ctr">
              <a:buFont typeface="Arial" panose="020B0604020202020204" pitchFamily="34" charset="0"/>
              <a:buChar char="•"/>
            </a:pPr>
            <a:r>
              <a:rPr lang="en-US" sz="2400" kern="0" dirty="0">
                <a:gradFill>
                  <a:gsLst>
                    <a:gs pos="1250">
                      <a:schemeClr val="tx1"/>
                    </a:gs>
                    <a:gs pos="100000">
                      <a:schemeClr val="tx1"/>
                    </a:gs>
                  </a:gsLst>
                  <a:lin ang="5400000" scaled="0"/>
                </a:gradFill>
              </a:rPr>
              <a:t>Instead of calculating the same expression multiple times, the resulting measure value can be stored in a variable and variable reference can be used wherever required</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403552980"/>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DIVIDE() instead of /</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5170646"/>
          </a:xfrm>
          <a:prstGeom prst="rect">
            <a:avLst/>
          </a:prstGeom>
        </p:spPr>
        <p:txBody>
          <a:bodyPr wrap="square">
            <a:spAutoFit/>
          </a:bodyPr>
          <a:lstStyle/>
          <a:p>
            <a:pPr marL="342900" indent="-342900" fontAlgn="ctr">
              <a:buFont typeface="Arial" panose="020B0604020202020204" pitchFamily="34" charset="0"/>
              <a:buChar char="•"/>
            </a:pPr>
            <a:r>
              <a:rPr lang="en-US" sz="2400" dirty="0"/>
              <a:t>DIVIDE() function has 3rd extra parameter which is returned in case of denominator being zero</a:t>
            </a:r>
          </a:p>
          <a:p>
            <a:pPr fontAlgn="ctr"/>
            <a:endParaRPr lang="en-US" sz="2400" dirty="0"/>
          </a:p>
          <a:p>
            <a:pPr marL="342900" indent="-342900" fontAlgn="ctr">
              <a:buFont typeface="Arial" panose="020B0604020202020204" pitchFamily="34" charset="0"/>
              <a:buChar char="•"/>
            </a:pPr>
            <a:r>
              <a:rPr lang="en-US" sz="2400" dirty="0"/>
              <a:t>It internally performs check to validate if the denominator is 0</a:t>
            </a:r>
          </a:p>
          <a:p>
            <a:pPr fontAlgn="ctr"/>
            <a:endParaRPr lang="en-US" sz="2400" dirty="0"/>
          </a:p>
          <a:p>
            <a:pPr marL="342900" indent="-342900" fontAlgn="ctr">
              <a:buFont typeface="Arial" panose="020B0604020202020204" pitchFamily="34" charset="0"/>
              <a:buChar char="•"/>
            </a:pPr>
            <a:r>
              <a:rPr lang="en-US" sz="2400" dirty="0"/>
              <a:t>There is no need to use IF condition along with '/' operator to check for invalid denominator</a:t>
            </a:r>
          </a:p>
          <a:p>
            <a:pPr fontAlgn="ctr"/>
            <a:endParaRPr lang="en-US" sz="2400" dirty="0"/>
          </a:p>
          <a:p>
            <a:pPr marL="342900" indent="-342900" fontAlgn="ctr">
              <a:buFont typeface="Arial" panose="020B0604020202020204" pitchFamily="34" charset="0"/>
              <a:buChar char="•"/>
            </a:pPr>
            <a:r>
              <a:rPr lang="en-US" sz="2400" dirty="0"/>
              <a:t>DIVIDE() also checks for ISBLANK()</a:t>
            </a:r>
            <a:endParaRPr lang="en-US" sz="2400" kern="0" dirty="0">
              <a:gradFill>
                <a:gsLst>
                  <a:gs pos="1250">
                    <a:schemeClr val="tx1"/>
                  </a:gs>
                  <a:gs pos="100000">
                    <a:schemeClr val="tx1"/>
                  </a:gs>
                </a:gsLst>
                <a:lin ang="5400000" scaled="0"/>
              </a:gradFill>
            </a:endParaRPr>
          </a:p>
          <a:p>
            <a:pPr marL="342900" indent="-342900" fontAlgn="ctr">
              <a:buFont typeface="Arial" panose="020B0604020202020204" pitchFamily="34" charset="0"/>
              <a:buChar char="•"/>
            </a:pPr>
            <a:endParaRPr lang="en-US" sz="2400" kern="0" dirty="0">
              <a:gradFill>
                <a:gsLst>
                  <a:gs pos="1250">
                    <a:schemeClr val="tx1"/>
                  </a:gs>
                  <a:gs pos="100000">
                    <a:schemeClr val="tx1"/>
                  </a:gs>
                </a:gsLst>
                <a:lin ang="5400000" scaled="0"/>
              </a:gradFill>
            </a:endParaRPr>
          </a:p>
          <a:p>
            <a:pPr marL="342900" indent="-342900" fontAlgn="ctr">
              <a:buFont typeface="Arial" panose="020B0604020202020204" pitchFamily="34" charset="0"/>
              <a:buChar char="•"/>
            </a:pPr>
            <a:r>
              <a:rPr lang="en-US" b="1" kern="0" dirty="0">
                <a:gradFill>
                  <a:gsLst>
                    <a:gs pos="2917">
                      <a:schemeClr val="tx1"/>
                    </a:gs>
                    <a:gs pos="30000">
                      <a:schemeClr val="tx1"/>
                    </a:gs>
                  </a:gsLst>
                  <a:lin ang="5400000" scaled="0"/>
                </a:gradFill>
              </a:rPr>
              <a:t>Note</a:t>
            </a:r>
            <a:r>
              <a:rPr lang="en-US" sz="2400" b="1" dirty="0"/>
              <a:t>:</a:t>
            </a:r>
            <a:r>
              <a:rPr lang="en-US" sz="2400" dirty="0"/>
              <a:t> </a:t>
            </a:r>
            <a:r>
              <a:rPr lang="en-US" kern="0" dirty="0">
                <a:gradFill>
                  <a:gsLst>
                    <a:gs pos="2917">
                      <a:schemeClr val="tx1"/>
                    </a:gs>
                    <a:gs pos="30000">
                      <a:schemeClr val="tx1"/>
                    </a:gs>
                  </a:gsLst>
                  <a:lin ang="5400000" scaled="0"/>
                </a:gradFill>
              </a:rPr>
              <a:t>If it is certain that the denominator value would not be 0, then it is better to use '/' operator without any </a:t>
            </a:r>
            <a:r>
              <a:rPr lang="en-US" i="1" kern="0" dirty="0">
                <a:gradFill>
                  <a:gsLst>
                    <a:gs pos="2917">
                      <a:schemeClr val="tx1"/>
                    </a:gs>
                    <a:gs pos="30000">
                      <a:schemeClr val="tx1"/>
                    </a:gs>
                  </a:gsLst>
                  <a:lin ang="5400000" scaled="0"/>
                </a:gradFill>
              </a:rPr>
              <a:t>IF</a:t>
            </a:r>
            <a:r>
              <a:rPr lang="en-US" kern="0" dirty="0">
                <a:gradFill>
                  <a:gsLst>
                    <a:gs pos="2917">
                      <a:schemeClr val="tx1"/>
                    </a:gs>
                    <a:gs pos="30000">
                      <a:schemeClr val="tx1"/>
                    </a:gs>
                  </a:gsLst>
                  <a:lin ang="5400000" scaled="0"/>
                </a:gradFill>
              </a:rPr>
              <a:t> check since DIVIDE() function would always perform an </a:t>
            </a:r>
            <a:r>
              <a:rPr lang="en-US" i="1" kern="0" dirty="0">
                <a:gradFill>
                  <a:gsLst>
                    <a:gs pos="2917">
                      <a:schemeClr val="tx1"/>
                    </a:gs>
                    <a:gs pos="30000">
                      <a:schemeClr val="tx1"/>
                    </a:gs>
                  </a:gsLst>
                  <a:lin ang="5400000" scaled="0"/>
                </a:gradFill>
              </a:rPr>
              <a:t>IF</a:t>
            </a:r>
            <a:r>
              <a:rPr lang="en-US" kern="0" dirty="0">
                <a:gradFill>
                  <a:gsLst>
                    <a:gs pos="2917">
                      <a:schemeClr val="tx1"/>
                    </a:gs>
                    <a:gs pos="30000">
                      <a:schemeClr val="tx1"/>
                    </a:gs>
                  </a:gsLst>
                  <a:lin ang="5400000" scaled="0"/>
                </a:gradFill>
              </a:rPr>
              <a:t> check internally</a:t>
            </a:r>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59533351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Calculate ratios efficiently</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4524315"/>
          </a:xfrm>
          <a:prstGeom prst="rect">
            <a:avLst/>
          </a:prstGeom>
        </p:spPr>
        <p:txBody>
          <a:bodyPr wrap="square">
            <a:spAutoFit/>
          </a:bodyPr>
          <a:lstStyle/>
          <a:p>
            <a:pPr fontAlgn="ctr"/>
            <a:endParaRPr lang="en-US" sz="2400" dirty="0"/>
          </a:p>
          <a:p>
            <a:pPr fontAlgn="ctr"/>
            <a:r>
              <a:rPr lang="en-US" sz="2400" b="1" dirty="0"/>
              <a:t>Use (a-b)/b with variables instead of a/b – 1 or a/b*100 – 100</a:t>
            </a:r>
          </a:p>
          <a:p>
            <a:pPr fontAlgn="ctr"/>
            <a:endParaRPr lang="en-US" sz="2400" dirty="0"/>
          </a:p>
          <a:p>
            <a:pPr marL="342900" indent="-342900" fontAlgn="ctr">
              <a:buFont typeface="Arial" panose="020B0604020202020204" pitchFamily="34" charset="0"/>
              <a:buChar char="•"/>
            </a:pPr>
            <a:r>
              <a:rPr lang="en-US" sz="2400" dirty="0"/>
              <a:t>We can achieve the same performance by using variables and using (a-b)/b to calculate ratio</a:t>
            </a:r>
          </a:p>
          <a:p>
            <a:pPr fontAlgn="ctr"/>
            <a:endParaRPr lang="en-US" sz="2400" dirty="0"/>
          </a:p>
          <a:p>
            <a:pPr marL="342900" indent="-342900" fontAlgn="ctr">
              <a:buFont typeface="Arial" panose="020B0604020202020204" pitchFamily="34" charset="0"/>
              <a:buChar char="•"/>
            </a:pPr>
            <a:r>
              <a:rPr lang="en-US" sz="2400" dirty="0"/>
              <a:t>If both a and b are blank values, then (a-b)/b would return blank and would be filtered out where as a/b – 1 would return -1 and increase query space</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703489556"/>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Don’t change blanks to zeros or other values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3785652"/>
          </a:xfrm>
          <a:prstGeom prst="rect">
            <a:avLst/>
          </a:prstGeom>
        </p:spPr>
        <p:txBody>
          <a:bodyPr wrap="square">
            <a:spAutoFit/>
          </a:bodyPr>
          <a:lstStyle/>
          <a:p>
            <a:pPr fontAlgn="ctr"/>
            <a:endParaRPr lang="en-US" sz="2400" dirty="0"/>
          </a:p>
          <a:p>
            <a:pPr marL="342900" indent="-342900" fontAlgn="ctr">
              <a:buFont typeface="Arial" panose="020B0604020202020204" pitchFamily="34" charset="0"/>
              <a:buChar char="•"/>
            </a:pPr>
            <a:r>
              <a:rPr lang="en-US" sz="2400" dirty="0"/>
              <a:t>Sometimes people replace blanks with zeros or other strings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Power BI automatically filters out all the rows with blank values from query results</a:t>
            </a:r>
          </a:p>
          <a:p>
            <a:pPr fontAlgn="ctr"/>
            <a:endParaRPr lang="en-US" sz="2400" dirty="0"/>
          </a:p>
          <a:p>
            <a:pPr marL="342900" indent="-342900" fontAlgn="ctr">
              <a:buFont typeface="Arial" panose="020B0604020202020204" pitchFamily="34" charset="0"/>
              <a:buChar char="•"/>
            </a:pPr>
            <a:r>
              <a:rPr lang="en-US" sz="2400" dirty="0"/>
              <a:t>If the blanks are replaced, the query space is greatly increased</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3515322"/>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SELECTEDVALUE() instead of HASONEVALUE()</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4524315"/>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A common pattern is to use HASONEVALUE() to check if there is only one value present for a column after applying slicers and filters and then use VALUES(</a:t>
            </a:r>
            <a:r>
              <a:rPr lang="en-US" sz="2400" dirty="0" err="1"/>
              <a:t>ColumnName</a:t>
            </a:r>
            <a:r>
              <a:rPr lang="en-US" sz="2400" dirty="0"/>
              <a:t>) DAX function to get the single value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SELECTEDVALUE() performs both the above steps internally and gets the value if there is only one distinct value present for that column or returns blank in case there are multiple values available</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38743806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SELECTEDVALUE() instead of VALUES()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3785652"/>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VALUES() returns error in case it encounters multiple values. Normally, users handle it using Error functions which are bad for performance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Instead of using that, SELECTEDVALUE() must be used which is a safer function and returns blank in case of multiple values being encountered</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70567423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DISTINCT() and VALUES() functions consistently</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6740307"/>
          </a:xfrm>
          <a:prstGeom prst="rect">
            <a:avLst/>
          </a:prstGeom>
        </p:spPr>
        <p:txBody>
          <a:bodyPr wrap="square">
            <a:spAutoFit/>
          </a:bodyPr>
          <a:lstStyle/>
          <a:p>
            <a:pPr marL="342900" indent="-342900" fontAlgn="ctr">
              <a:buFont typeface="Arial" panose="020B0604020202020204" pitchFamily="34" charset="0"/>
              <a:buChar char="•"/>
            </a:pPr>
            <a:r>
              <a:rPr lang="en-US" sz="2400" dirty="0"/>
              <a:t>Power BI adds a Blank value to the column in case it finds referential integrity violation</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For direct query, Power BI by default adds blank value to the columns as it does not have a way to check for violations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Difference :</a:t>
            </a:r>
          </a:p>
          <a:p>
            <a:pPr marL="742950" lvl="1" indent="-285750" fontAlgn="ctr">
              <a:buFont typeface="Arial" panose="020B0604020202020204" pitchFamily="34" charset="0"/>
              <a:buChar char="•"/>
            </a:pPr>
            <a:r>
              <a:rPr lang="en-US" dirty="0"/>
              <a:t>DISTINCT(): Does not return blank which is added due to integrity violation. It includes blank only if it is part of original data</a:t>
            </a:r>
          </a:p>
          <a:p>
            <a:pPr marL="742950" lvl="1" indent="-285750" fontAlgn="ctr">
              <a:buFont typeface="Arial" panose="020B0604020202020204" pitchFamily="34" charset="0"/>
              <a:buChar char="•"/>
            </a:pPr>
            <a:r>
              <a:rPr lang="en-US" dirty="0"/>
              <a:t>VALUES(): It includes blank which is added by Power BI due to referential integrity violation</a:t>
            </a:r>
          </a:p>
          <a:p>
            <a:pPr marL="742950" lvl="1" indent="-285750" fontAlgn="ctr">
              <a:buFont typeface="Arial" panose="020B0604020202020204" pitchFamily="34" charset="0"/>
              <a:buChar char="•"/>
            </a:pPr>
            <a:endParaRPr lang="en-US" dirty="0"/>
          </a:p>
          <a:p>
            <a:pPr marL="342900" indent="-342900" fontAlgn="ctr">
              <a:buFont typeface="Arial" panose="020B0604020202020204" pitchFamily="34" charset="0"/>
              <a:buChar char="•"/>
            </a:pPr>
            <a:r>
              <a:rPr lang="en-US" sz="2400" dirty="0"/>
              <a:t>The usage of either of the function should be same throughout the whole report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Power BI recommends to use VALUES() in the whole report if possible and blank value is not an issue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087630524"/>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Avoid using IFERROR() and ISERROR()</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7478970"/>
          </a:xfrm>
          <a:prstGeom prst="rect">
            <a:avLst/>
          </a:prstGeom>
        </p:spPr>
        <p:txBody>
          <a:bodyPr wrap="square">
            <a:spAutoFit/>
          </a:bodyPr>
          <a:lstStyle/>
          <a:p>
            <a:pPr marL="342900" indent="-342900" fontAlgn="ctr">
              <a:buFont typeface="Arial" panose="020B0604020202020204" pitchFamily="34" charset="0"/>
              <a:buChar char="•"/>
            </a:pPr>
            <a:r>
              <a:rPr lang="en-US" sz="2400" dirty="0"/>
              <a:t>IFERROR() and ISERROR() are sometimes used in measures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These functions force Power BI engine to perform step by step execution of each row to check for errors as there is currently no way which directly states which row returned the error</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FIND() and SEARCH() DAX functions provide an extra parameter which can be passed and is returned in case of the search string not present – avoids use of IFERROR/ISERROR</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Both of this functions are currently also used to check for divide by zero error or along with values to check if more than one values are returned. </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Can be avoided by using the correct DAX functions like DIVIDE() and SELECTEDVALUE() which performs the error check internally and returns the expected results</a:t>
            </a:r>
          </a:p>
          <a:p>
            <a:pPr fontAlgn="ct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9911113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822579"/>
            <a:ext cx="11655840" cy="524527"/>
          </a:xfrm>
        </p:spPr>
        <p:txBody>
          <a:bodyPr vert="horz" wrap="square" lIns="146304" tIns="91440" rIns="146304" bIns="91440" rtlCol="0" anchor="t">
            <a:noAutofit/>
          </a:bodyPr>
          <a:lstStyle/>
          <a:p>
            <a:r>
              <a:rPr lang="en-US" sz="2800" b="1" dirty="0">
                <a:latin typeface="+mn-lt"/>
              </a:rPr>
              <a:t>Phases in Building a Power BI Desktop File</a:t>
            </a:r>
          </a:p>
        </p:txBody>
      </p:sp>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622300" y="4991100"/>
            <a:ext cx="2146300"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8557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1774"/>
            <a:ext cx="2146300" cy="1680460"/>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Add calculated columns, measures, add missing relationships</a:t>
            </a:r>
          </a:p>
        </p:txBody>
      </p:sp>
      <p:sp>
        <p:nvSpPr>
          <p:cNvPr id="13" name="Rectangle 12"/>
          <p:cNvSpPr/>
          <p:nvPr/>
        </p:nvSpPr>
        <p:spPr bwMode="auto">
          <a:xfrm>
            <a:off x="64510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613005" y="5007787"/>
            <a:ext cx="2146300" cy="175740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Compress data, auto detect relationships</a:t>
            </a:r>
          </a:p>
          <a:p>
            <a:pPr algn="ctr">
              <a:lnSpc>
                <a:spcPct val="90000"/>
              </a:lnSpc>
              <a:spcAft>
                <a:spcPts val="600"/>
              </a:spcAft>
            </a:pPr>
            <a:r>
              <a:rPr lang="en-US" sz="2000" dirty="0">
                <a:gradFill>
                  <a:gsLst>
                    <a:gs pos="2917">
                      <a:schemeClr val="tx1"/>
                    </a:gs>
                    <a:gs pos="30000">
                      <a:schemeClr val="tx1"/>
                    </a:gs>
                  </a:gsLst>
                  <a:lin ang="5400000" scaled="0"/>
                </a:gradFill>
              </a:rPr>
              <a:t>(Automatically done by Tool)</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p:cNvPicPr>
            <a:picLocks noChangeAspect="1"/>
          </p:cNvPicPr>
          <p:nvPr/>
        </p:nvPicPr>
        <p:blipFill>
          <a:blip r:embed="rId3"/>
          <a:stretch>
            <a:fillRect/>
          </a:stretch>
        </p:blipFill>
        <p:spPr>
          <a:xfrm>
            <a:off x="1288982" y="1859544"/>
            <a:ext cx="591706" cy="843496"/>
          </a:xfrm>
          <a:prstGeom prst="rect">
            <a:avLst/>
          </a:prstGeom>
        </p:spPr>
      </p:pic>
      <p:pic>
        <p:nvPicPr>
          <p:cNvPr id="20" name="Picture 19"/>
          <p:cNvPicPr>
            <a:picLocks noChangeAspect="1"/>
          </p:cNvPicPr>
          <p:nvPr/>
        </p:nvPicPr>
        <p:blipFill>
          <a:blip r:embed="rId4"/>
          <a:stretch>
            <a:fillRect/>
          </a:stretch>
        </p:blipFill>
        <p:spPr>
          <a:xfrm>
            <a:off x="4334607" y="1859543"/>
            <a:ext cx="415808" cy="843496"/>
          </a:xfrm>
          <a:prstGeom prst="rect">
            <a:avLst/>
          </a:prstGeom>
        </p:spPr>
      </p:pic>
      <p:pic>
        <p:nvPicPr>
          <p:cNvPr id="21" name="Picture 20"/>
          <p:cNvPicPr>
            <a:picLocks noChangeAspect="1"/>
          </p:cNvPicPr>
          <p:nvPr/>
        </p:nvPicPr>
        <p:blipFill>
          <a:blip r:embed="rId5"/>
          <a:stretch>
            <a:fillRect/>
          </a:stretch>
        </p:blipFill>
        <p:spPr>
          <a:xfrm>
            <a:off x="6774564" y="1859543"/>
            <a:ext cx="1297686" cy="843496"/>
          </a:xfrm>
          <a:prstGeom prst="rect">
            <a:avLst/>
          </a:prstGeom>
        </p:spPr>
      </p:pic>
      <p:pic>
        <p:nvPicPr>
          <p:cNvPr id="22" name="Picture 21"/>
          <p:cNvPicPr>
            <a:picLocks noChangeAspect="1"/>
          </p:cNvPicPr>
          <p:nvPr/>
        </p:nvPicPr>
        <p:blipFill rotWithShape="1">
          <a:blip r:embed="rId6"/>
          <a:srcRect r="49784"/>
          <a:stretch/>
        </p:blipFill>
        <p:spPr>
          <a:xfrm>
            <a:off x="9719565" y="1912000"/>
            <a:ext cx="1489600" cy="791039"/>
          </a:xfrm>
          <a:prstGeom prst="rect">
            <a:avLst/>
          </a:prstGeom>
        </p:spPr>
      </p:pic>
      <p:sp>
        <p:nvSpPr>
          <p:cNvPr id="23" name="TextBox 22"/>
          <p:cNvSpPr txBox="1"/>
          <p:nvPr/>
        </p:nvSpPr>
        <p:spPr>
          <a:xfrm>
            <a:off x="2" y="23698"/>
            <a:ext cx="12191998" cy="657331"/>
          </a:xfrm>
          <a:prstGeom prst="rect">
            <a:avLst/>
          </a:prstGeom>
          <a:solidFill>
            <a:srgbClr val="EAEAEA"/>
          </a:solid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Power BI Desktop Files</a:t>
            </a:r>
          </a:p>
        </p:txBody>
      </p:sp>
      <p:sp>
        <p:nvSpPr>
          <p:cNvPr id="3" name="Footer Placeholder 2">
            <a:extLst>
              <a:ext uri="{FF2B5EF4-FFF2-40B4-BE49-F238E27FC236}">
                <a16:creationId xmlns:a16="http://schemas.microsoft.com/office/drawing/2014/main" id="{748C91D7-A3EE-4E27-B79E-21C39522EDB3}"/>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653471424"/>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ISBLANK() instead of =BLANK() check</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3046988"/>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Use inbuilt function ISBLANK() to check for any blank values instead of using comparison operator “= Blank()”</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ISBLANK() is faster</a:t>
            </a:r>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821339306"/>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Use FILTER(ALL(</a:t>
            </a:r>
            <a:r>
              <a:rPr kumimoji="0" lang="en-US" sz="36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ColumnName</a:t>
            </a: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7140416"/>
          </a:xfrm>
          <a:prstGeom prst="rect">
            <a:avLst/>
          </a:prstGeom>
        </p:spPr>
        <p:txBody>
          <a:bodyPr wrap="square">
            <a:spAutoFit/>
          </a:bodyPr>
          <a:lstStyle/>
          <a:p>
            <a:pPr marL="342900" indent="-342900" fontAlgn="ctr">
              <a:buFont typeface="Arial" panose="020B0604020202020204" pitchFamily="34" charset="0"/>
              <a:buChar char="•"/>
            </a:pPr>
            <a:r>
              <a:rPr lang="en-US" sz="2400" dirty="0"/>
              <a:t>To calculate measures ignoring all the filters applied on a column, use All(</a:t>
            </a:r>
            <a:r>
              <a:rPr lang="en-US" sz="2400" dirty="0" err="1"/>
              <a:t>ColumnName</a:t>
            </a:r>
            <a:r>
              <a:rPr lang="en-US" sz="2400" dirty="0"/>
              <a:t>) function along with the FILTER instead of Table or VALUES().</a:t>
            </a:r>
            <a:br>
              <a:rPr lang="en-US" sz="2400" dirty="0"/>
            </a:br>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Color = 'Red’))</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Directly applying filters using expressions and not using FILTER function behaves in the same way as mentioned above and it internally translates to use ALL function in the filter</a:t>
            </a:r>
          </a:p>
          <a:p>
            <a:r>
              <a:rPr lang="en-US" sz="2400" dirty="0"/>
              <a:t>	</a:t>
            </a:r>
            <a:r>
              <a:rPr lang="en-US" b="1" dirty="0" err="1">
                <a:solidFill>
                  <a:schemeClr val="tx1">
                    <a:lumMod val="60000"/>
                    <a:lumOff val="40000"/>
                  </a:schemeClr>
                </a:solidFill>
              </a:rPr>
              <a:t>Eg</a:t>
            </a:r>
            <a:r>
              <a:rPr lang="en-US" b="1" dirty="0">
                <a:solidFill>
                  <a:schemeClr val="tx1">
                    <a:lumMod val="60000"/>
                    <a:lumOff val="40000"/>
                  </a:schemeClr>
                </a:solidFill>
              </a:rPr>
              <a:t>: CALCULATE([Total Sales], Products[Color]= 'Red’)) -&gt;</a:t>
            </a:r>
          </a:p>
          <a:p>
            <a:r>
              <a:rPr lang="en-US" b="1" dirty="0">
                <a:solidFill>
                  <a:schemeClr val="tx1">
                    <a:lumMod val="60000"/>
                    <a:lumOff val="40000"/>
                  </a:schemeClr>
                </a:solidFill>
              </a:rPr>
              <a:t>	CALCULATE([Total Sales], </a:t>
            </a:r>
            <a:r>
              <a:rPr lang="en-US" b="1" dirty="0">
                <a:solidFill>
                  <a:srgbClr val="00B0F0"/>
                </a:solidFill>
              </a:rPr>
              <a:t>FILTER(ALL(Products[Color]), </a:t>
            </a:r>
            <a:r>
              <a:rPr lang="en-US" b="1" dirty="0">
                <a:solidFill>
                  <a:schemeClr val="tx1">
                    <a:lumMod val="60000"/>
                    <a:lumOff val="40000"/>
                  </a:schemeClr>
                </a:solidFill>
              </a:rPr>
              <a:t>Products[Color]= 'Red’))</a:t>
            </a:r>
          </a:p>
          <a:p>
            <a:endParaRPr lang="en-US" sz="2400" dirty="0"/>
          </a:p>
          <a:p>
            <a:pPr marL="342900" indent="-342900" fontAlgn="ctr">
              <a:buFont typeface="Arial" panose="020B0604020202020204" pitchFamily="34" charset="0"/>
              <a:buChar char="•"/>
            </a:pPr>
            <a:r>
              <a:rPr lang="en-US" sz="2400" dirty="0"/>
              <a:t>It is always better to apply filters at desired column than the whole table</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Always use ALL along with FILTER function if there is no specific need to keep current context</a:t>
            </a:r>
          </a:p>
          <a:p>
            <a:pPr fontAlgn="ctr"/>
            <a:endParaRPr lang="en-US" sz="2400" dirty="0"/>
          </a:p>
          <a:p>
            <a:pPr marL="742950" lvl="1" indent="-285750" fontAlgn="ctr">
              <a:buFont typeface="Arial" panose="020B0604020202020204" pitchFamily="34" charset="0"/>
              <a:buChar char="•"/>
            </a:pPr>
            <a:r>
              <a:rPr lang="en-US" sz="1600" dirty="0">
                <a:hlinkClick r:id="rId3"/>
              </a:rPr>
              <a:t>https://pbidax.wordpress.com/2016/05/22/simple-filter-in-dax-measures/</a:t>
            </a:r>
            <a:endParaRPr lang="en-US" sz="1600" dirty="0"/>
          </a:p>
          <a:p>
            <a:pPr marL="742950" lvl="1" indent="-285750" fontAlgn="ctr">
              <a:buFont typeface="Arial" panose="020B0604020202020204" pitchFamily="34" charset="0"/>
              <a:buChar char="•"/>
            </a:pPr>
            <a:r>
              <a:rPr lang="en-US" sz="1600" dirty="0">
                <a:hlinkClick r:id="rId4"/>
              </a:rPr>
              <a:t>https://www.sqlbi.com/articles/filter-arguments-in-calculate/</a:t>
            </a:r>
            <a:endParaRPr lang="en-US" sz="16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407599162"/>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Do not use scalar variables in SUMMARIZE()</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838627"/>
            <a:ext cx="11819475" cy="5632311"/>
          </a:xfrm>
          <a:prstGeom prst="rect">
            <a:avLst/>
          </a:prstGeom>
        </p:spPr>
        <p:txBody>
          <a:bodyPr wrap="square">
            <a:spAutoFit/>
          </a:bodyPr>
          <a:lstStyle/>
          <a:p>
            <a:pPr fontAlgn="ctr"/>
            <a:endParaRPr lang="en-US" sz="2400" dirty="0"/>
          </a:p>
          <a:p>
            <a:pPr marL="342900" indent="-342900" fontAlgn="ctr">
              <a:buFont typeface="Arial" panose="020B0604020202020204" pitchFamily="34" charset="0"/>
              <a:buChar char="•"/>
            </a:pPr>
            <a:r>
              <a:rPr lang="en-US" sz="2400" dirty="0"/>
              <a:t>SUMMARIZE() traditionally used to perform grouping of columns and get the resulting aggregations along with it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It is recommended to use SUMMARIZECOLUMNS() function which is a newer more optimized version</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SUMMARIZE function should only be used to get just the grouped elements of a table without any measures/aggregations associated with it. </a:t>
            </a:r>
          </a:p>
          <a:p>
            <a:pPr fontAlgn="ctr"/>
            <a:br>
              <a:rPr lang="en-US" sz="2400" dirty="0"/>
            </a:br>
            <a:r>
              <a:rPr lang="en-US" sz="2400" dirty="0"/>
              <a:t>    E.g. SUMMARIZE(Table, Column1, Column2)</a:t>
            </a:r>
            <a:br>
              <a:rPr lang="en-US" sz="2400" dirty="0"/>
            </a:b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749211283"/>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Avoid using ADDCOLUMNS() in measure expressions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3416320"/>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Measures are calculated in iterative manner by default</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If measure definitions use iterative functions like </a:t>
            </a:r>
            <a:r>
              <a:rPr lang="en-US" sz="2400" dirty="0" err="1"/>
              <a:t>AddColumns</a:t>
            </a:r>
            <a:r>
              <a:rPr lang="en-US" sz="2400" dirty="0"/>
              <a:t>, it create nested iteration which downgrades the performance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566926346"/>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Avoid string manipulation in measures</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731576"/>
            <a:ext cx="11819475" cy="3416320"/>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Slows down measures</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Work is done </a:t>
            </a:r>
            <a:r>
              <a:rPr lang="en-US" sz="2400"/>
              <a:t>in calculation engine</a:t>
            </a:r>
            <a:endParaRPr lang="en-US" sz="2400" dirty="0"/>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797962766"/>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DAX Best Practice </a:t>
            </a:r>
          </a:p>
        </p:txBody>
      </p:sp>
      <p:sp>
        <p:nvSpPr>
          <p:cNvPr id="5" name="Rectangle 4"/>
          <p:cNvSpPr/>
          <p:nvPr/>
        </p:nvSpPr>
        <p:spPr>
          <a:xfrm>
            <a:off x="231833" y="1185026"/>
            <a:ext cx="11037454" cy="386458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Which of these are best practice ?</a:t>
            </a:r>
          </a:p>
          <a:p>
            <a:pPr marL="800100" lvl="1" indent="-342900">
              <a:lnSpc>
                <a:spcPct val="120000"/>
              </a:lnSpc>
              <a:spcAft>
                <a:spcPts val="1800"/>
              </a:spcAft>
              <a:buFont typeface="Arial" panose="020B0604020202020204" pitchFamily="34" charset="0"/>
              <a:buChar char="•"/>
            </a:pPr>
            <a:r>
              <a:rPr lang="en-US" sz="2400" dirty="0" err="1">
                <a:solidFill>
                  <a:schemeClr val="tx1">
                    <a:lumMod val="50000"/>
                  </a:schemeClr>
                </a:solidFill>
              </a:rPr>
              <a:t>isBlank</a:t>
            </a:r>
            <a:r>
              <a:rPr lang="en-US" sz="2400" dirty="0">
                <a:solidFill>
                  <a:schemeClr val="tx1">
                    <a:lumMod val="50000"/>
                  </a:schemeClr>
                </a:solidFill>
              </a:rPr>
              <a:t>() or comparison operation =Blank()</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SELECTEDVALUE() or HASONEVALUE()</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DIVIDE() or IFERROR()</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Using variables or repeating calculations</a:t>
            </a: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0F31D79E-E282-42B0-A519-1F14F632AA7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26787287-7544-47DF-AA28-74236D56F64F}"/>
              </a:ext>
            </a:extLst>
          </p:cNvPr>
          <p:cNvSpPr>
            <a:spLocks noGrp="1"/>
          </p:cNvSpPr>
          <p:nvPr>
            <p:ph type="sldNum" sz="quarter" idx="11"/>
          </p:nvPr>
        </p:nvSpPr>
        <p:spPr/>
        <p:txBody>
          <a:bodyPr/>
          <a:lstStyle/>
          <a:p>
            <a:fld id="{4E4C8473-95EA-48C2-917D-84A3AF9AB99B}" type="slidenum">
              <a:rPr lang="en-US" smtClean="0"/>
              <a:t>165</a:t>
            </a:fld>
            <a:endParaRPr lang="en-US" dirty="0"/>
          </a:p>
        </p:txBody>
      </p:sp>
    </p:spTree>
    <p:extLst>
      <p:ext uri="{BB962C8B-B14F-4D97-AF65-F5344CB8AC3E}">
        <p14:creationId xmlns:p14="http://schemas.microsoft.com/office/powerpoint/2010/main" val="1690957355"/>
      </p:ext>
    </p:extLst>
  </p:cSld>
  <p:clrMapOvr>
    <a:masterClrMapping/>
  </p:clrMapOvr>
  <p:transition spd="med">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Consider subsets for very large models</a:t>
            </a:r>
          </a:p>
        </p:txBody>
      </p:sp>
      <p:sp>
        <p:nvSpPr>
          <p:cNvPr id="5" name="Rectangle 4"/>
          <p:cNvSpPr/>
          <p:nvPr/>
        </p:nvSpPr>
        <p:spPr>
          <a:xfrm>
            <a:off x="209027" y="837421"/>
            <a:ext cx="11037454" cy="9056775"/>
          </a:xfrm>
          <a:prstGeom prst="rect">
            <a:avLst/>
          </a:prstGeom>
        </p:spPr>
        <p:txBody>
          <a:bodyPr wrap="square">
            <a:spAutoFit/>
          </a:bodyPr>
          <a:lstStyle/>
          <a:p>
            <a:r>
              <a:rPr lang="en-US" sz="2800" b="1" spc="-100" dirty="0">
                <a:ln w="3175">
                  <a:noFill/>
                </a:ln>
                <a:solidFill>
                  <a:schemeClr val="tx2"/>
                </a:solidFill>
                <a:ea typeface="ＭＳ Ｐゴシック" charset="0"/>
                <a:cs typeface="Segoe UI" pitchFamily="34" charset="0"/>
              </a:rPr>
              <a:t>Scenario</a:t>
            </a:r>
            <a:endParaRPr lang="en-US" sz="2400" dirty="0"/>
          </a:p>
          <a:p>
            <a:pPr marL="342900" indent="-342900">
              <a:buFont typeface="Arial" panose="020B0604020202020204" pitchFamily="34" charset="0"/>
              <a:buChar char="•"/>
            </a:pPr>
            <a:r>
              <a:rPr lang="en-US" sz="2400" dirty="0"/>
              <a:t>Large model – hundreds of tables and tens of GB</a:t>
            </a:r>
          </a:p>
          <a:p>
            <a:pPr marL="342900" indent="-342900">
              <a:buFont typeface="Arial" panose="020B0604020202020204" pitchFamily="34" charset="0"/>
              <a:buChar char="•"/>
            </a:pPr>
            <a:r>
              <a:rPr lang="en-US" sz="2400" dirty="0"/>
              <a:t>Large high grain fact tables – millions to billions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r>
              <a:rPr lang="en-US" sz="2800" b="1" spc="-100" dirty="0">
                <a:ln w="3175">
                  <a:noFill/>
                </a:ln>
                <a:solidFill>
                  <a:schemeClr val="tx2"/>
                </a:solidFill>
                <a:ea typeface="ＭＳ Ｐゴシック" charset="0"/>
                <a:cs typeface="Segoe UI" pitchFamily="34" charset="0"/>
              </a:rPr>
              <a:t>Why is it undesired?</a:t>
            </a:r>
            <a:endParaRPr lang="en-US" sz="2400" dirty="0"/>
          </a:p>
          <a:p>
            <a:pPr marL="342900" indent="-342900">
              <a:buFont typeface="Arial" panose="020B0604020202020204" pitchFamily="34" charset="0"/>
              <a:buChar char="•"/>
            </a:pPr>
            <a:r>
              <a:rPr lang="en-US" sz="2400" dirty="0"/>
              <a:t>Aggregating/measures across large facts can affect performance</a:t>
            </a:r>
          </a:p>
          <a:p>
            <a:pPr marL="342900" indent="-342900">
              <a:buFont typeface="Arial" panose="020B0604020202020204" pitchFamily="34" charset="0"/>
              <a:buChar char="•"/>
            </a:pPr>
            <a:r>
              <a:rPr lang="en-US" sz="2400" dirty="0"/>
              <a:t>Large models become harder to maintain and use ad-hoc</a:t>
            </a:r>
          </a:p>
          <a:p>
            <a:pPr marL="342900" indent="-342900">
              <a:buFont typeface="Arial" panose="020B0604020202020204" pitchFamily="34" charset="0"/>
              <a:buChar char="•"/>
            </a:pPr>
            <a:endParaRPr lang="en-US" sz="2400" dirty="0"/>
          </a:p>
          <a:p>
            <a:endParaRPr lang="en-US" sz="2400" b="1" spc="-100" dirty="0">
              <a:ln w="3175">
                <a:noFill/>
              </a:ln>
              <a:solidFill>
                <a:schemeClr val="tx2"/>
              </a:solidFill>
              <a:ea typeface="ＭＳ Ｐゴシック" charset="0"/>
              <a:cs typeface="Segoe UI" pitchFamily="34" charset="0"/>
            </a:endParaRPr>
          </a:p>
          <a:p>
            <a:r>
              <a:rPr lang="en-US" sz="2400" b="1" spc="-100" dirty="0">
                <a:ln w="3175">
                  <a:noFill/>
                </a:ln>
                <a:solidFill>
                  <a:schemeClr val="tx2"/>
                </a:solidFill>
                <a:ea typeface="ＭＳ Ｐゴシック" charset="0"/>
                <a:cs typeface="Segoe UI" pitchFamily="34" charset="0"/>
              </a:rPr>
              <a:t>Proposed Solution</a:t>
            </a:r>
            <a:endParaRPr lang="en-US" sz="2400" dirty="0"/>
          </a:p>
          <a:p>
            <a:pPr marL="342900" indent="-342900">
              <a:buFont typeface="Arial" panose="020B0604020202020204" pitchFamily="34" charset="0"/>
              <a:buChar char="•"/>
            </a:pPr>
            <a:r>
              <a:rPr lang="en-US" sz="2400" dirty="0"/>
              <a:t>Consider aggregations and composite models features</a:t>
            </a:r>
          </a:p>
          <a:p>
            <a:pPr marL="342900" indent="-342900">
              <a:buFont typeface="Arial" panose="020B0604020202020204" pitchFamily="34" charset="0"/>
              <a:buChar char="•"/>
            </a:pPr>
            <a:r>
              <a:rPr lang="en-US" sz="2400" dirty="0"/>
              <a:t>Build manual summary tables with smart measures</a:t>
            </a:r>
          </a:p>
          <a:p>
            <a:pPr marL="342900" indent="-342900">
              <a:buFont typeface="Arial" panose="020B0604020202020204" pitchFamily="34" charset="0"/>
              <a:buChar char="•"/>
            </a:pPr>
            <a:r>
              <a:rPr lang="en-US" sz="2400" dirty="0"/>
              <a:t>Create smaller models for the most common business cases</a:t>
            </a:r>
          </a:p>
          <a:p>
            <a:pPr marL="342900" indent="-342900">
              <a:buFont typeface="Arial" panose="020B0604020202020204" pitchFamily="34" charset="0"/>
              <a:buChar char="•"/>
            </a:pPr>
            <a:endParaRPr lang="en-US" sz="2400" dirty="0"/>
          </a:p>
          <a:p>
            <a:endParaRPr lang="en-US" sz="2400" dirty="0"/>
          </a:p>
          <a:p>
            <a:endParaRPr lang="en-US" sz="2400" b="1" spc="-100" dirty="0">
              <a:ln w="3175">
                <a:noFill/>
              </a:ln>
              <a:solidFill>
                <a:schemeClr val="tx2"/>
              </a:solidFill>
              <a:ea typeface="ＭＳ Ｐゴシック" charset="0"/>
              <a:cs typeface="Segoe UI" pitchFamily="34" charset="0"/>
            </a:endParaRPr>
          </a:p>
          <a:p>
            <a:pPr marL="342900" indent="-342900">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166</a:t>
            </a:fld>
            <a:endParaRPr lang="en-US" dirty="0"/>
          </a:p>
        </p:txBody>
      </p:sp>
    </p:spTree>
    <p:extLst>
      <p:ext uri="{BB962C8B-B14F-4D97-AF65-F5344CB8AC3E}">
        <p14:creationId xmlns:p14="http://schemas.microsoft.com/office/powerpoint/2010/main" val="3372514876"/>
      </p:ext>
    </p:extLst>
  </p:cSld>
  <p:clrMapOvr>
    <a:masterClrMapping/>
  </p:clrMapOvr>
  <p:transition spd="med">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Key takeaways to design a good Power BI Desktop data model</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Designing good data models</a:t>
            </a:r>
          </a:p>
        </p:txBody>
      </p:sp>
      <p:sp>
        <p:nvSpPr>
          <p:cNvPr id="5" name="TextBox 4"/>
          <p:cNvSpPr txBox="1"/>
          <p:nvPr/>
        </p:nvSpPr>
        <p:spPr>
          <a:xfrm>
            <a:off x="355042" y="1909011"/>
            <a:ext cx="12173842" cy="4598182"/>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b="1" dirty="0">
                <a:solidFill>
                  <a:srgbClr val="00B0F0"/>
                </a:solidFill>
              </a:rPr>
              <a:t>RAM is precious !!!!!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sz="2800" b="1" dirty="0">
                <a:gradFill>
                  <a:gsLst>
                    <a:gs pos="2917">
                      <a:schemeClr val="tx1"/>
                    </a:gs>
                    <a:gs pos="30000">
                      <a:schemeClr val="tx1"/>
                    </a:gs>
                  </a:gsLst>
                  <a:lin ang="5400000" scaled="0"/>
                </a:gradFill>
              </a:rPr>
              <a:t>Some Tips and tricks to save RAM and increase speed of model </a:t>
            </a:r>
          </a:p>
          <a:p>
            <a:pPr>
              <a:lnSpc>
                <a:spcPct val="90000"/>
              </a:lnSpc>
              <a:spcAft>
                <a:spcPts val="600"/>
              </a:spcAft>
            </a:pPr>
            <a:r>
              <a:rPr lang="en-US" b="1" dirty="0">
                <a:gradFill>
                  <a:gsLst>
                    <a:gs pos="2917">
                      <a:schemeClr val="tx1"/>
                    </a:gs>
                    <a:gs pos="30000">
                      <a:schemeClr val="tx1"/>
                    </a:gs>
                  </a:gsLst>
                  <a:lin ang="5400000" scaled="0"/>
                </a:gradFill>
              </a:rPr>
              <a:t> </a:t>
            </a: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If a fact table contains an ID field which is unique for each record, </a:t>
            </a:r>
            <a:r>
              <a:rPr lang="en-US" b="1" dirty="0">
                <a:solidFill>
                  <a:srgbClr val="00B0F0"/>
                </a:solidFill>
              </a:rPr>
              <a:t>remove it</a:t>
            </a:r>
            <a:endParaRPr lang="en-US" b="1" dirty="0">
              <a:gradFill>
                <a:gsLst>
                  <a:gs pos="2917">
                    <a:schemeClr val="tx1"/>
                  </a:gs>
                  <a:gs pos="30000">
                    <a:schemeClr val="tx1"/>
                  </a:gs>
                </a:gsLst>
                <a:lin ang="5400000" scaled="0"/>
              </a:gradFill>
            </a:endParaRP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Transaction ID </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Sort columns </a:t>
            </a:r>
            <a:r>
              <a:rPr lang="en-US" dirty="0">
                <a:gradFill>
                  <a:gsLst>
                    <a:gs pos="2917">
                      <a:schemeClr val="tx1"/>
                    </a:gs>
                    <a:gs pos="30000">
                      <a:schemeClr val="tx1"/>
                    </a:gs>
                  </a:gsLst>
                  <a:lin ang="5400000" scaled="0"/>
                </a:gradFill>
              </a:rPr>
              <a:t>before bringing them into a Power BI data model</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The DateTime data type is usually not needed, unless you are specifically using the Time component </a:t>
            </a:r>
          </a:p>
          <a:p>
            <a:pPr marL="742950" lvl="1" indent="-285750">
              <a:lnSpc>
                <a:spcPct val="90000"/>
              </a:lnSpc>
              <a:spcAft>
                <a:spcPts val="600"/>
              </a:spcAft>
              <a:buFont typeface="Wingdings" panose="05000000000000000000" pitchFamily="2" charset="2"/>
              <a:buChar char="Ø"/>
            </a:pPr>
            <a:r>
              <a:rPr lang="en-US" dirty="0">
                <a:gradFill>
                  <a:gsLst>
                    <a:gs pos="2917">
                      <a:schemeClr val="tx1"/>
                    </a:gs>
                    <a:gs pos="30000">
                      <a:schemeClr val="tx1"/>
                    </a:gs>
                  </a:gsLst>
                  <a:lin ang="5400000" scaled="0"/>
                </a:gradFill>
              </a:rPr>
              <a:t>If you really need Time, </a:t>
            </a:r>
            <a:r>
              <a:rPr lang="en-US" b="1" dirty="0">
                <a:solidFill>
                  <a:srgbClr val="00B0F0"/>
                </a:solidFill>
              </a:rPr>
              <a:t>try splitting Date &amp; Time </a:t>
            </a:r>
            <a:r>
              <a:rPr lang="en-US" dirty="0">
                <a:gradFill>
                  <a:gsLst>
                    <a:gs pos="2917">
                      <a:schemeClr val="tx1"/>
                    </a:gs>
                    <a:gs pos="30000">
                      <a:schemeClr val="tx1"/>
                    </a:gs>
                  </a:gsLst>
                  <a:lin ang="5400000" scaled="0"/>
                </a:gradFill>
              </a:rPr>
              <a:t>into two columns - Reduces # of unique values</a:t>
            </a:r>
          </a:p>
          <a:p>
            <a:pPr lvl="1">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r>
              <a:rPr lang="en-US" b="1" dirty="0">
                <a:gradFill>
                  <a:gsLst>
                    <a:gs pos="2917">
                      <a:schemeClr val="tx1"/>
                    </a:gs>
                    <a:gs pos="30000">
                      <a:schemeClr val="tx1"/>
                    </a:gs>
                  </a:gsLst>
                  <a:lin ang="5400000" scaled="0"/>
                </a:gradFill>
              </a:rPr>
              <a:t>Star Schema</a:t>
            </a:r>
            <a:r>
              <a:rPr lang="en-US" dirty="0">
                <a:gradFill>
                  <a:gsLst>
                    <a:gs pos="2917">
                      <a:schemeClr val="tx1"/>
                    </a:gs>
                    <a:gs pos="30000">
                      <a:schemeClr val="tx1"/>
                    </a:gs>
                  </a:gsLst>
                  <a:lin ang="5400000" scaled="0"/>
                </a:gradFill>
              </a:rPr>
              <a:t> – Good for most Data Models</a:t>
            </a:r>
          </a:p>
        </p:txBody>
      </p:sp>
      <p:sp>
        <p:nvSpPr>
          <p:cNvPr id="3" name="Footer Placeholder 2">
            <a:extLst>
              <a:ext uri="{FF2B5EF4-FFF2-40B4-BE49-F238E27FC236}">
                <a16:creationId xmlns:a16="http://schemas.microsoft.com/office/drawing/2014/main" id="{7AAF8BA1-385F-4F64-B9CE-5DD82589C8BE}"/>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291202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Performance Analyzer</a:t>
            </a:r>
          </a:p>
        </p:txBody>
      </p:sp>
      <p:sp>
        <p:nvSpPr>
          <p:cNvPr id="10" name="Rectangle 9">
            <a:extLst>
              <a:ext uri="{FF2B5EF4-FFF2-40B4-BE49-F238E27FC236}">
                <a16:creationId xmlns:a16="http://schemas.microsoft.com/office/drawing/2014/main" id="{513ABCEF-3C97-4A63-BA8C-040D6E200CA7}"/>
              </a:ext>
            </a:extLst>
          </p:cNvPr>
          <p:cNvSpPr/>
          <p:nvPr/>
        </p:nvSpPr>
        <p:spPr>
          <a:xfrm>
            <a:off x="276554" y="731577"/>
            <a:ext cx="5197893" cy="6370975"/>
          </a:xfrm>
          <a:prstGeom prst="rect">
            <a:avLst/>
          </a:prstGeom>
        </p:spPr>
        <p:txBody>
          <a:bodyPr wrap="square">
            <a:spAutoFit/>
          </a:bodyPr>
          <a:lstStyle/>
          <a:p>
            <a:pPr marL="342900" indent="-342900" fontAlgn="ctr">
              <a:buFont typeface="Arial" panose="020B0604020202020204" pitchFamily="34" charset="0"/>
              <a:buChar char="•"/>
            </a:pPr>
            <a:endParaRPr lang="en-US" sz="2400" dirty="0"/>
          </a:p>
          <a:p>
            <a:pPr fontAlgn="ctr"/>
            <a:r>
              <a:rPr lang="en-US" sz="2400" dirty="0"/>
              <a:t>Using Performance Analyzer:</a:t>
            </a:r>
          </a:p>
          <a:p>
            <a:pPr fontAlgn="ctr"/>
            <a:endParaRPr lang="en-US" sz="2400" dirty="0"/>
          </a:p>
          <a:p>
            <a:pPr marL="342900" indent="-342900" fontAlgn="ctr">
              <a:buFont typeface="Arial" panose="020B0604020202020204" pitchFamily="34" charset="0"/>
              <a:buChar char="•"/>
            </a:pPr>
            <a:r>
              <a:rPr lang="en-US" sz="2400" dirty="0"/>
              <a:t>You will know how each of your report elements, such as visuals and DAX formulas, are performing</a:t>
            </a:r>
          </a:p>
          <a:p>
            <a:pPr marL="342900" indent="-342900" fontAlgn="ctr">
              <a:buFont typeface="Arial" panose="020B0604020202020204" pitchFamily="34" charset="0"/>
              <a:buChar char="•"/>
            </a:pPr>
            <a:endParaRPr lang="en-US" sz="2400" dirty="0"/>
          </a:p>
          <a:p>
            <a:pPr marL="342900" indent="-342900" fontAlgn="ctr">
              <a:buFont typeface="Arial" panose="020B0604020202020204" pitchFamily="34" charset="0"/>
              <a:buChar char="•"/>
            </a:pPr>
            <a:r>
              <a:rPr lang="en-US" sz="2400" dirty="0"/>
              <a:t>You can see and record logs that measure how each of your report elements performs when users interact with them, and which aspects of their performance are most (or least) resource intensive</a:t>
            </a:r>
          </a:p>
          <a:p>
            <a:pPr marL="342900" indent="-342900" fontAlgn="ctr">
              <a:buFont typeface="Arial" panose="020B0604020202020204" pitchFamily="34" charset="0"/>
              <a:buChar char="•"/>
            </a:pPr>
            <a:endParaRPr lang="en-US" sz="2400" dirty="0"/>
          </a:p>
          <a:p>
            <a:pPr fontAlgn="ctr"/>
            <a:endParaRPr lang="en-US" sz="2400" dirty="0"/>
          </a:p>
          <a:p>
            <a:pPr fontAlgn="ct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59100C9C-3E50-4F8F-A7C7-9B1F6E7D3941}"/>
              </a:ext>
            </a:extLst>
          </p:cNvPr>
          <p:cNvPicPr>
            <a:picLocks noChangeAspect="1"/>
          </p:cNvPicPr>
          <p:nvPr/>
        </p:nvPicPr>
        <p:blipFill>
          <a:blip r:embed="rId3"/>
          <a:stretch>
            <a:fillRect/>
          </a:stretch>
        </p:blipFill>
        <p:spPr>
          <a:xfrm>
            <a:off x="5732777" y="1988670"/>
            <a:ext cx="6182669" cy="2965825"/>
          </a:xfrm>
          <a:prstGeom prst="rect">
            <a:avLst/>
          </a:prstGeom>
        </p:spPr>
      </p:pic>
    </p:spTree>
    <p:extLst>
      <p:ext uri="{BB962C8B-B14F-4D97-AF65-F5344CB8AC3E}">
        <p14:creationId xmlns:p14="http://schemas.microsoft.com/office/powerpoint/2010/main" val="2841952556"/>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1185026"/>
            <a:ext cx="11037454" cy="5425011"/>
          </a:xfrm>
          <a:prstGeom prst="rect">
            <a:avLst/>
          </a:prstGeom>
        </p:spPr>
        <p:txBody>
          <a:bodyPr wrap="square">
            <a:spAutoFit/>
          </a:bodyPr>
          <a:lstStyle/>
          <a:p>
            <a:pPr marL="457200" indent="-457200">
              <a:lnSpc>
                <a:spcPct val="120000"/>
              </a:lnSpc>
              <a:spcAft>
                <a:spcPts val="1800"/>
              </a:spcAft>
              <a:buFont typeface="Arial" panose="020B0604020202020204" pitchFamily="34" charset="0"/>
              <a:buChar char="•"/>
            </a:pPr>
            <a:r>
              <a:rPr lang="en-US" sz="2400" dirty="0">
                <a:solidFill>
                  <a:schemeClr val="tx1">
                    <a:lumMod val="50000"/>
                  </a:schemeClr>
                </a:solidFill>
              </a:rPr>
              <a:t>Which of these help with compression of data and performance?</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Using integers instead of strings</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Using high cardinality columns</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Move calculations to data source</a:t>
            </a:r>
          </a:p>
          <a:p>
            <a:pPr marL="914400" lvl="1" indent="-457200">
              <a:lnSpc>
                <a:spcPct val="120000"/>
              </a:lnSpc>
              <a:spcAft>
                <a:spcPts val="1800"/>
              </a:spcAft>
              <a:buFont typeface="Arial" panose="020B0604020202020204" pitchFamily="34" charset="0"/>
              <a:buChar char="•"/>
            </a:pPr>
            <a:r>
              <a:rPr lang="en-US" sz="2400" dirty="0">
                <a:solidFill>
                  <a:schemeClr val="tx1">
                    <a:lumMod val="50000"/>
                  </a:schemeClr>
                </a:solidFill>
              </a:rPr>
              <a:t>Remove unused tables and columns</a:t>
            </a:r>
          </a:p>
          <a:p>
            <a:pPr marL="914400" lvl="1" indent="-457200">
              <a:lnSpc>
                <a:spcPct val="120000"/>
              </a:lnSpc>
              <a:spcAft>
                <a:spcPts val="1800"/>
              </a:spcAft>
              <a:buFont typeface="+mj-lt"/>
              <a:buAutoNum type="arabicPeriod"/>
            </a:pPr>
            <a:endParaRPr lang="en-US" sz="2400" dirty="0">
              <a:solidFill>
                <a:schemeClr val="tx1">
                  <a:lumMod val="50000"/>
                </a:schemeClr>
              </a:solidFill>
            </a:endParaRPr>
          </a:p>
          <a:p>
            <a:pPr marL="457200" indent="-457200">
              <a:lnSpc>
                <a:spcPct val="120000"/>
              </a:lnSpc>
              <a:buFont typeface="+mj-lt"/>
              <a:buAutoNum type="arabicPeriod"/>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Module 6</a:t>
            </a:r>
          </a:p>
        </p:txBody>
      </p:sp>
      <p:sp>
        <p:nvSpPr>
          <p:cNvPr id="2" name="Footer Placeholder 1">
            <a:extLst>
              <a:ext uri="{FF2B5EF4-FFF2-40B4-BE49-F238E27FC236}">
                <a16:creationId xmlns:a16="http://schemas.microsoft.com/office/drawing/2014/main" id="{CD969560-6729-470E-B2A6-413B788BE934}"/>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43507989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24836" y="4256299"/>
            <a:ext cx="11143488" cy="1329595"/>
          </a:xfrm>
          <a:prstGeom prst="rect">
            <a:avLst/>
          </a:prstGeom>
        </p:spPr>
        <p:txBody>
          <a:bodyPr/>
          <a:lstStyle/>
          <a:p>
            <a:pPr lvl="0"/>
            <a:r>
              <a:rPr lang="en-US" sz="2400" dirty="0">
                <a:latin typeface="+mn-lt"/>
              </a:rPr>
              <a:t>Improves understandability of the data</a:t>
            </a:r>
          </a:p>
          <a:p>
            <a:pPr lvl="0"/>
            <a:r>
              <a:rPr lang="en-US" sz="2400" dirty="0">
                <a:latin typeface="+mn-lt"/>
              </a:rPr>
              <a:t>Increases performance of dependent processes and systems</a:t>
            </a:r>
          </a:p>
          <a:p>
            <a:pPr lvl="0"/>
            <a:r>
              <a:rPr lang="en-US" sz="2400" dirty="0">
                <a:latin typeface="+mn-lt"/>
              </a:rPr>
              <a:t>Increases resilience to change</a:t>
            </a:r>
          </a:p>
        </p:txBody>
      </p:sp>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is a Data model?</a:t>
            </a:r>
          </a:p>
        </p:txBody>
      </p:sp>
      <p:sp>
        <p:nvSpPr>
          <p:cNvPr id="9" name="Title 1"/>
          <p:cNvSpPr txBox="1">
            <a:spLocks/>
          </p:cNvSpPr>
          <p:nvPr/>
        </p:nvSpPr>
        <p:spPr>
          <a:xfrm>
            <a:off x="267500" y="3528683"/>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Why is it important to have a Good Data model?</a:t>
            </a:r>
          </a:p>
        </p:txBody>
      </p:sp>
      <p:sp>
        <p:nvSpPr>
          <p:cNvPr id="10" name="Rectangle 9"/>
          <p:cNvSpPr/>
          <p:nvPr/>
        </p:nvSpPr>
        <p:spPr>
          <a:xfrm>
            <a:off x="523675" y="1755694"/>
            <a:ext cx="11040139" cy="1200329"/>
          </a:xfrm>
          <a:prstGeom prst="rect">
            <a:avLst/>
          </a:prstGeom>
        </p:spPr>
        <p:txBody>
          <a:bodyPr wrap="square">
            <a:spAutoFit/>
          </a:bodyPr>
          <a:lstStyle/>
          <a:p>
            <a:r>
              <a:rPr lang="en-US" sz="2400" dirty="0">
                <a:gradFill>
                  <a:gsLst>
                    <a:gs pos="1250">
                      <a:schemeClr val="tx1"/>
                    </a:gs>
                    <a:gs pos="100000">
                      <a:schemeClr val="tx1"/>
                    </a:gs>
                  </a:gsLst>
                  <a:lin ang="5400000" scaled="0"/>
                </a:gradFill>
              </a:rPr>
              <a:t>A Power BI </a:t>
            </a:r>
            <a:r>
              <a:rPr lang="en-US" sz="2400" b="1" dirty="0">
                <a:gradFill>
                  <a:gsLst>
                    <a:gs pos="1250">
                      <a:schemeClr val="tx1"/>
                    </a:gs>
                    <a:gs pos="100000">
                      <a:schemeClr val="tx1"/>
                    </a:gs>
                  </a:gsLst>
                  <a:lin ang="5400000" scaled="0"/>
                </a:gradFill>
              </a:rPr>
              <a:t>Data Model </a:t>
            </a:r>
            <a:r>
              <a:rPr lang="en-US" sz="2400" dirty="0">
                <a:gradFill>
                  <a:gsLst>
                    <a:gs pos="1250">
                      <a:schemeClr val="tx1"/>
                    </a:gs>
                    <a:gs pos="100000">
                      <a:schemeClr val="tx1"/>
                    </a:gs>
                  </a:gsLst>
                  <a:lin ang="5400000" scaled="0"/>
                </a:gradFill>
              </a:rPr>
              <a:t>is a </a:t>
            </a:r>
            <a:r>
              <a:rPr lang="en-US" sz="2400" b="1" dirty="0">
                <a:gradFill>
                  <a:gsLst>
                    <a:gs pos="1250">
                      <a:schemeClr val="tx1"/>
                    </a:gs>
                    <a:gs pos="100000">
                      <a:schemeClr val="tx1"/>
                    </a:gs>
                  </a:gsLst>
                  <a:lin ang="5400000" scaled="0"/>
                </a:gradFill>
              </a:rPr>
              <a:t>collection of tables with relationships </a:t>
            </a:r>
            <a:r>
              <a:rPr lang="en-US" sz="2400" dirty="0">
                <a:gradFill>
                  <a:gsLst>
                    <a:gs pos="1250">
                      <a:schemeClr val="tx1"/>
                    </a:gs>
                    <a:gs pos="100000">
                      <a:schemeClr val="tx1"/>
                    </a:gs>
                  </a:gsLst>
                  <a:lin ang="5400000" scaled="0"/>
                </a:gradFill>
              </a:rPr>
              <a:t>which enable your business users to easily understand and explore their data to get business insights.</a:t>
            </a:r>
          </a:p>
        </p:txBody>
      </p:sp>
      <p:sp>
        <p:nvSpPr>
          <p:cNvPr id="2" name="Footer Placeholder 1">
            <a:extLst>
              <a:ext uri="{FF2B5EF4-FFF2-40B4-BE49-F238E27FC236}">
                <a16:creationId xmlns:a16="http://schemas.microsoft.com/office/drawing/2014/main" id="{E628E8D0-807A-46F0-8B78-6B376391049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701802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1" presetClass="entr" presetSubtype="0" fill="hold" grpId="0" nodeType="afterEffect">
                                  <p:stCondLst>
                                    <p:cond delay="50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9" grpId="0"/>
      <p:bldP spid="10"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4246562"/>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6 Lab – </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Basic Best Practices</a:t>
            </a:r>
            <a:endParaRPr kumimoji="0" lang="en-US" sz="6600" b="1" i="1"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4253143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3130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7:</a:t>
            </a:r>
            <a:b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br>
            <a:r>
              <a:rPr kumimoji="0" lang="en-US" sz="6600" b="1" i="0" u="none" strike="noStrike" kern="0" cap="none" spc="0" normalizeH="0" baseline="0" noProof="0" dirty="0">
                <a:ln>
                  <a:noFill/>
                </a:ln>
                <a:solidFill>
                  <a:schemeClr val="tx1">
                    <a:lumMod val="50000"/>
                  </a:schemeClr>
                </a:solidFill>
                <a:effectLst/>
                <a:uLnTx/>
                <a:uFillTx/>
                <a:latin typeface="+mj-lt"/>
                <a:ea typeface="ＭＳ Ｐゴシック" charset="0"/>
                <a:cs typeface="ＭＳ Ｐゴシック" charset="0"/>
              </a:rPr>
              <a:t>Are we there yet? Summary Lab and Surveys</a:t>
            </a:r>
            <a:endParaRPr kumimoji="0" lang="en-US" sz="6600" b="0"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65541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96863" y="269875"/>
            <a:ext cx="9861550" cy="1098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7 Lab </a:t>
            </a:r>
          </a:p>
        </p:txBody>
      </p:sp>
      <p:sp>
        <p:nvSpPr>
          <p:cNvPr id="4" name="Rectangle 3"/>
          <p:cNvSpPr/>
          <p:nvPr/>
        </p:nvSpPr>
        <p:spPr>
          <a:xfrm>
            <a:off x="449349" y="1213359"/>
            <a:ext cx="11742651" cy="461665"/>
          </a:xfrm>
          <a:prstGeom prst="rect">
            <a:avLst/>
          </a:prstGeom>
        </p:spPr>
        <p:txBody>
          <a:bodyPr wrap="square">
            <a:spAutoFit/>
          </a:bodyPr>
          <a:lstStyle/>
          <a:p>
            <a:r>
              <a:rPr lang="en-US" sz="2400" dirty="0">
                <a:gradFill>
                  <a:gsLst>
                    <a:gs pos="1250">
                      <a:schemeClr val="tx1"/>
                    </a:gs>
                    <a:gs pos="100000">
                      <a:schemeClr val="tx1"/>
                    </a:gs>
                  </a:gsLst>
                  <a:lin ang="5400000" scaled="0"/>
                </a:gradFill>
              </a:rPr>
              <a:t>Create a report for the VP in charge of the Youth and Accessory Segments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611" y="1675024"/>
            <a:ext cx="4407491" cy="188337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7503" y="3865435"/>
            <a:ext cx="4400189" cy="1706969"/>
          </a:xfrm>
          <a:prstGeom prst="rect">
            <a:avLst/>
          </a:prstGeom>
        </p:spPr>
      </p:pic>
      <p:sp>
        <p:nvSpPr>
          <p:cNvPr id="6" name="Rectangle 5"/>
          <p:cNvSpPr/>
          <p:nvPr/>
        </p:nvSpPr>
        <p:spPr>
          <a:xfrm>
            <a:off x="449349" y="1520391"/>
            <a:ext cx="6639608" cy="5262979"/>
          </a:xfrm>
          <a:prstGeom prst="rect">
            <a:avLst/>
          </a:prstGeom>
        </p:spPr>
        <p:txBody>
          <a:bodyPr wrap="square">
            <a:spAutoFit/>
          </a:bodyPr>
          <a:lstStyle/>
          <a:p>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table visualization showing total units sold in the Youth Segment, Accessory Segment, and all other segments; by Campaign Device</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Include a line chart showing total units sold in Youth and Accessory Segments by month</a:t>
            </a:r>
          </a:p>
          <a:p>
            <a:pPr marL="457200" indent="-457200">
              <a:buAutoNum type="arabicPeriod"/>
            </a:pPr>
            <a:endParaRPr lang="en-US" sz="2400" dirty="0">
              <a:gradFill>
                <a:gsLst>
                  <a:gs pos="1250">
                    <a:schemeClr val="tx1"/>
                  </a:gs>
                  <a:gs pos="100000">
                    <a:schemeClr val="tx1"/>
                  </a:gs>
                </a:gsLst>
                <a:lin ang="5400000" scaled="0"/>
              </a:gradFill>
            </a:endParaRPr>
          </a:p>
          <a:p>
            <a:pPr marL="457200" indent="-457200">
              <a:buAutoNum type="arabicPeriod"/>
            </a:pPr>
            <a:r>
              <a:rPr lang="en-US" sz="2400" dirty="0">
                <a:gradFill>
                  <a:gsLst>
                    <a:gs pos="1250">
                      <a:schemeClr val="tx1"/>
                    </a:gs>
                    <a:gs pos="100000">
                      <a:schemeClr val="tx1"/>
                    </a:gs>
                  </a:gsLst>
                  <a:lin ang="5400000" scaled="0"/>
                </a:gradFill>
              </a:rPr>
              <a:t>BONUS: Use the Unit Cost and Unit Price from the ProductDim table to calculate Sales Amount, Cost of Goods Sold, Profit and build some visuals around them</a:t>
            </a:r>
          </a:p>
          <a:p>
            <a:pPr marL="457200" indent="-457200">
              <a:buAutoNum type="arabicPeriod"/>
            </a:pPr>
            <a:endParaRPr lang="en-US" sz="2400" dirty="0">
              <a:gradFill>
                <a:gsLst>
                  <a:gs pos="1250">
                    <a:schemeClr val="tx1"/>
                  </a:gs>
                  <a:gs pos="100000">
                    <a:schemeClr val="tx1"/>
                  </a:gs>
                </a:gsLst>
                <a:lin ang="5400000" scaled="0"/>
              </a:gradFill>
            </a:endParaRPr>
          </a:p>
        </p:txBody>
      </p:sp>
      <p:sp>
        <p:nvSpPr>
          <p:cNvPr id="7" name="Footer Placeholder 6">
            <a:extLst>
              <a:ext uri="{FF2B5EF4-FFF2-40B4-BE49-F238E27FC236}">
                <a16:creationId xmlns:a16="http://schemas.microsoft.com/office/drawing/2014/main" id="{769EDC45-67F5-45C5-93DF-1006314AC80E}"/>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93803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p:cNvSpPr txBox="1">
            <a:spLocks/>
          </p:cNvSpPr>
          <p:nvPr/>
        </p:nvSpPr>
        <p:spPr>
          <a:xfrm>
            <a:off x="5203773" y="3604233"/>
            <a:ext cx="6723186" cy="2253525"/>
          </a:xfrm>
          <a:prstGeom prst="rect">
            <a:avLst/>
          </a:prstGeom>
        </p:spPr>
        <p:txBody>
          <a:bodyPr vert="horz" wrap="square" lIns="179285" tIns="89642" rIns="179285"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ct val="0"/>
              </a:spcBef>
            </a:pPr>
            <a:r>
              <a:rPr lang="en-US" sz="2353" dirty="0">
                <a:gradFill>
                  <a:gsLst>
                    <a:gs pos="24779">
                      <a:srgbClr val="292929"/>
                    </a:gs>
                    <a:gs pos="52000">
                      <a:srgbClr val="292929"/>
                    </a:gs>
                  </a:gsLst>
                  <a:lin ang="5400000" scaled="1"/>
                </a:gradFill>
                <a:latin typeface="+mn-lt"/>
              </a:rPr>
              <a:t>From your PC, Tablet or Phone, visit </a:t>
            </a:r>
          </a:p>
          <a:p>
            <a:pPr defTabSz="914367">
              <a:spcBef>
                <a:spcPct val="0"/>
              </a:spcBef>
            </a:pPr>
            <a:r>
              <a:rPr lang="en-CA" sz="3200" u="sng" dirty="0">
                <a:hlinkClick r:id="rId3"/>
              </a:rPr>
              <a:t>http://aka.ms/AnalyticsAirliftSurvey</a:t>
            </a:r>
            <a:r>
              <a:rPr lang="en-CA" sz="3200" dirty="0"/>
              <a:t>  </a:t>
            </a:r>
          </a:p>
          <a:p>
            <a:pPr defTabSz="914367">
              <a:spcBef>
                <a:spcPct val="0"/>
              </a:spcBef>
            </a:pPr>
            <a:r>
              <a:rPr lang="en-US" sz="2353" dirty="0">
                <a:gradFill>
                  <a:gsLst>
                    <a:gs pos="24779">
                      <a:srgbClr val="292929"/>
                    </a:gs>
                    <a:gs pos="52000">
                      <a:srgbClr val="292929"/>
                    </a:gs>
                  </a:gsLst>
                  <a:lin ang="5400000" scaled="1"/>
                </a:gradFill>
                <a:latin typeface="+mn-lt"/>
                <a:hlinkClick r:id="rId4"/>
              </a:rPr>
              <a:t>https://aka.ms/AnalyticsAirliftPBI</a:t>
            </a:r>
            <a:r>
              <a:rPr lang="en-US" sz="2353" dirty="0">
                <a:gradFill>
                  <a:gsLst>
                    <a:gs pos="24779">
                      <a:srgbClr val="292929"/>
                    </a:gs>
                    <a:gs pos="52000">
                      <a:srgbClr val="292929"/>
                    </a:gs>
                  </a:gsLst>
                  <a:lin ang="5400000" scaled="1"/>
                </a:gradFill>
                <a:latin typeface="+mn-lt"/>
              </a:rPr>
              <a:t> </a:t>
            </a:r>
          </a:p>
          <a:p>
            <a:pPr defTabSz="914367">
              <a:spcBef>
                <a:spcPct val="0"/>
              </a:spcBef>
            </a:pPr>
            <a:r>
              <a:rPr lang="en-US" sz="2353" dirty="0">
                <a:gradFill>
                  <a:gsLst>
                    <a:gs pos="24779">
                      <a:srgbClr val="292929"/>
                    </a:gs>
                    <a:gs pos="52000">
                      <a:srgbClr val="292929"/>
                    </a:gs>
                  </a:gsLst>
                  <a:lin ang="5400000" scaled="1"/>
                </a:gradFill>
                <a:latin typeface="+mn-lt"/>
              </a:rPr>
              <a:t>to fill out </a:t>
            </a:r>
            <a:br>
              <a:rPr lang="en-US" sz="2353" dirty="0">
                <a:gradFill>
                  <a:gsLst>
                    <a:gs pos="24779">
                      <a:srgbClr val="292929"/>
                    </a:gs>
                    <a:gs pos="52000">
                      <a:srgbClr val="292929"/>
                    </a:gs>
                  </a:gsLst>
                  <a:lin ang="5400000" scaled="1"/>
                </a:gradFill>
                <a:latin typeface="+mn-lt"/>
              </a:rPr>
            </a:br>
            <a:r>
              <a:rPr lang="en-US" sz="2353" dirty="0">
                <a:gradFill>
                  <a:gsLst>
                    <a:gs pos="24779">
                      <a:srgbClr val="292929"/>
                    </a:gs>
                    <a:gs pos="52000">
                      <a:srgbClr val="292929"/>
                    </a:gs>
                  </a:gsLst>
                  <a:lin ang="5400000" scaled="1"/>
                </a:gradFill>
                <a:latin typeface="+mn-lt"/>
              </a:rPr>
              <a:t>event evaluation.</a:t>
            </a:r>
          </a:p>
          <a:p>
            <a:pPr defTabSz="914367">
              <a:spcBef>
                <a:spcPct val="0"/>
              </a:spcBef>
            </a:pPr>
            <a:endParaRPr lang="en-US" sz="2353" dirty="0">
              <a:gradFill>
                <a:gsLst>
                  <a:gs pos="24779">
                    <a:srgbClr val="292929"/>
                  </a:gs>
                  <a:gs pos="52000">
                    <a:srgbClr val="292929"/>
                  </a:gs>
                </a:gsLst>
                <a:lin ang="5400000" scaled="1"/>
              </a:gradFill>
              <a:latin typeface="+mn-lt"/>
            </a:endParaRPr>
          </a:p>
        </p:txBody>
      </p:sp>
      <p:sp>
        <p:nvSpPr>
          <p:cNvPr id="11" name="Title 1"/>
          <p:cNvSpPr txBox="1">
            <a:spLocks noGrp="1"/>
          </p:cNvSpPr>
          <p:nvPr>
            <p:ph type="title" idx="4294967295"/>
          </p:nvPr>
        </p:nvSpPr>
        <p:spPr>
          <a:xfrm>
            <a:off x="5203773" y="485646"/>
            <a:ext cx="6650804" cy="1255182"/>
          </a:xfrm>
          <a:prstGeom prst="rect">
            <a:avLst/>
          </a:prstGeom>
          <a:noFill/>
          <a:ln>
            <a:noFill/>
            <a:prstDash/>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80000"/>
              </a:lnSpc>
              <a:spcBef>
                <a:spcPct val="0"/>
              </a:spcBef>
              <a:spcAft>
                <a:spcPts val="0"/>
              </a:spcAft>
              <a:buClrTx/>
              <a:buSzTx/>
              <a:buFontTx/>
              <a:buNone/>
              <a:tabLst/>
              <a:defRPr/>
            </a:pPr>
            <a:r>
              <a:rPr kumimoji="0" lang="en-US" sz="4313" b="0" i="0" u="none" strike="noStrike" kern="1200" cap="none" spc="-102" normalizeH="0" baseline="0" noProof="0" dirty="0">
                <a:ln w="3175">
                  <a:noFill/>
                </a:ln>
                <a:gradFill>
                  <a:gsLst>
                    <a:gs pos="24779">
                      <a:srgbClr val="292929"/>
                    </a:gs>
                    <a:gs pos="52000">
                      <a:srgbClr val="292929"/>
                    </a:gs>
                  </a:gsLst>
                  <a:lin ang="5400000" scaled="1"/>
                </a:gradFill>
                <a:effectLst/>
                <a:uLnTx/>
                <a:uFillTx/>
                <a:latin typeface="+mj-lt"/>
                <a:ea typeface="+mn-ea"/>
                <a:cs typeface="Segoe UI" pitchFamily="34" charset="0"/>
              </a:rPr>
              <a:t>Event Evaluation</a:t>
            </a:r>
          </a:p>
          <a:p>
            <a:pPr marL="0" marR="0" lvl="0" indent="0" algn="l" defTabSz="932742" rtl="0" eaLnBrk="1" fontAlgn="auto" latinLnBrk="0" hangingPunct="1">
              <a:lnSpc>
                <a:spcPct val="80000"/>
              </a:lnSpc>
              <a:spcBef>
                <a:spcPct val="0"/>
              </a:spcBef>
              <a:spcAft>
                <a:spcPts val="0"/>
              </a:spcAft>
              <a:buClrTx/>
              <a:buSzTx/>
              <a:buFontTx/>
              <a:buNone/>
              <a:tabLst/>
              <a:defRPr/>
            </a:pPr>
            <a:r>
              <a:rPr kumimoji="0" lang="en-US" sz="3529" b="0" i="0" u="none" strike="noStrike" kern="1200" cap="none" spc="-102" normalizeH="0" baseline="0" noProof="0" dirty="0">
                <a:ln w="3175">
                  <a:noFill/>
                </a:ln>
                <a:gradFill>
                  <a:gsLst>
                    <a:gs pos="24779">
                      <a:srgbClr val="292929"/>
                    </a:gs>
                    <a:gs pos="52000">
                      <a:srgbClr val="292929"/>
                    </a:gs>
                  </a:gsLst>
                  <a:lin ang="5400000" scaled="1"/>
                </a:gradFill>
                <a:effectLst/>
                <a:uLnTx/>
                <a:uFillTx/>
                <a:latin typeface="+mj-lt"/>
                <a:ea typeface="+mn-ea"/>
                <a:cs typeface="Segoe UI" pitchFamily="34" charset="0"/>
              </a:rPr>
              <a:t>Your feedback is important to us!</a:t>
            </a:r>
            <a:endParaRPr kumimoji="0" lang="en-US" sz="3921" b="0" i="0" u="none" strike="noStrike" kern="1200" cap="none" spc="-102" normalizeH="0" baseline="0" noProof="0" dirty="0">
              <a:ln w="3175">
                <a:noFill/>
              </a:ln>
              <a:gradFill>
                <a:gsLst>
                  <a:gs pos="24779">
                    <a:srgbClr val="292929"/>
                  </a:gs>
                  <a:gs pos="52000">
                    <a:srgbClr val="292929"/>
                  </a:gs>
                </a:gsLst>
                <a:lin ang="5400000" scaled="1"/>
              </a:gradFill>
              <a:effectLst/>
              <a:uLnTx/>
              <a:uFillTx/>
              <a:latin typeface="+mj-lt"/>
              <a:ea typeface="+mn-ea"/>
              <a:cs typeface="Segoe UI" pitchFamily="34" charset="0"/>
            </a:endParaRPr>
          </a:p>
        </p:txBody>
      </p:sp>
      <p:pic>
        <p:nvPicPr>
          <p:cNvPr id="2" name="Picture 1"/>
          <p:cNvPicPr>
            <a:picLocks noChangeAspect="1"/>
          </p:cNvPicPr>
          <p:nvPr/>
        </p:nvPicPr>
        <p:blipFill rotWithShape="1">
          <a:blip r:embed="rId5"/>
          <a:srcRect r="61035"/>
          <a:stretch/>
        </p:blipFill>
        <p:spPr>
          <a:xfrm>
            <a:off x="3521" y="487"/>
            <a:ext cx="4747844" cy="6857027"/>
          </a:xfrm>
          <a:prstGeom prst="rect">
            <a:avLst/>
          </a:prstGeom>
        </p:spPr>
      </p:pic>
      <p:sp>
        <p:nvSpPr>
          <p:cNvPr id="12" name="laptop"/>
          <p:cNvSpPr>
            <a:spLocks noChangeAspect="1" noEditPoints="1"/>
          </p:cNvSpPr>
          <p:nvPr userDrawn="1"/>
        </p:nvSpPr>
        <p:spPr bwMode="auto">
          <a:xfrm>
            <a:off x="5415905" y="2291527"/>
            <a:ext cx="1389690" cy="82732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3" name="phone"/>
          <p:cNvSpPr>
            <a:spLocks noChangeAspect="1" noEditPoints="1"/>
          </p:cNvSpPr>
          <p:nvPr userDrawn="1"/>
        </p:nvSpPr>
        <p:spPr bwMode="auto">
          <a:xfrm>
            <a:off x="10794454" y="2345822"/>
            <a:ext cx="463766" cy="74264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4" name="tablet_2"/>
          <p:cNvSpPr>
            <a:spLocks noChangeAspect="1" noEditPoints="1"/>
          </p:cNvSpPr>
          <p:nvPr userDrawn="1"/>
        </p:nvSpPr>
        <p:spPr bwMode="auto">
          <a:xfrm>
            <a:off x="8251783" y="2315550"/>
            <a:ext cx="1096486" cy="803187"/>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20" name="people_23"/>
          <p:cNvSpPr>
            <a:spLocks noChangeAspect="1" noEditPoints="1"/>
          </p:cNvSpPr>
          <p:nvPr/>
        </p:nvSpPr>
        <p:spPr bwMode="auto">
          <a:xfrm>
            <a:off x="1028649" y="2094479"/>
            <a:ext cx="2697588" cy="2669042"/>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Tree>
    <p:extLst>
      <p:ext uri="{BB962C8B-B14F-4D97-AF65-F5344CB8AC3E}">
        <p14:creationId xmlns:p14="http://schemas.microsoft.com/office/powerpoint/2010/main" val="166417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68150" y="612786"/>
            <a:ext cx="10620764" cy="5134331"/>
          </a:xfrm>
          <a:prstGeom prst="rect">
            <a:avLst/>
          </a:prstGeom>
        </p:spPr>
        <p:txBody>
          <a:bodyPr>
            <a:normAutofit fontScale="25000" lnSpcReduction="20000"/>
          </a:bodyPr>
          <a:lstStyle/>
          <a:p>
            <a:pPr marL="244707" lvl="1" indent="0">
              <a:buNone/>
            </a:pPr>
            <a:endParaRPr lang="en-US" sz="4077" i="1" dirty="0"/>
          </a:p>
          <a:p>
            <a:pPr marL="244707" lvl="1" indent="0" defTabSz="665641">
              <a:buNone/>
            </a:pPr>
            <a:r>
              <a:rPr lang="en-US" sz="10483" i="1" dirty="0"/>
              <a:t>Contact Support </a:t>
            </a:r>
          </a:p>
          <a:p>
            <a:pPr marL="244707" lvl="1" indent="0" defTabSz="665641">
              <a:buNone/>
            </a:pPr>
            <a:r>
              <a:rPr lang="en-US" sz="5824" i="1" dirty="0"/>
              <a:t> </a:t>
            </a:r>
            <a:r>
              <a:rPr lang="en-US" sz="5824" i="1"/>
              <a:t>	       Report </a:t>
            </a:r>
            <a:r>
              <a:rPr lang="en-US" sz="5824" i="1" dirty="0"/>
              <a:t>Errors, Issues </a:t>
            </a:r>
            <a:r>
              <a:rPr lang="en-US" sz="6989" i="1" dirty="0"/>
              <a:t>–</a:t>
            </a:r>
            <a:r>
              <a:rPr lang="en-US" sz="5824" i="1" dirty="0"/>
              <a:t> </a:t>
            </a:r>
            <a:r>
              <a:rPr lang="en-US" sz="5824" u="sng" dirty="0">
                <a:hlinkClick r:id="rId3"/>
              </a:rPr>
              <a:t>Support.PowerBI.com </a:t>
            </a:r>
            <a:br>
              <a:rPr lang="en-US" sz="5824" u="sng" dirty="0"/>
            </a:br>
            <a:endParaRPr lang="en-US" sz="4659" dirty="0">
              <a:solidFill>
                <a:prstClr val="black"/>
              </a:solidFill>
            </a:endParaRPr>
          </a:p>
          <a:p>
            <a:pPr marL="244707" lvl="1" indent="0" defTabSz="665641">
              <a:buNone/>
            </a:pPr>
            <a:r>
              <a:rPr lang="en-US" sz="10483" i="1" dirty="0"/>
              <a:t>Resources </a:t>
            </a:r>
            <a:r>
              <a:rPr lang="en-US" sz="6353" i="1" dirty="0">
                <a:solidFill>
                  <a:schemeClr val="bg1">
                    <a:lumMod val="50000"/>
                  </a:schemeClr>
                </a:solidFill>
              </a:rPr>
              <a:t>use presentation mode to click the hyperlinks</a:t>
            </a:r>
            <a:br>
              <a:rPr lang="en-US" sz="6353" i="1" dirty="0">
                <a:solidFill>
                  <a:schemeClr val="bg1">
                    <a:lumMod val="50000"/>
                  </a:schemeClr>
                </a:solidFill>
              </a:rPr>
            </a:br>
            <a:endParaRPr lang="en-US" sz="2912" i="1" dirty="0">
              <a:solidFill>
                <a:schemeClr val="bg1">
                  <a:lumMod val="50000"/>
                </a:schemeClr>
              </a:solidFill>
            </a:endParaRPr>
          </a:p>
          <a:p>
            <a:pPr marL="1076788" lvl="1" indent="-832081" defTabSz="665641">
              <a:spcBef>
                <a:spcPts val="0"/>
              </a:spcBef>
              <a:spcAft>
                <a:spcPts val="600"/>
              </a:spcAft>
              <a:buFont typeface="Wingdings" panose="05000000000000000000" pitchFamily="2" charset="2"/>
              <a:buChar char="Ø"/>
            </a:pPr>
            <a:r>
              <a:rPr lang="en-US" sz="6400" i="1" dirty="0">
                <a:hlinkClick r:id="rId4"/>
              </a:rPr>
              <a:t>Community.PowerBI.com</a:t>
            </a:r>
            <a:r>
              <a:rPr lang="en-US" sz="6400" i="1" dirty="0"/>
              <a:t> – Community Forum</a:t>
            </a:r>
          </a:p>
          <a:p>
            <a:pPr marL="1076788" lvl="1" indent="-832081" defTabSz="665641">
              <a:spcBef>
                <a:spcPts val="0"/>
              </a:spcBef>
              <a:spcAft>
                <a:spcPts val="600"/>
              </a:spcAft>
              <a:buFont typeface="Wingdings" panose="05000000000000000000" pitchFamily="2" charset="2"/>
              <a:buChar char="Ø"/>
            </a:pPr>
            <a:r>
              <a:rPr lang="en-US" sz="6400" i="1" dirty="0">
                <a:hlinkClick r:id="rId5"/>
              </a:rPr>
              <a:t>Data Stories Gallery </a:t>
            </a:r>
            <a:r>
              <a:rPr lang="en-US" sz="6400" i="1" dirty="0"/>
              <a:t>– Get inspired with Data Stories by other Power BI users</a:t>
            </a:r>
          </a:p>
          <a:p>
            <a:pPr marL="1076788" lvl="1" indent="-832081" defTabSz="665641">
              <a:spcBef>
                <a:spcPts val="0"/>
              </a:spcBef>
              <a:spcAft>
                <a:spcPts val="600"/>
              </a:spcAft>
              <a:buFont typeface="Wingdings" panose="05000000000000000000" pitchFamily="2" charset="2"/>
              <a:buChar char="Ø"/>
            </a:pPr>
            <a:r>
              <a:rPr lang="en-US" sz="6400" i="1" dirty="0">
                <a:hlinkClick r:id="rId6"/>
              </a:rPr>
              <a:t>R-Visuals Gallery </a:t>
            </a:r>
            <a:r>
              <a:rPr lang="en-US" sz="6400" i="1" dirty="0"/>
              <a:t>– Get inspired by others use of R for analyzing their data</a:t>
            </a:r>
          </a:p>
          <a:p>
            <a:pPr marL="1076788" lvl="1" indent="-832081" defTabSz="665641">
              <a:spcBef>
                <a:spcPts val="0"/>
              </a:spcBef>
              <a:spcAft>
                <a:spcPts val="600"/>
              </a:spcAft>
              <a:buFont typeface="Wingdings" panose="05000000000000000000" pitchFamily="2" charset="2"/>
              <a:buChar char="Ø"/>
            </a:pPr>
            <a:r>
              <a:rPr lang="en-US" sz="6400" i="1" dirty="0">
                <a:hlinkClick r:id="rId7"/>
              </a:rPr>
              <a:t>Visuals.PowerBI.com</a:t>
            </a:r>
            <a:r>
              <a:rPr lang="en-US" sz="6400" i="1" dirty="0"/>
              <a:t> – Custom PBI visuals and R visuals you can download and use in your story</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8"/>
              </a:rPr>
              <a:t>Power BI Blog </a:t>
            </a:r>
            <a:r>
              <a:rPr lang="en-US" sz="6400" i="1" dirty="0"/>
              <a:t>- weekly updates</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9"/>
              </a:rPr>
              <a:t>User Voice for Power BI </a:t>
            </a:r>
            <a:r>
              <a:rPr lang="en-US" sz="6400" i="1" dirty="0">
                <a:hlinkClick r:id="rId10"/>
              </a:rPr>
              <a:t>–</a:t>
            </a:r>
            <a:r>
              <a:rPr lang="en-US" sz="6400" i="1" dirty="0"/>
              <a:t> Vote on (or submit) your favorite new ideas for Power BI</a:t>
            </a:r>
            <a:endParaRPr lang="en-US" sz="6400" i="1" dirty="0">
              <a:hlinkClick r:id="rId10"/>
            </a:endParaRPr>
          </a:p>
          <a:p>
            <a:pPr marL="1076788" lvl="1" indent="-832081" defTabSz="665641">
              <a:spcBef>
                <a:spcPts val="0"/>
              </a:spcBef>
              <a:spcAft>
                <a:spcPts val="600"/>
              </a:spcAft>
              <a:buFont typeface="Wingdings" panose="05000000000000000000" pitchFamily="2" charset="2"/>
              <a:buChar char="Ø"/>
            </a:pPr>
            <a:r>
              <a:rPr lang="en-US" sz="6400" i="1" dirty="0" err="1">
                <a:hlinkClick r:id="rId10"/>
              </a:rPr>
              <a:t>Issues.PowerBI.Com</a:t>
            </a:r>
            <a:r>
              <a:rPr lang="en-US" sz="6400" i="1" dirty="0"/>
              <a:t> – log issues with the community</a:t>
            </a:r>
          </a:p>
          <a:p>
            <a:pPr marL="1076788" lvl="1" indent="-832081" defTabSz="665641">
              <a:spcBef>
                <a:spcPts val="0"/>
              </a:spcBef>
              <a:spcAft>
                <a:spcPts val="600"/>
              </a:spcAft>
              <a:buFont typeface="Wingdings" panose="05000000000000000000" pitchFamily="2" charset="2"/>
              <a:buChar char="Ø"/>
            </a:pP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11"/>
              </a:rPr>
              <a:t>Guided Learning</a:t>
            </a:r>
            <a:r>
              <a:rPr lang="en-US" sz="6400" i="1" dirty="0"/>
              <a:t> Self Service Power BI training</a:t>
            </a:r>
            <a:br>
              <a:rPr lang="en-US" sz="6400" i="1" dirty="0"/>
            </a:br>
            <a:endParaRPr lang="en-US" sz="6400" i="1" dirty="0"/>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2"/>
              </a:rPr>
              <a:t>DAX Formula Language </a:t>
            </a:r>
            <a:r>
              <a:rPr lang="en-US" sz="6400" i="1" dirty="0"/>
              <a:t>– syntax for DAX</a:t>
            </a: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3"/>
              </a:rPr>
              <a:t>DAX Patterns </a:t>
            </a:r>
            <a:r>
              <a:rPr lang="en-US" sz="6400" i="1" dirty="0"/>
              <a:t>– Great website to learn new patterns for the DAX Language</a:t>
            </a:r>
            <a:endParaRPr lang="en-US" sz="6400" i="1" dirty="0">
              <a:hlinkClick r:id="rId14"/>
            </a:endParaRP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4"/>
              </a:rPr>
              <a:t>Power Query Formula Language </a:t>
            </a:r>
            <a:r>
              <a:rPr lang="en-US" sz="6400" i="1" dirty="0"/>
              <a:t>– syntax for the “Query” language</a:t>
            </a:r>
            <a:endParaRPr lang="en-US" sz="6400" i="1" dirty="0">
              <a:hlinkClick r:id="rId15"/>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defTabSz="665665">
              <a:defRPr/>
            </a:pPr>
            <a:r>
              <a:rPr lang="en-US" sz="1310"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endParaRPr lang="en-US" sz="1310" dirty="0">
              <a:solidFill>
                <a:prstClr val="black"/>
              </a:solidFill>
              <a:latin typeface="Calibri" panose="020F0502020204030204"/>
            </a:endParaRPr>
          </a:p>
        </p:txBody>
      </p:sp>
      <p:sp>
        <p:nvSpPr>
          <p:cNvPr id="8" name="Rectangle 7"/>
          <p:cNvSpPr/>
          <p:nvPr/>
        </p:nvSpPr>
        <p:spPr>
          <a:xfrm>
            <a:off x="0" y="-10849"/>
            <a:ext cx="12192000" cy="61326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06712"/>
            <a:endParaRPr lang="en-US" sz="1588" dirty="0">
              <a:solidFill>
                <a:prstClr val="white"/>
              </a:solidFill>
              <a:latin typeface="Segoe UI" panose="020B0502040204020203" pitchFamily="34" charset="0"/>
              <a:cs typeface="Segoe UI" panose="020B0502040204020203" pitchFamily="34" charset="0"/>
            </a:endParaRPr>
          </a:p>
        </p:txBody>
      </p:sp>
      <p:sp>
        <p:nvSpPr>
          <p:cNvPr id="9" name="Title 8"/>
          <p:cNvSpPr txBox="1">
            <a:spLocks noGrp="1"/>
          </p:cNvSpPr>
          <p:nvPr>
            <p:ph type="title" idx="4294967295"/>
          </p:nvPr>
        </p:nvSpPr>
        <p:spPr>
          <a:xfrm>
            <a:off x="523912" y="32245"/>
            <a:ext cx="11241596" cy="58124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806712" rtl="0" eaLnBrk="1" fontAlgn="auto" latinLnBrk="0" hangingPunct="1">
              <a:lnSpc>
                <a:spcPct val="100000"/>
              </a:lnSpc>
              <a:spcBef>
                <a:spcPts val="0"/>
              </a:spcBef>
              <a:spcAft>
                <a:spcPts val="0"/>
              </a:spcAft>
              <a:buClrTx/>
              <a:buSzTx/>
              <a:buFontTx/>
              <a:buNone/>
              <a:tabLst/>
              <a:defRPr/>
            </a:pPr>
            <a:r>
              <a:rPr kumimoji="0" lang="en-US" sz="3177"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Power BI Support Resources</a:t>
            </a:r>
          </a:p>
        </p:txBody>
      </p:sp>
      <p:grpSp>
        <p:nvGrpSpPr>
          <p:cNvPr id="12" name="Group 11"/>
          <p:cNvGrpSpPr/>
          <p:nvPr/>
        </p:nvGrpSpPr>
        <p:grpSpPr>
          <a:xfrm>
            <a:off x="14559" y="5747118"/>
            <a:ext cx="12177441" cy="1103079"/>
            <a:chOff x="0" y="5629524"/>
            <a:chExt cx="12192000" cy="1212574"/>
          </a:xfrm>
        </p:grpSpPr>
        <p:sp>
          <p:nvSpPr>
            <p:cNvPr id="16" name="Rectangle 15"/>
            <p:cNvSpPr/>
            <p:nvPr/>
          </p:nvSpPr>
          <p:spPr>
            <a:xfrm>
              <a:off x="0" y="5629524"/>
              <a:ext cx="12192000" cy="1212574"/>
            </a:xfrm>
            <a:prstGeom prst="rect">
              <a:avLst/>
            </a:prstGeom>
            <a:solidFill>
              <a:srgbClr val="F2C812"/>
            </a:solidFill>
            <a:ln w="10795" cap="flat" cmpd="sng" algn="ctr">
              <a:noFill/>
              <a:prstDash val="solid"/>
            </a:ln>
            <a:effectLst/>
          </p:spPr>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itle 1"/>
            <p:cNvSpPr txBox="1">
              <a:spLocks/>
            </p:cNvSpPr>
            <p:nvPr/>
          </p:nvSpPr>
          <p:spPr>
            <a:xfrm>
              <a:off x="0" y="5646588"/>
              <a:ext cx="12192000" cy="550767"/>
            </a:xfrm>
            <a:prstGeom prst="rect">
              <a:avLst/>
            </a:prstGeom>
          </p:spPr>
          <p:txBody>
            <a:bodyPr vert="horz" lIns="80682" tIns="40341" rIns="80682" bIns="40341" rtlCol="0" anchor="ctr">
              <a:normAutofit fontScale="97500"/>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1005840" rtl="0" eaLnBrk="1" fontAlgn="auto" latinLnBrk="0" hangingPunct="1">
                <a:lnSpc>
                  <a:spcPct val="90000"/>
                </a:lnSpc>
                <a:spcBef>
                  <a:spcPct val="0"/>
                </a:spcBef>
                <a:spcAft>
                  <a:spcPts val="0"/>
                </a:spcAft>
                <a:buClrTx/>
                <a:buSzTx/>
                <a:buFontTx/>
                <a:buNone/>
                <a:tabLst/>
                <a:defRPr/>
              </a:pPr>
              <a:r>
                <a:rPr kumimoji="0" lang="en-US" sz="1765" b="1" i="1" u="none" strike="noStrike" kern="1200" cap="none" spc="0" normalizeH="0" baseline="0" noProof="0" dirty="0">
                  <a:ln>
                    <a:noFill/>
                  </a:ln>
                  <a:solidFill>
                    <a:srgbClr val="505050"/>
                  </a:solidFill>
                  <a:effectLst/>
                  <a:uLnTx/>
                  <a:uFillTx/>
                  <a:latin typeface="Segoe UI"/>
                  <a:ea typeface="+mj-ea"/>
                  <a:cs typeface="+mj-cs"/>
                </a:rPr>
                <a:t>Instructors:  	</a:t>
              </a:r>
              <a:endParaRPr kumimoji="0" lang="en-US" sz="1853" b="1" i="1" u="none" strike="noStrike" kern="1200" cap="none" spc="0" normalizeH="0" baseline="0" noProof="0" dirty="0">
                <a:ln>
                  <a:noFill/>
                </a:ln>
                <a:solidFill>
                  <a:srgbClr val="505050"/>
                </a:solidFill>
                <a:effectLst/>
                <a:uLnTx/>
                <a:uFillTx/>
                <a:latin typeface="Segoe UI"/>
                <a:ea typeface="+mj-ea"/>
                <a:cs typeface="+mj-cs"/>
              </a:endParaRPr>
            </a:p>
          </p:txBody>
        </p:sp>
      </p:grpSp>
      <p:sp>
        <p:nvSpPr>
          <p:cNvPr id="2" name="Footer Placeholder 1">
            <a:extLst>
              <a:ext uri="{FF2B5EF4-FFF2-40B4-BE49-F238E27FC236}">
                <a16:creationId xmlns:a16="http://schemas.microsoft.com/office/drawing/2014/main" id="{7BF3DFB4-8BC7-4715-8D76-01C738EC9065}"/>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661734761"/>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1098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Questions?</a:t>
            </a:r>
          </a:p>
        </p:txBody>
      </p:sp>
    </p:spTree>
    <p:extLst>
      <p:ext uri="{BB962C8B-B14F-4D97-AF65-F5344CB8AC3E}">
        <p14:creationId xmlns:p14="http://schemas.microsoft.com/office/powerpoint/2010/main" val="188059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1098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Appendix</a:t>
            </a:r>
          </a:p>
        </p:txBody>
      </p:sp>
    </p:spTree>
    <p:extLst>
      <p:ext uri="{BB962C8B-B14F-4D97-AF65-F5344CB8AC3E}">
        <p14:creationId xmlns:p14="http://schemas.microsoft.com/office/powerpoint/2010/main" val="89764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Module 3</a:t>
            </a:r>
          </a:p>
        </p:txBody>
      </p:sp>
      <p:sp>
        <p:nvSpPr>
          <p:cNvPr id="4" name="TextBox 3"/>
          <p:cNvSpPr txBox="1"/>
          <p:nvPr/>
        </p:nvSpPr>
        <p:spPr>
          <a:xfrm>
            <a:off x="355042" y="943465"/>
            <a:ext cx="10617758" cy="308392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 </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p:txBody>
      </p:sp>
      <p:sp>
        <p:nvSpPr>
          <p:cNvPr id="2" name="Footer Placeholder 1">
            <a:extLst>
              <a:ext uri="{FF2B5EF4-FFF2-40B4-BE49-F238E27FC236}">
                <a16:creationId xmlns:a16="http://schemas.microsoft.com/office/drawing/2014/main" id="{7E8F3C7C-5750-4606-B3C9-F6AF50FDA5A8}"/>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059971777"/>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737768"/>
            <a:ext cx="11037454" cy="6030780"/>
          </a:xfrm>
          <a:prstGeom prst="rect">
            <a:avLst/>
          </a:prstGeom>
        </p:spPr>
        <p:txBody>
          <a:bodyPr wrap="square">
            <a:normAutofit fontScale="92500"/>
          </a:bodyPr>
          <a:lstStyle/>
          <a:p>
            <a:pPr marL="457200" indent="-457200">
              <a:lnSpc>
                <a:spcPct val="120000"/>
              </a:lnSpc>
              <a:buFont typeface="Arial" panose="020B0604020202020204" pitchFamily="34" charset="0"/>
              <a:buChar char="•"/>
            </a:pPr>
            <a:r>
              <a:rPr lang="en-US" sz="2400" dirty="0">
                <a:solidFill>
                  <a:schemeClr val="tx1">
                    <a:lumMod val="50000"/>
                  </a:schemeClr>
                </a:solidFill>
              </a:rPr>
              <a:t>What is a </a:t>
            </a:r>
            <a:r>
              <a:rPr lang="en-US" sz="2400" i="1" dirty="0">
                <a:solidFill>
                  <a:schemeClr val="tx1">
                    <a:lumMod val="50000"/>
                  </a:schemeClr>
                </a:solidFill>
              </a:rPr>
              <a:t>data model</a:t>
            </a:r>
            <a:r>
              <a:rPr lang="en-US" sz="2400" dirty="0">
                <a:solidFill>
                  <a:schemeClr val="tx1">
                    <a:lumMod val="50000"/>
                  </a:schemeClr>
                </a:solidFill>
              </a:rPr>
              <a:t> in the context of Power BI?</a:t>
            </a:r>
          </a:p>
          <a:p>
            <a:pPr marL="914400" lvl="1" indent="-457200">
              <a:lnSpc>
                <a:spcPct val="120000"/>
              </a:lnSpc>
              <a:buFont typeface="Arial" panose="020B0604020202020204" pitchFamily="34" charset="0"/>
              <a:buChar char="•"/>
            </a:pPr>
            <a:r>
              <a:rPr lang="en-US" sz="2400" i="1" dirty="0">
                <a:solidFill>
                  <a:schemeClr val="tx1">
                    <a:lumMod val="50000"/>
                  </a:schemeClr>
                </a:solidFill>
              </a:rPr>
              <a:t>A data model is a collection of tables and relationships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What are some advantages of a star schema over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Dimension tables save space by reducing the amount of data that needs to be repeated over and over in every row</a:t>
            </a:r>
          </a:p>
          <a:p>
            <a:pPr marL="914400" lvl="1" indent="-457200">
              <a:lnSpc>
                <a:spcPct val="120000"/>
              </a:lnSpc>
              <a:buFont typeface="Arial" panose="020B0604020202020204" pitchFamily="34" charset="0"/>
              <a:buChar char="•"/>
            </a:pPr>
            <a:r>
              <a:rPr lang="en-US" sz="1600" i="1" dirty="0">
                <a:solidFill>
                  <a:schemeClr val="tx1">
                    <a:lumMod val="50000"/>
                  </a:schemeClr>
                </a:solidFill>
              </a:rPr>
              <a:t>Relationships between tables can be leveraged for more complex measures</a:t>
            </a:r>
            <a:endParaRPr lang="en-US" sz="2000" i="1" dirty="0">
              <a:solidFill>
                <a:schemeClr val="tx1">
                  <a:lumMod val="50000"/>
                </a:schemeClr>
              </a:solidFill>
            </a:endParaRP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might you improve the performance of a Power BI model?</a:t>
            </a:r>
            <a:endParaRPr lang="en-US" sz="2000" dirty="0">
              <a:solidFill>
                <a:schemeClr val="tx1">
                  <a:lumMod val="50000"/>
                </a:schemeClr>
              </a:solidFill>
            </a:endParaRPr>
          </a:p>
          <a:p>
            <a:pPr marL="914400" lvl="1" indent="-457200">
              <a:lnSpc>
                <a:spcPct val="120000"/>
              </a:lnSpc>
              <a:buFont typeface="Arial" panose="020B0604020202020204" pitchFamily="34" charset="0"/>
              <a:buChar char="•"/>
            </a:pPr>
            <a:r>
              <a:rPr lang="en-US" sz="1600" i="1" dirty="0">
                <a:solidFill>
                  <a:schemeClr val="tx1">
                    <a:lumMod val="50000"/>
                  </a:schemeClr>
                </a:solidFill>
              </a:rPr>
              <a:t>Try using a star schema instead of a flat or denormalized model</a:t>
            </a:r>
          </a:p>
          <a:p>
            <a:pPr marL="914400" lvl="1" indent="-457200">
              <a:lnSpc>
                <a:spcPct val="120000"/>
              </a:lnSpc>
              <a:buFont typeface="Arial" panose="020B0604020202020204" pitchFamily="34" charset="0"/>
              <a:buChar char="•"/>
            </a:pPr>
            <a:r>
              <a:rPr lang="en-US" sz="1600" i="1" dirty="0">
                <a:solidFill>
                  <a:schemeClr val="tx1">
                    <a:lumMod val="50000"/>
                  </a:schemeClr>
                </a:solidFill>
              </a:rPr>
              <a:t>Remove unnecessary columns</a:t>
            </a:r>
          </a:p>
          <a:p>
            <a:pPr marL="914400" lvl="1" indent="-457200">
              <a:lnSpc>
                <a:spcPct val="120000"/>
              </a:lnSpc>
              <a:buFont typeface="Arial" panose="020B0604020202020204" pitchFamily="34" charset="0"/>
              <a:buChar char="•"/>
            </a:pPr>
            <a:r>
              <a:rPr lang="en-US" sz="1600" i="1" dirty="0">
                <a:solidFill>
                  <a:schemeClr val="tx1">
                    <a:lumMod val="50000"/>
                  </a:schemeClr>
                </a:solidFill>
              </a:rPr>
              <a:t>Set appropriate data types</a:t>
            </a:r>
          </a:p>
          <a:p>
            <a:pPr marL="457200" indent="-457200">
              <a:lnSpc>
                <a:spcPct val="120000"/>
              </a:lnSpc>
              <a:buFont typeface="Arial" panose="020B0604020202020204" pitchFamily="34" charset="0"/>
              <a:buChar char="•"/>
            </a:pPr>
            <a:endParaRPr lang="en-US" sz="2400" dirty="0">
              <a:solidFill>
                <a:schemeClr val="tx1">
                  <a:lumMod val="50000"/>
                </a:schemeClr>
              </a:solidFill>
            </a:endParaRPr>
          </a:p>
          <a:p>
            <a:pPr marL="457200" indent="-457200">
              <a:lnSpc>
                <a:spcPct val="120000"/>
              </a:lnSpc>
              <a:buFont typeface="Arial" panose="020B0604020202020204" pitchFamily="34" charset="0"/>
              <a:buChar char="•"/>
            </a:pPr>
            <a:r>
              <a:rPr lang="en-US" sz="2400" dirty="0">
                <a:solidFill>
                  <a:schemeClr val="tx1">
                    <a:lumMod val="50000"/>
                  </a:schemeClr>
                </a:solidFill>
              </a:rPr>
              <a:t>How does Power BI store DateTime information? What are some consequences of this?</a:t>
            </a:r>
          </a:p>
          <a:p>
            <a:pPr marL="914400" lvl="1" indent="-457200">
              <a:lnSpc>
                <a:spcPct val="120000"/>
              </a:lnSpc>
              <a:buFont typeface="Arial" panose="020B0604020202020204" pitchFamily="34" charset="0"/>
              <a:buChar char="•"/>
            </a:pPr>
            <a:r>
              <a:rPr lang="en-US" sz="2400" i="1" dirty="0">
                <a:solidFill>
                  <a:schemeClr val="tx1">
                    <a:lumMod val="50000"/>
                  </a:schemeClr>
                </a:solidFill>
              </a:rPr>
              <a:t>DateTime information is stored as a floating-point decimal number. This means that </a:t>
            </a:r>
            <a:r>
              <a:rPr lang="en-US" sz="2400" i="1" dirty="0" err="1">
                <a:solidFill>
                  <a:schemeClr val="tx1">
                    <a:lumMod val="50000"/>
                  </a:schemeClr>
                </a:solidFill>
              </a:rPr>
              <a:t>datetimes</a:t>
            </a:r>
            <a:r>
              <a:rPr lang="en-US" sz="2400" i="1" dirty="0">
                <a:solidFill>
                  <a:schemeClr val="tx1">
                    <a:lumMod val="50000"/>
                  </a:schemeClr>
                </a:solidFill>
              </a:rPr>
              <a:t> are very precise but not very efficient to store.</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65993" y="8619"/>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Module 1</a:t>
            </a:r>
          </a:p>
        </p:txBody>
      </p:sp>
      <p:sp>
        <p:nvSpPr>
          <p:cNvPr id="2" name="Footer Placeholder 1">
            <a:extLst>
              <a:ext uri="{FF2B5EF4-FFF2-40B4-BE49-F238E27FC236}">
                <a16:creationId xmlns:a16="http://schemas.microsoft.com/office/drawing/2014/main" id="{AE133442-7826-4129-A565-65B31D25C51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031227735"/>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31833" y="1185026"/>
            <a:ext cx="11037454" cy="3227487"/>
          </a:xfrm>
          <a:prstGeom prst="rect">
            <a:avLst/>
          </a:prstGeom>
        </p:spPr>
        <p:txBody>
          <a:bodyPr wrap="square">
            <a:spAutoFit/>
          </a:bodyPr>
          <a:lstStyle/>
          <a:p>
            <a:r>
              <a:rPr lang="en-US" sz="2400" dirty="0"/>
              <a:t>Which relationships were already detected by Power BI?</a:t>
            </a:r>
          </a:p>
          <a:p>
            <a:r>
              <a:rPr lang="en-US" sz="2400" dirty="0"/>
              <a:t>Which table is the Fact Table? </a:t>
            </a:r>
          </a:p>
          <a:p>
            <a:r>
              <a:rPr lang="en-US" sz="2400" dirty="0"/>
              <a:t>Which are the dimensions tables? </a:t>
            </a:r>
          </a:p>
          <a:p>
            <a:r>
              <a:rPr lang="en-US" sz="2400" dirty="0"/>
              <a:t>Which type and direction are you going to choose? </a:t>
            </a:r>
          </a:p>
          <a:p>
            <a:r>
              <a:rPr lang="en-US" sz="2400" dirty="0"/>
              <a:t>Which type of schema have you created?</a:t>
            </a:r>
          </a:p>
          <a:p>
            <a:pPr>
              <a:lnSpc>
                <a:spcPct val="120000"/>
              </a:lnSpc>
            </a:pPr>
            <a:endParaRPr lang="en-US" sz="2400" dirty="0">
              <a:solidFill>
                <a:schemeClr val="tx1">
                  <a:lumMod val="50000"/>
                </a:schemeClr>
              </a:solidFill>
            </a:endParaRP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Module 2 – post Lab questions</a:t>
            </a:r>
          </a:p>
        </p:txBody>
      </p:sp>
      <p:sp>
        <p:nvSpPr>
          <p:cNvPr id="2" name="Footer Placeholder 1">
            <a:extLst>
              <a:ext uri="{FF2B5EF4-FFF2-40B4-BE49-F238E27FC236}">
                <a16:creationId xmlns:a16="http://schemas.microsoft.com/office/drawing/2014/main" id="{CD969560-6729-470E-B2A6-413B788BE934}"/>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3038099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869" y="2036356"/>
            <a:ext cx="7626742" cy="3435527"/>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Components of a data model – Fact Table</a:t>
            </a:r>
          </a:p>
        </p:txBody>
      </p:sp>
      <p:sp>
        <p:nvSpPr>
          <p:cNvPr id="12" name="Rectangle 11"/>
          <p:cNvSpPr/>
          <p:nvPr/>
        </p:nvSpPr>
        <p:spPr>
          <a:xfrm>
            <a:off x="7955280" y="1691640"/>
            <a:ext cx="3538728" cy="5078313"/>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rPr>
              <a:t>Fact Table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Contains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t>
            </a:r>
            <a:b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16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items to be aggregated) </a:t>
            </a:r>
            <a: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of a business process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Segoe UI Semibold" panose="020B0702040204020203" pitchFamily="34" charset="0"/>
                <a:cs typeface="Segoe UI Semibold" panose="020B0702040204020203" pitchFamily="34" charset="0"/>
              </a:rPr>
              <a:t>:</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Transactions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 Revenue</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Units</a:t>
            </a:r>
          </a:p>
          <a:p>
            <a:pPr marL="800100" marR="0" lvl="1"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Cost</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6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are usually sliceable. </a:t>
            </a:r>
          </a:p>
          <a:p>
            <a:pPr marR="0" lvl="0" defTabSz="914400" eaLnBrk="1" fontAlgn="auto" latinLnBrk="0" hangingPunct="1">
              <a:lnSpc>
                <a:spcPct val="100000"/>
              </a:lnSpc>
              <a:spcBef>
                <a:spcPts val="0"/>
              </a:spcBef>
              <a:spcAft>
                <a:spcPts val="0"/>
              </a:spcAft>
              <a:buClrTx/>
              <a:buSzTx/>
              <a:tabLst/>
              <a:defRPr/>
            </a:pPr>
            <a:r>
              <a:rPr lang="en-US" sz="2400" kern="0" dirty="0">
                <a:gradFill>
                  <a:gsLst>
                    <a:gs pos="1250">
                      <a:schemeClr val="tx1"/>
                    </a:gs>
                    <a:gs pos="100000">
                      <a:schemeClr val="tx1"/>
                    </a:gs>
                  </a:gsLst>
                  <a:lin ang="5400000" scaled="0"/>
                </a:gradFill>
                <a:latin typeface="+mj-lt"/>
              </a:rPr>
              <a: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By Month, </a:t>
            </a:r>
          </a:p>
          <a:p>
            <a:pPr marR="0" lvl="0" defTabSz="914400" eaLnBrk="1" fontAlgn="auto" latinLnBrk="0" hangingPunct="1">
              <a:lnSpc>
                <a:spcPct val="100000"/>
              </a:lnSpc>
              <a:spcBef>
                <a:spcPts val="0"/>
              </a:spcBef>
              <a:spcAft>
                <a:spcPts val="0"/>
              </a:spcAft>
              <a:buClrTx/>
              <a:buSzTx/>
              <a:tabLst/>
              <a:defRPr/>
            </a:pPr>
            <a:r>
              <a:rPr lang="en-US" sz="2400" kern="0" dirty="0">
                <a:gradFill>
                  <a:gsLst>
                    <a:gs pos="1250">
                      <a:schemeClr val="tx1"/>
                    </a:gs>
                    <a:gs pos="100000">
                      <a:schemeClr val="tx1"/>
                    </a:gs>
                  </a:gsLst>
                  <a:lin ang="5400000" scaled="0"/>
                </a:gradFill>
                <a:latin typeface="+mj-lt"/>
              </a:rPr>
              <a: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Customer</a:t>
            </a:r>
          </a:p>
        </p:txBody>
      </p:sp>
      <p:sp>
        <p:nvSpPr>
          <p:cNvPr id="11" name="Rectangular Callout 10"/>
          <p:cNvSpPr/>
          <p:nvPr/>
        </p:nvSpPr>
        <p:spPr bwMode="auto">
          <a:xfrm>
            <a:off x="2226997" y="1768438"/>
            <a:ext cx="718979" cy="713762"/>
          </a:xfrm>
          <a:prstGeom prst="wedgeRectCallout">
            <a:avLst>
              <a:gd name="adj1" fmla="val 79356"/>
              <a:gd name="adj2" fmla="val 11159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2" name="Footer Placeholder 1">
            <a:extLst>
              <a:ext uri="{FF2B5EF4-FFF2-40B4-BE49-F238E27FC236}">
                <a16:creationId xmlns:a16="http://schemas.microsoft.com/office/drawing/2014/main" id="{7F88B805-E987-44C6-A412-51B50A28441A}"/>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556961657"/>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Module 2</a:t>
            </a:r>
          </a:p>
        </p:txBody>
      </p:sp>
      <p:sp>
        <p:nvSpPr>
          <p:cNvPr id="4" name="TextBox 3"/>
          <p:cNvSpPr txBox="1"/>
          <p:nvPr/>
        </p:nvSpPr>
        <p:spPr>
          <a:xfrm>
            <a:off x="355042" y="943465"/>
            <a:ext cx="10617758" cy="5775387"/>
          </a:xfrm>
          <a:prstGeom prst="rect">
            <a:avLst/>
          </a:prstGeom>
          <a:noFill/>
        </p:spPr>
        <p:txBody>
          <a:bodyPr wrap="square" lIns="182880" tIns="146304" rIns="182880" bIns="146304" rtlCol="0">
            <a:normAutofit/>
          </a:bodyPr>
          <a:lstStyle/>
          <a:p>
            <a:pPr marL="457200" indent="-457200">
              <a:lnSpc>
                <a:spcPct val="120000"/>
              </a:lnSpc>
              <a:spcAft>
                <a:spcPts val="1800"/>
              </a:spcAft>
              <a:buFont typeface="Arial" panose="020B0604020202020204" pitchFamily="34" charset="0"/>
              <a:buChar char="•"/>
            </a:pPr>
            <a:r>
              <a:rPr lang="en-US" sz="2400" dirty="0">
                <a:solidFill>
                  <a:schemeClr val="tx1">
                    <a:lumMod val="50000"/>
                  </a:schemeClr>
                </a:solidFill>
              </a:rPr>
              <a:t>Which of these help with compression of data and performance?</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All of the listed options help with compression of data and performance.</a:t>
            </a:r>
          </a:p>
        </p:txBody>
      </p:sp>
      <p:sp>
        <p:nvSpPr>
          <p:cNvPr id="2" name="Footer Placeholder 1">
            <a:extLst>
              <a:ext uri="{FF2B5EF4-FFF2-40B4-BE49-F238E27FC236}">
                <a16:creationId xmlns:a16="http://schemas.microsoft.com/office/drawing/2014/main" id="{19FD0F29-4608-4320-ADB8-19AE9215ECFA}"/>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848626948"/>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Module 3</a:t>
            </a:r>
          </a:p>
        </p:txBody>
      </p:sp>
      <p:sp>
        <p:nvSpPr>
          <p:cNvPr id="4" name="TextBox 3"/>
          <p:cNvSpPr txBox="1"/>
          <p:nvPr/>
        </p:nvSpPr>
        <p:spPr>
          <a:xfrm>
            <a:off x="355042" y="943465"/>
            <a:ext cx="10617758" cy="5775387"/>
          </a:xfrm>
          <a:prstGeom prst="rect">
            <a:avLst/>
          </a:prstGeom>
          <a:noFill/>
        </p:spPr>
        <p:txBody>
          <a:bodyPr wrap="square" lIns="182880" tIns="146304" rIns="182880" bIns="146304" rtlCol="0">
            <a:normAutofit lnSpcReduction="10000"/>
          </a:bodyPr>
          <a:lstStyle/>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Calculated Column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the time of data load/data refresh.</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What is Default Summarization?</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 default summarization is an implicit measure created in the background when you put a numeric field on a visualization. The function used (sum/max/min/</a:t>
            </a:r>
            <a:r>
              <a:rPr lang="en-US" sz="2400" i="1" dirty="0" err="1">
                <a:gradFill>
                  <a:gsLst>
                    <a:gs pos="2917">
                      <a:schemeClr val="tx1"/>
                    </a:gs>
                    <a:gs pos="30000">
                      <a:schemeClr val="tx1"/>
                    </a:gs>
                  </a:gsLst>
                  <a:lin ang="5400000" scaled="0"/>
                </a:gradFill>
              </a:rPr>
              <a:t>avg</a:t>
            </a:r>
            <a:r>
              <a:rPr lang="en-US" sz="2400" i="1" dirty="0">
                <a:gradFill>
                  <a:gsLst>
                    <a:gs pos="2917">
                      <a:schemeClr val="tx1"/>
                    </a:gs>
                    <a:gs pos="30000">
                      <a:schemeClr val="tx1"/>
                    </a:gs>
                  </a:gsLst>
                  <a:lin ang="5400000" scaled="0"/>
                </a:gradFill>
              </a:rPr>
              <a:t>/…) is based on the numeric field’s default summarization setting. </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is a Measure Evaluated?</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At render time.</a:t>
            </a:r>
          </a:p>
          <a:p>
            <a:pPr marL="457200" indent="-457200">
              <a:lnSpc>
                <a:spcPct val="90000"/>
              </a:lnSpc>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457200" indent="-457200">
              <a:lnSpc>
                <a:spcPct val="90000"/>
              </a:lnSpc>
              <a:buFont typeface="Arial" panose="020B0604020202020204" pitchFamily="34" charset="0"/>
              <a:buChar char="•"/>
            </a:pPr>
            <a:r>
              <a:rPr lang="en-US" sz="2400" dirty="0">
                <a:gradFill>
                  <a:gsLst>
                    <a:gs pos="2917">
                      <a:schemeClr val="tx1"/>
                    </a:gs>
                    <a:gs pos="30000">
                      <a:schemeClr val="tx1"/>
                    </a:gs>
                  </a:gsLst>
                  <a:lin ang="5400000" scaled="0"/>
                </a:gradFill>
              </a:rPr>
              <a:t>When to use Measures and Calculated Columns?</a:t>
            </a:r>
          </a:p>
          <a:p>
            <a:pPr marL="914400" lvl="1" indent="-457200">
              <a:lnSpc>
                <a:spcPct val="90000"/>
              </a:lnSpc>
              <a:buFont typeface="Arial" panose="020B0604020202020204" pitchFamily="34" charset="0"/>
              <a:buChar char="•"/>
            </a:pPr>
            <a:r>
              <a:rPr lang="en-US" sz="2400" i="1" dirty="0">
                <a:gradFill>
                  <a:gsLst>
                    <a:gs pos="2917">
                      <a:schemeClr val="tx1"/>
                    </a:gs>
                    <a:gs pos="30000">
                      <a:schemeClr val="tx1"/>
                    </a:gs>
                  </a:gsLst>
                  <a:lin ang="5400000" scaled="0"/>
                </a:gradFill>
              </a:rPr>
              <a:t>It depends </a:t>
            </a:r>
            <a:r>
              <a:rPr lang="en-US" sz="2400" i="1" dirty="0">
                <a:gradFill>
                  <a:gsLst>
                    <a:gs pos="2917">
                      <a:schemeClr val="tx1"/>
                    </a:gs>
                    <a:gs pos="30000">
                      <a:schemeClr val="tx1"/>
                    </a:gs>
                  </a:gsLst>
                  <a:lin ang="5400000" scaled="0"/>
                </a:gradFill>
                <a:sym typeface="Wingdings" panose="05000000000000000000" pitchFamily="2" charset="2"/>
              </a:rPr>
              <a:t>. Calculated columns are useful when each row of data should be independently considered (although measures can do this too!) and the result won’t change until the next data refresh. Measures should be used everywhere else.</a:t>
            </a:r>
            <a:endParaRPr lang="en-US" sz="2400" i="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19FD0F29-4608-4320-ADB8-19AE9215ECFA}"/>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258582784"/>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Module 5</a:t>
            </a:r>
          </a:p>
        </p:txBody>
      </p:sp>
      <p:sp>
        <p:nvSpPr>
          <p:cNvPr id="4" name="TextBox 3"/>
          <p:cNvSpPr txBox="1"/>
          <p:nvPr/>
        </p:nvSpPr>
        <p:spPr>
          <a:xfrm>
            <a:off x="355042" y="952892"/>
            <a:ext cx="10617758" cy="449046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What are the different kinds of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Filter context and row context</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When are filter or a row contexts present?</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Row contexts are present in iterator functions and calculated column evaluations. Filter contexts are present in pivot tables and other visualizations.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Which functions are commonly used to </a:t>
            </a:r>
            <a:r>
              <a:rPr lang="en-US" sz="2400" i="1" dirty="0">
                <a:gradFill>
                  <a:gsLst>
                    <a:gs pos="2917">
                      <a:schemeClr val="tx1"/>
                    </a:gs>
                    <a:gs pos="30000">
                      <a:schemeClr val="tx1"/>
                    </a:gs>
                  </a:gsLst>
                  <a:lin ang="5400000" scaled="0"/>
                </a:gradFill>
              </a:rPr>
              <a:t>modify</a:t>
            </a:r>
            <a:r>
              <a:rPr lang="en-US" sz="2400" dirty="0">
                <a:gradFill>
                  <a:gsLst>
                    <a:gs pos="2917">
                      <a:schemeClr val="tx1"/>
                    </a:gs>
                    <a:gs pos="30000">
                      <a:schemeClr val="tx1"/>
                    </a:gs>
                  </a:gsLst>
                  <a:lin ang="5400000" scaled="0"/>
                </a:gradFill>
              </a:rPr>
              <a:t> existing evaluation contexts?</a:t>
            </a:r>
          </a:p>
          <a:p>
            <a:pPr marL="800100" lvl="1" indent="-342900">
              <a:lnSpc>
                <a:spcPct val="90000"/>
              </a:lnSpc>
              <a:spcAft>
                <a:spcPts val="600"/>
              </a:spcAft>
              <a:buFont typeface="Arial" panose="020B0604020202020204" pitchFamily="34" charset="0"/>
              <a:buChar char="•"/>
            </a:pPr>
            <a:r>
              <a:rPr lang="en-US" sz="2400" i="1" dirty="0">
                <a:gradFill>
                  <a:gsLst>
                    <a:gs pos="2917">
                      <a:schemeClr val="tx1"/>
                    </a:gs>
                    <a:gs pos="30000">
                      <a:schemeClr val="tx1"/>
                    </a:gs>
                  </a:gsLst>
                  <a:lin ang="5400000" scaled="0"/>
                </a:gradFill>
              </a:rPr>
              <a:t>CALCULATE, ALL, etc.</a:t>
            </a:r>
          </a:p>
        </p:txBody>
      </p:sp>
      <p:sp>
        <p:nvSpPr>
          <p:cNvPr id="2" name="Footer Placeholder 1">
            <a:extLst>
              <a:ext uri="{FF2B5EF4-FFF2-40B4-BE49-F238E27FC236}">
                <a16:creationId xmlns:a16="http://schemas.microsoft.com/office/drawing/2014/main" id="{E106E8E2-8B70-4B2F-9A16-815BF5DA38DF}"/>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050353745"/>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Module 6</a:t>
            </a:r>
          </a:p>
        </p:txBody>
      </p:sp>
      <p:sp>
        <p:nvSpPr>
          <p:cNvPr id="5" name="Rectangle 4"/>
          <p:cNvSpPr/>
          <p:nvPr/>
        </p:nvSpPr>
        <p:spPr>
          <a:xfrm>
            <a:off x="231833" y="1185026"/>
            <a:ext cx="11037454" cy="3046988"/>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tx1">
                    <a:lumMod val="50000"/>
                  </a:schemeClr>
                </a:solidFill>
              </a:rPr>
              <a:t>Can I parse advanced DAX formulas?</a:t>
            </a:r>
          </a:p>
          <a:p>
            <a:pPr marL="800100" lvl="1" indent="-342900">
              <a:buFont typeface="Arial" panose="020B0604020202020204" pitchFamily="34" charset="0"/>
              <a:buChar char="•"/>
            </a:pPr>
            <a:r>
              <a:rPr lang="en-US" sz="2400" i="1" dirty="0">
                <a:solidFill>
                  <a:schemeClr val="tx1">
                    <a:lumMod val="50000"/>
                  </a:schemeClr>
                </a:solidFill>
              </a:rPr>
              <a:t>Yes I can!</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What are some standard DAX patterns?</a:t>
            </a:r>
          </a:p>
          <a:p>
            <a:pPr marL="800100" lvl="1" indent="-342900">
              <a:buFont typeface="Arial" panose="020B0604020202020204" pitchFamily="34" charset="0"/>
              <a:buChar char="•"/>
            </a:pPr>
            <a:r>
              <a:rPr lang="en-US" sz="2400" i="1" dirty="0">
                <a:solidFill>
                  <a:schemeClr val="tx1">
                    <a:lumMod val="50000"/>
                  </a:schemeClr>
                </a:solidFill>
              </a:rPr>
              <a:t>CALCULATE(…)</a:t>
            </a:r>
          </a:p>
          <a:p>
            <a:pPr marL="342900" indent="-342900">
              <a:buFont typeface="Arial" panose="020B0604020202020204" pitchFamily="34" charset="0"/>
              <a:buChar char="•"/>
            </a:pPr>
            <a:endParaRPr lang="en-US" sz="2400" dirty="0">
              <a:solidFill>
                <a:schemeClr val="tx1">
                  <a:lumMod val="50000"/>
                </a:schemeClr>
              </a:solidFill>
            </a:endParaRPr>
          </a:p>
          <a:p>
            <a:pPr marL="342900" indent="-342900">
              <a:buFont typeface="Arial" panose="020B0604020202020204" pitchFamily="34" charset="0"/>
              <a:buChar char="•"/>
            </a:pPr>
            <a:r>
              <a:rPr lang="en-US" sz="2400" dirty="0">
                <a:solidFill>
                  <a:schemeClr val="tx1">
                    <a:lumMod val="50000"/>
                  </a:schemeClr>
                </a:solidFill>
              </a:rPr>
              <a:t>Which time intelligence functions are built-in to DAX?</a:t>
            </a:r>
          </a:p>
          <a:p>
            <a:pPr marL="800100" lvl="1" indent="-342900">
              <a:buFont typeface="Arial" panose="020B0604020202020204" pitchFamily="34" charset="0"/>
              <a:buChar char="•"/>
            </a:pPr>
            <a:r>
              <a:rPr lang="en-US" sz="2400" i="1" dirty="0">
                <a:solidFill>
                  <a:schemeClr val="tx1">
                    <a:lumMod val="50000"/>
                  </a:schemeClr>
                </a:solidFill>
              </a:rPr>
              <a:t>Lots of them…YTD, FY, previous month, </a:t>
            </a:r>
            <a:r>
              <a:rPr lang="en-US" sz="2400" i="1" dirty="0" err="1">
                <a:solidFill>
                  <a:schemeClr val="tx1">
                    <a:lumMod val="50000"/>
                  </a:schemeClr>
                </a:solidFill>
              </a:rPr>
              <a:t>etc</a:t>
            </a:r>
            <a:endParaRPr lang="en-US" sz="2400" i="1" dirty="0">
              <a:solidFill>
                <a:schemeClr val="tx1">
                  <a:lumMod val="50000"/>
                </a:schemeClr>
              </a:solidFill>
            </a:endParaRPr>
          </a:p>
        </p:txBody>
      </p:sp>
      <p:sp>
        <p:nvSpPr>
          <p:cNvPr id="3" name="Footer Placeholder 2">
            <a:extLst>
              <a:ext uri="{FF2B5EF4-FFF2-40B4-BE49-F238E27FC236}">
                <a16:creationId xmlns:a16="http://schemas.microsoft.com/office/drawing/2014/main" id="{53891FCF-1A84-4264-9172-120B4F8BE75D}"/>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501402D-A177-4106-B951-1241F50B4F38}"/>
              </a:ext>
            </a:extLst>
          </p:cNvPr>
          <p:cNvSpPr>
            <a:spLocks noGrp="1"/>
          </p:cNvSpPr>
          <p:nvPr>
            <p:ph type="sldNum" sz="quarter" idx="11"/>
          </p:nvPr>
        </p:nvSpPr>
        <p:spPr/>
        <p:txBody>
          <a:bodyPr/>
          <a:lstStyle/>
          <a:p>
            <a:fld id="{4E4C8473-95EA-48C2-917D-84A3AF9AB99B}" type="slidenum">
              <a:rPr lang="en-US" smtClean="0"/>
              <a:t>183</a:t>
            </a:fld>
            <a:endParaRPr lang="en-US" dirty="0"/>
          </a:p>
        </p:txBody>
      </p:sp>
    </p:spTree>
    <p:extLst>
      <p:ext uri="{BB962C8B-B14F-4D97-AF65-F5344CB8AC3E}">
        <p14:creationId xmlns:p14="http://schemas.microsoft.com/office/powerpoint/2010/main" val="262641620"/>
      </p:ext>
    </p:extLst>
  </p:cSld>
  <p:clrMapOvr>
    <a:masterClrMapping/>
  </p:clrMapOvr>
  <p:transition spd="med">
    <p:fade/>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KNOWLEDGE CHECK ANSWERS Module 7</a:t>
            </a:r>
          </a:p>
        </p:txBody>
      </p:sp>
      <p:sp>
        <p:nvSpPr>
          <p:cNvPr id="5" name="Rectangle 4"/>
          <p:cNvSpPr/>
          <p:nvPr/>
        </p:nvSpPr>
        <p:spPr>
          <a:xfrm>
            <a:off x="269238" y="729930"/>
            <a:ext cx="11037454" cy="5886676"/>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Which of these are best practice ?</a:t>
            </a:r>
          </a:p>
          <a:p>
            <a:pPr marL="800100" lvl="1" indent="-342900">
              <a:lnSpc>
                <a:spcPct val="120000"/>
              </a:lnSpc>
              <a:spcAft>
                <a:spcPts val="1800"/>
              </a:spcAft>
              <a:buFont typeface="Arial" panose="020B0604020202020204" pitchFamily="34" charset="0"/>
              <a:buChar char="•"/>
            </a:pPr>
            <a:r>
              <a:rPr lang="en-US" sz="2400" dirty="0" err="1">
                <a:solidFill>
                  <a:schemeClr val="tx1">
                    <a:lumMod val="50000"/>
                  </a:schemeClr>
                </a:solidFill>
              </a:rPr>
              <a:t>isBlank</a:t>
            </a:r>
            <a:r>
              <a:rPr lang="en-US" sz="2400" dirty="0">
                <a:solidFill>
                  <a:schemeClr val="tx1">
                    <a:lumMod val="50000"/>
                  </a:schemeClr>
                </a:solidFill>
              </a:rPr>
              <a:t>() or comparison operation =Blank()</a:t>
            </a:r>
          </a:p>
          <a:p>
            <a:pPr marL="1257300" lvl="2" indent="-342900">
              <a:lnSpc>
                <a:spcPct val="120000"/>
              </a:lnSpc>
              <a:spcAft>
                <a:spcPts val="1800"/>
              </a:spcAft>
              <a:buFont typeface="Arial" panose="020B0604020202020204" pitchFamily="34" charset="0"/>
              <a:buChar char="•"/>
            </a:pPr>
            <a:r>
              <a:rPr lang="en-US" sz="2400" i="1" dirty="0">
                <a:solidFill>
                  <a:schemeClr val="tx1">
                    <a:lumMod val="50000"/>
                  </a:schemeClr>
                </a:solidFill>
              </a:rPr>
              <a:t>Using </a:t>
            </a:r>
            <a:r>
              <a:rPr lang="en-US" sz="2400" i="1" dirty="0" err="1">
                <a:solidFill>
                  <a:schemeClr val="tx1">
                    <a:lumMod val="50000"/>
                  </a:schemeClr>
                </a:solidFill>
              </a:rPr>
              <a:t>isBlank</a:t>
            </a:r>
            <a:r>
              <a:rPr lang="en-US" sz="2400" i="1" dirty="0">
                <a:solidFill>
                  <a:schemeClr val="tx1">
                    <a:lumMod val="50000"/>
                  </a:schemeClr>
                </a:solidFill>
              </a:rPr>
              <a:t>()</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SELECTEDVALUE() or HASONEVALUE()</a:t>
            </a:r>
          </a:p>
          <a:p>
            <a:pPr marL="1257300" lvl="2" indent="-342900">
              <a:lnSpc>
                <a:spcPct val="120000"/>
              </a:lnSpc>
              <a:spcAft>
                <a:spcPts val="1800"/>
              </a:spcAft>
              <a:buFont typeface="Arial" panose="020B0604020202020204" pitchFamily="34" charset="0"/>
              <a:buChar char="•"/>
            </a:pPr>
            <a:r>
              <a:rPr lang="en-US" sz="2400" i="1" dirty="0">
                <a:solidFill>
                  <a:schemeClr val="tx1">
                    <a:lumMod val="50000"/>
                  </a:schemeClr>
                </a:solidFill>
              </a:rPr>
              <a:t>Using SELECTEDVALUE()</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DIVIDE() or IFERROR()</a:t>
            </a:r>
          </a:p>
          <a:p>
            <a:pPr marL="1257300" lvl="2" indent="-342900">
              <a:lnSpc>
                <a:spcPct val="120000"/>
              </a:lnSpc>
              <a:spcAft>
                <a:spcPts val="1800"/>
              </a:spcAft>
              <a:buFont typeface="Arial" panose="020B0604020202020204" pitchFamily="34" charset="0"/>
              <a:buChar char="•"/>
            </a:pPr>
            <a:r>
              <a:rPr lang="en-US" sz="2400" i="1" dirty="0">
                <a:solidFill>
                  <a:schemeClr val="tx1">
                    <a:lumMod val="50000"/>
                  </a:schemeClr>
                </a:solidFill>
              </a:rPr>
              <a:t>Using DIVIDE()</a:t>
            </a:r>
          </a:p>
          <a:p>
            <a:pPr marL="800100" lvl="1" indent="-342900">
              <a:lnSpc>
                <a:spcPct val="120000"/>
              </a:lnSpc>
              <a:spcAft>
                <a:spcPts val="1800"/>
              </a:spcAft>
              <a:buFont typeface="Arial" panose="020B0604020202020204" pitchFamily="34" charset="0"/>
              <a:buChar char="•"/>
            </a:pPr>
            <a:r>
              <a:rPr lang="en-US" sz="2400" dirty="0">
                <a:solidFill>
                  <a:schemeClr val="tx1">
                    <a:lumMod val="50000"/>
                  </a:schemeClr>
                </a:solidFill>
              </a:rPr>
              <a:t>Using variables or repeating calculations</a:t>
            </a:r>
          </a:p>
          <a:p>
            <a:pPr marL="1257300" lvl="2" indent="-342900">
              <a:lnSpc>
                <a:spcPct val="120000"/>
              </a:lnSpc>
              <a:spcAft>
                <a:spcPts val="1800"/>
              </a:spcAft>
              <a:buFont typeface="Arial" panose="020B0604020202020204" pitchFamily="34" charset="0"/>
              <a:buChar char="•"/>
            </a:pPr>
            <a:r>
              <a:rPr lang="en-US" sz="2400" i="1" dirty="0">
                <a:solidFill>
                  <a:schemeClr val="tx1">
                    <a:lumMod val="50000"/>
                  </a:schemeClr>
                </a:solidFill>
              </a:rPr>
              <a:t>Using variables</a:t>
            </a:r>
          </a:p>
        </p:txBody>
      </p:sp>
      <p:sp>
        <p:nvSpPr>
          <p:cNvPr id="3" name="Footer Placeholder 2">
            <a:extLst>
              <a:ext uri="{FF2B5EF4-FFF2-40B4-BE49-F238E27FC236}">
                <a16:creationId xmlns:a16="http://schemas.microsoft.com/office/drawing/2014/main" id="{53891FCF-1A84-4264-9172-120B4F8BE75D}"/>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501402D-A177-4106-B951-1241F50B4F38}"/>
              </a:ext>
            </a:extLst>
          </p:cNvPr>
          <p:cNvSpPr>
            <a:spLocks noGrp="1"/>
          </p:cNvSpPr>
          <p:nvPr>
            <p:ph type="sldNum" sz="quarter" idx="11"/>
          </p:nvPr>
        </p:nvSpPr>
        <p:spPr/>
        <p:txBody>
          <a:bodyPr/>
          <a:lstStyle/>
          <a:p>
            <a:fld id="{4E4C8473-95EA-48C2-917D-84A3AF9AB99B}" type="slidenum">
              <a:rPr lang="en-US" smtClean="0"/>
              <a:t>184</a:t>
            </a:fld>
            <a:endParaRPr lang="en-US" dirty="0"/>
          </a:p>
        </p:txBody>
      </p:sp>
    </p:spTree>
    <p:extLst>
      <p:ext uri="{BB962C8B-B14F-4D97-AF65-F5344CB8AC3E}">
        <p14:creationId xmlns:p14="http://schemas.microsoft.com/office/powerpoint/2010/main" val="4131718354"/>
      </p:ext>
    </p:extLst>
  </p:cSld>
  <p:clrMapOvr>
    <a:masterClrMapping/>
  </p:clrMapOvr>
  <p:transition spd="med">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1098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Appendix 2 Power BI Compressing data mechanism</a:t>
            </a:r>
          </a:p>
        </p:txBody>
      </p:sp>
    </p:spTree>
    <p:extLst>
      <p:ext uri="{BB962C8B-B14F-4D97-AF65-F5344CB8AC3E}">
        <p14:creationId xmlns:p14="http://schemas.microsoft.com/office/powerpoint/2010/main" val="199113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Aggregations</a:t>
            </a:r>
          </a:p>
        </p:txBody>
      </p:sp>
      <p:sp>
        <p:nvSpPr>
          <p:cNvPr id="3" name="TextBox 2"/>
          <p:cNvSpPr txBox="1"/>
          <p:nvPr/>
        </p:nvSpPr>
        <p:spPr>
          <a:xfrm>
            <a:off x="355042" y="1248754"/>
            <a:ext cx="11740986" cy="3770263"/>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Using aggregations in Power BI enables interactive analysis over big data. Advantages of aggregation are:</a:t>
            </a:r>
          </a:p>
          <a:p>
            <a:pPr marL="800100" lvl="1"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Query performance over big data</a:t>
            </a:r>
          </a:p>
          <a:p>
            <a:pPr marL="800100" lvl="1"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Data refresh optimization</a:t>
            </a:r>
          </a:p>
          <a:p>
            <a:pPr marL="800100" lvl="1"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marL="800100" lvl="1"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Achieve balanced architectures</a:t>
            </a:r>
          </a:p>
          <a:p>
            <a:pPr marL="800100" lvl="1" indent="-342900">
              <a:lnSpc>
                <a:spcPct val="90000"/>
              </a:lnSpc>
              <a:spcAft>
                <a:spcPts val="600"/>
              </a:spcAft>
              <a:buFont typeface="Arial" panose="020B0604020202020204" pitchFamily="34" charset="0"/>
              <a:buChar char="•"/>
            </a:pPr>
            <a:endParaRPr lang="en-US" sz="2000" b="1" dirty="0">
              <a:solidFill>
                <a:srgbClr val="00B0F0"/>
              </a:solidFill>
            </a:endParaRPr>
          </a:p>
        </p:txBody>
      </p:sp>
      <p:sp>
        <p:nvSpPr>
          <p:cNvPr id="2" name="Footer Placeholder 1">
            <a:extLst>
              <a:ext uri="{FF2B5EF4-FFF2-40B4-BE49-F238E27FC236}">
                <a16:creationId xmlns:a16="http://schemas.microsoft.com/office/drawing/2014/main" id="{80B81D7B-C71D-4476-9171-8D4FF7F9CBA8}"/>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472274809"/>
      </p:ext>
    </p:extLst>
  </p:cSld>
  <p:clrMapOvr>
    <a:masterClrMapping/>
  </p:clrMapOvr>
  <p:transition>
    <p:fade/>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Dictionary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Compressing Data – Dictionary Encoding</a:t>
            </a:r>
          </a:p>
        </p:txBody>
      </p:sp>
      <p:graphicFrame>
        <p:nvGraphicFramePr>
          <p:cNvPr id="11" name="Table 10"/>
          <p:cNvGraphicFramePr>
            <a:graphicFrameLocks noGrp="1"/>
          </p:cNvGraphicFramePr>
          <p:nvPr>
            <p:extLst>
              <p:ext uri="{D42A27DB-BD31-4B8C-83A1-F6EECF244321}">
                <p14:modId xmlns:p14="http://schemas.microsoft.com/office/powerpoint/2010/main" val="295115990"/>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863D"/>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algn="l" defTabSz="914367" rtl="0" eaLnBrk="1" latinLnBrk="0" hangingPunct="1"/>
                      <a:r>
                        <a:rPr lang="en-US" sz="1765" b="1" kern="1200" dirty="0">
                          <a:solidFill>
                            <a:srgbClr val="00863D"/>
                          </a:solidFill>
                          <a:latin typeface="+mn-lt"/>
                          <a:ea typeface="+mn-ea"/>
                          <a:cs typeface="+mn-cs"/>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70C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algn="l" defTabSz="914367" rtl="0" eaLnBrk="1" latinLnBrk="0" hangingPunct="1"/>
                      <a:r>
                        <a:rPr lang="en-US" sz="1765" b="1" kern="1200" dirty="0">
                          <a:solidFill>
                            <a:srgbClr val="0070C0"/>
                          </a:solidFill>
                          <a:latin typeface="+mn-lt"/>
                          <a:ea typeface="+mn-ea"/>
                          <a:cs typeface="+mn-cs"/>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algn="l" defTabSz="914367" rtl="0" eaLnBrk="1" latinLnBrk="0" hangingPunct="1"/>
                      <a:r>
                        <a:rPr lang="en-US" sz="1765" b="1" kern="1200" dirty="0">
                          <a:solidFill>
                            <a:srgbClr val="0070C0"/>
                          </a:solidFill>
                          <a:latin typeface="+mn-lt"/>
                          <a:ea typeface="+mn-ea"/>
                          <a:cs typeface="+mn-cs"/>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algn="l" defTabSz="914367" rtl="0" eaLnBrk="1" latinLnBrk="0" hangingPunct="1"/>
                      <a:r>
                        <a:rPr lang="en-US" sz="1765" b="1" kern="1200" dirty="0">
                          <a:solidFill>
                            <a:srgbClr val="0070C0"/>
                          </a:solidFill>
                          <a:latin typeface="+mn-lt"/>
                          <a:ea typeface="+mn-ea"/>
                          <a:cs typeface="+mn-cs"/>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65" b="1" kern="1200" dirty="0">
                          <a:solidFill>
                            <a:srgbClr val="00863D"/>
                          </a:solidFill>
                          <a:latin typeface="+mn-lt"/>
                          <a:ea typeface="+mn-ea"/>
                          <a:cs typeface="+mn-cs"/>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20" name="TextBox 19"/>
          <p:cNvSpPr txBox="1"/>
          <p:nvPr/>
        </p:nvSpPr>
        <p:spPr>
          <a:xfrm>
            <a:off x="5257901" y="2174405"/>
            <a:ext cx="6664605" cy="3604833"/>
          </a:xfrm>
          <a:prstGeom prst="rect">
            <a:avLst/>
          </a:prstGeom>
          <a:noFill/>
        </p:spPr>
        <p:txBody>
          <a:bodyPr wrap="square" lIns="182880" tIns="146304" rIns="182880" bIns="146304" rtlCol="0">
            <a:spAutoFit/>
          </a:bodyPr>
          <a:lstStyle/>
          <a:p>
            <a:pPr>
              <a:lnSpc>
                <a:spcPct val="90000"/>
              </a:lnSpc>
              <a:spcAft>
                <a:spcPts val="600"/>
              </a:spcAft>
            </a:pP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b="1" dirty="0">
                <a:solidFill>
                  <a:srgbClr val="FF0000"/>
                </a:solidFill>
              </a:rPr>
              <a:t>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765" b="1" dirty="0">
                <a:solidFill>
                  <a:srgbClr val="00863D"/>
                </a:solidFill>
              </a:rPr>
              <a:t>Green = 2</a:t>
            </a:r>
            <a:r>
              <a:rPr lang="en-US" sz="1600" b="1" dirty="0">
                <a:gradFill>
                  <a:gsLst>
                    <a:gs pos="2917">
                      <a:schemeClr val="tx1"/>
                    </a:gs>
                    <a:gs pos="30000">
                      <a:schemeClr val="tx1"/>
                    </a:gs>
                  </a:gsLst>
                  <a:lin ang="5400000" scaled="0"/>
                </a:gradFill>
              </a:rPr>
              <a:t>		   </a:t>
            </a:r>
            <a:r>
              <a:rPr lang="en-US" sz="1765" b="1" dirty="0">
                <a:solidFill>
                  <a:srgbClr val="0070C0"/>
                </a:solidFill>
              </a:rPr>
              <a:t>Blue = 3</a:t>
            </a: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Create a Dictionary to create an integer value for text string</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Storing 1,2,3 instead of “Red”, “Green”, “Blue” saves memory</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1765" b="1" dirty="0">
                <a:solidFill>
                  <a:srgbClr val="0070C0"/>
                </a:solidFill>
              </a:rPr>
              <a:t>Dictionary encoding is powerful when there are few unique values </a:t>
            </a:r>
            <a:r>
              <a:rPr lang="en-US" sz="1600" dirty="0">
                <a:gradFill>
                  <a:gsLst>
                    <a:gs pos="2917">
                      <a:schemeClr val="tx1"/>
                    </a:gs>
                    <a:gs pos="30000">
                      <a:schemeClr val="tx1"/>
                    </a:gs>
                  </a:gsLst>
                  <a:lin ang="5400000" scaled="0"/>
                </a:gradFill>
              </a:rPr>
              <a:t>in a column</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Color column – Good for dictionary encoding</a:t>
            </a:r>
          </a:p>
          <a:p>
            <a:pPr marL="742950" lvl="1" indent="-28575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Ex. Sale ID – Bad for dictionary encoding</a:t>
            </a:r>
          </a:p>
        </p:txBody>
      </p:sp>
      <p:sp>
        <p:nvSpPr>
          <p:cNvPr id="9" name="Rectangle 8"/>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F98E80DF-8D15-46FC-9507-34DDE55344E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291713150"/>
      </p:ext>
    </p:extLst>
  </p:cSld>
  <p:clrMapOvr>
    <a:masterClrMapping/>
  </p:clrMapOvr>
  <p:transition>
    <p:fade/>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Power BI Compresses Data – Run Length Encoding</a:t>
            </a:r>
            <a:endParaRPr lang="en-US" sz="2800" b="1" dirty="0">
              <a:gradFill>
                <a:gsLst>
                  <a:gs pos="2917">
                    <a:schemeClr val="tx1"/>
                  </a:gs>
                  <a:gs pos="30000">
                    <a:schemeClr val="tx1"/>
                  </a:gs>
                </a:gsLst>
                <a:lin ang="5400000" scaled="0"/>
              </a:gradFill>
              <a:latin typeface="+mn-lt"/>
            </a:endParaRP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Compressing Data – Run Length Encoding</a:t>
            </a:r>
          </a:p>
        </p:txBody>
      </p:sp>
      <p:graphicFrame>
        <p:nvGraphicFramePr>
          <p:cNvPr id="10" name="Table 9"/>
          <p:cNvGraphicFramePr>
            <a:graphicFrameLocks noGrp="1"/>
          </p:cNvGraphicFramePr>
          <p:nvPr>
            <p:extLst>
              <p:ext uri="{D42A27DB-BD31-4B8C-83A1-F6EECF244321}">
                <p14:modId xmlns:p14="http://schemas.microsoft.com/office/powerpoint/2010/main" val="1137911320"/>
              </p:ext>
            </p:extLst>
          </p:nvPr>
        </p:nvGraphicFramePr>
        <p:xfrm>
          <a:off x="443418" y="2182716"/>
          <a:ext cx="4159404" cy="4468488"/>
        </p:xfrm>
        <a:graphic>
          <a:graphicData uri="http://schemas.openxmlformats.org/drawingml/2006/table">
            <a:tbl>
              <a:tblPr firstRow="1" bandRow="1">
                <a:tableStyleId>{5C22544A-7EE6-4342-B048-85BDC9FD1C3A}</a:tableStyleId>
              </a:tblPr>
              <a:tblGrid>
                <a:gridCol w="1236631">
                  <a:extLst>
                    <a:ext uri="{9D8B030D-6E8A-4147-A177-3AD203B41FA5}">
                      <a16:colId xmlns:a16="http://schemas.microsoft.com/office/drawing/2014/main" val="20000"/>
                    </a:ext>
                  </a:extLst>
                </a:gridCol>
                <a:gridCol w="1214391">
                  <a:extLst>
                    <a:ext uri="{9D8B030D-6E8A-4147-A177-3AD203B41FA5}">
                      <a16:colId xmlns:a16="http://schemas.microsoft.com/office/drawing/2014/main" val="20001"/>
                    </a:ext>
                  </a:extLst>
                </a:gridCol>
                <a:gridCol w="1708382">
                  <a:extLst>
                    <a:ext uri="{9D8B030D-6E8A-4147-A177-3AD203B41FA5}">
                      <a16:colId xmlns:a16="http://schemas.microsoft.com/office/drawing/2014/main" val="20002"/>
                    </a:ext>
                  </a:extLst>
                </a:gridCol>
              </a:tblGrid>
              <a:tr h="384322">
                <a:tc>
                  <a:txBody>
                    <a:bodyPr/>
                    <a:lstStyle/>
                    <a:p>
                      <a:r>
                        <a:rPr lang="en-US" dirty="0"/>
                        <a:t>Sale Id</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Color</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 Amount</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267062">
                <a:tc>
                  <a:txBody>
                    <a:bodyPr/>
                    <a:lstStyle/>
                    <a:p>
                      <a:pPr algn="ctr" fontAlgn="b"/>
                      <a:r>
                        <a:rPr lang="en-US" sz="1200" b="0" i="0" u="none" strike="noStrike" dirty="0">
                          <a:solidFill>
                            <a:srgbClr val="000000"/>
                          </a:solidFill>
                          <a:effectLst/>
                          <a:latin typeface="Calibri" panose="020F0502020204030204" pitchFamily="34" charset="0"/>
                        </a:rPr>
                        <a:t>390a30e0-dc37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271906">
                <a:tc>
                  <a:txBody>
                    <a:bodyPr/>
                    <a:lstStyle/>
                    <a:p>
                      <a:pPr algn="ctr" fontAlgn="b"/>
                      <a:r>
                        <a:rPr lang="en-US" sz="1200" b="0" i="0" u="none" strike="noStrike" dirty="0">
                          <a:solidFill>
                            <a:srgbClr val="000000"/>
                          </a:solidFill>
                          <a:effectLst/>
                          <a:latin typeface="Calibri" panose="020F0502020204030204" pitchFamily="34" charset="0"/>
                        </a:rPr>
                        <a:t>390a30e1-dc37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863D"/>
                          </a:solidFill>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390a30e2-dc37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r h="315824">
                <a:tc>
                  <a:txBody>
                    <a:bodyPr/>
                    <a:lstStyle/>
                    <a:p>
                      <a:pPr algn="ctr" fontAlgn="b"/>
                      <a:r>
                        <a:rPr lang="en-US" sz="1200" b="0" i="0" u="none" strike="noStrike" dirty="0">
                          <a:solidFill>
                            <a:srgbClr val="000000"/>
                          </a:solidFill>
                          <a:effectLst/>
                          <a:latin typeface="Calibri" panose="020F0502020204030204" pitchFamily="34" charset="0"/>
                        </a:rPr>
                        <a:t>390a30e3-dc37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4"/>
                  </a:ext>
                </a:extLst>
              </a:tr>
              <a:tr h="266502">
                <a:tc>
                  <a:txBody>
                    <a:bodyPr/>
                    <a:lstStyle/>
                    <a:p>
                      <a:pPr algn="ctr" fontAlgn="b"/>
                      <a:r>
                        <a:rPr lang="en-US" sz="1200" b="0" i="0" u="none" strike="noStrike" dirty="0">
                          <a:solidFill>
                            <a:srgbClr val="000000"/>
                          </a:solidFill>
                          <a:effectLst/>
                          <a:latin typeface="Calibri" panose="020F0502020204030204" pitchFamily="34" charset="0"/>
                        </a:rPr>
                        <a:t>390a30e4-dc37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FF0000"/>
                          </a:solidFill>
                        </a:rPr>
                        <a:t>Red</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5"/>
                  </a:ext>
                </a:extLst>
              </a:tr>
              <a:tr h="351379">
                <a:tc>
                  <a:txBody>
                    <a:bodyPr/>
                    <a:lstStyle/>
                    <a:p>
                      <a:pPr algn="ctr" fontAlgn="b"/>
                      <a:r>
                        <a:rPr lang="en-US" sz="1200" b="0" i="0" u="none" strike="noStrike" dirty="0">
                          <a:solidFill>
                            <a:srgbClr val="000000"/>
                          </a:solidFill>
                          <a:effectLst/>
                          <a:latin typeface="Calibri" panose="020F0502020204030204" pitchFamily="34" charset="0"/>
                        </a:rPr>
                        <a:t>390a30e5-dc37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algn="l" defTabSz="914367" rtl="0" eaLnBrk="1" latinLnBrk="0" hangingPunct="1"/>
                      <a:r>
                        <a:rPr lang="en-US" sz="1765" b="1" kern="1200" dirty="0">
                          <a:solidFill>
                            <a:srgbClr val="00863D"/>
                          </a:solidFill>
                          <a:latin typeface="+mn-lt"/>
                          <a:ea typeface="+mn-ea"/>
                          <a:cs typeface="+mn-cs"/>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6"/>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390a30e6-dc37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70C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7"/>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390a30e7-dc37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b="1" dirty="0">
                          <a:solidFill>
                            <a:srgbClr val="0070C0"/>
                          </a:solidFill>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$12</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269214985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390a30e8-dc37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algn="l" defTabSz="914367" rtl="0" eaLnBrk="1" latinLnBrk="0" hangingPunct="1"/>
                      <a:r>
                        <a:rPr lang="en-US" sz="1765" b="1" kern="1200" dirty="0">
                          <a:solidFill>
                            <a:srgbClr val="0070C0"/>
                          </a:solidFill>
                          <a:latin typeface="+mn-lt"/>
                          <a:ea typeface="+mn-ea"/>
                          <a:cs typeface="+mn-cs"/>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424551822"/>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390a57f0-dc37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algn="l" defTabSz="914367" rtl="0" eaLnBrk="1" latinLnBrk="0" hangingPunct="1"/>
                      <a:r>
                        <a:rPr lang="en-US" sz="1765" b="1" kern="1200" dirty="0">
                          <a:solidFill>
                            <a:srgbClr val="0070C0"/>
                          </a:solidFill>
                          <a:latin typeface="+mn-lt"/>
                          <a:ea typeface="+mn-ea"/>
                          <a:cs typeface="+mn-cs"/>
                        </a:rPr>
                        <a:t>Blue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$18</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996281848"/>
                  </a:ext>
                </a:extLst>
              </a:tr>
              <a:tr h="384322">
                <a:tc>
                  <a:txBody>
                    <a:bodyPr/>
                    <a:lstStyle/>
                    <a:p>
                      <a:pPr algn="ctr" fontAlgn="b"/>
                      <a:r>
                        <a:rPr lang="en-US" sz="1200" b="0" i="0" u="none" strike="noStrike" dirty="0">
                          <a:solidFill>
                            <a:srgbClr val="000000"/>
                          </a:solidFill>
                          <a:effectLst/>
                          <a:latin typeface="Calibri" panose="020F0502020204030204" pitchFamily="34" charset="0"/>
                        </a:rPr>
                        <a:t>390a57f1-dc37</a:t>
                      </a:r>
                    </a:p>
                  </a:txBody>
                  <a:tcPr marL="6350" marR="6350" marT="6350" marB="0" anchor="ct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65" b="1" kern="1200" dirty="0">
                          <a:solidFill>
                            <a:srgbClr val="00863D"/>
                          </a:solidFill>
                          <a:latin typeface="+mn-lt"/>
                          <a:ea typeface="+mn-ea"/>
                          <a:cs typeface="+mn-cs"/>
                        </a:rPr>
                        <a:t>Green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617844144"/>
                  </a:ext>
                </a:extLst>
              </a:tr>
            </a:tbl>
          </a:graphicData>
        </a:graphic>
      </p:graphicFrame>
      <p:sp>
        <p:nvSpPr>
          <p:cNvPr id="15" name="Rectangle 14"/>
          <p:cNvSpPr/>
          <p:nvPr/>
        </p:nvSpPr>
        <p:spPr bwMode="auto">
          <a:xfrm>
            <a:off x="1703017" y="2599362"/>
            <a:ext cx="1184022" cy="40518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414547" y="2061389"/>
            <a:ext cx="6507959" cy="4464299"/>
          </a:xfrm>
          <a:prstGeom prst="rect">
            <a:avLst/>
          </a:prstGeom>
          <a:noFill/>
        </p:spPr>
        <p:txBody>
          <a:bodyPr wrap="square" lIns="182880" tIns="146304" rIns="182880" bIns="146304" rtlCol="0">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Run Length Encoding in Power BI </a:t>
            </a:r>
            <a:endParaRPr lang="en-US" sz="1600" dirty="0">
              <a:gradFill>
                <a:gsLst>
                  <a:gs pos="2917">
                    <a:schemeClr val="tx1"/>
                  </a:gs>
                  <a:gs pos="30000">
                    <a:schemeClr val="tx1"/>
                  </a:gs>
                </a:gsLst>
                <a:lin ang="5400000" scaled="0"/>
              </a:gradFill>
            </a:endParaRPr>
          </a:p>
          <a:p>
            <a:pPr>
              <a:lnSpc>
                <a:spcPct val="90000"/>
              </a:lnSpc>
              <a:spcAft>
                <a:spcPts val="600"/>
              </a:spcAft>
            </a:pPr>
            <a:endParaRPr lang="en-US" sz="16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endParaRPr lang="en-US" sz="3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Instead of storing  - 1, 2, 1, 1, 1, 2, 3, 3, 3, 3, 2</a:t>
            </a:r>
            <a:br>
              <a:rPr lang="en-US" dirty="0">
                <a:gradFill>
                  <a:gsLst>
                    <a:gs pos="2917">
                      <a:schemeClr val="tx1"/>
                    </a:gs>
                    <a:gs pos="30000">
                      <a:schemeClr val="tx1"/>
                    </a:gs>
                  </a:gsLst>
                  <a:lin ang="5400000" scaled="0"/>
                </a:gradFill>
              </a:rPr>
            </a:br>
            <a:endParaRPr lang="en-US" sz="10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It Stores: </a:t>
            </a:r>
          </a:p>
          <a:p>
            <a:pPr>
              <a:lnSpc>
                <a:spcPct val="90000"/>
              </a:lnSpc>
              <a:spcAft>
                <a:spcPts val="600"/>
              </a:spcAft>
            </a:pPr>
            <a:r>
              <a:rPr lang="en-US" dirty="0">
                <a:gradFill>
                  <a:gsLst>
                    <a:gs pos="2917">
                      <a:schemeClr val="tx1"/>
                    </a:gs>
                    <a:gs pos="30000">
                      <a:schemeClr val="tx1"/>
                    </a:gs>
                  </a:gsLst>
                  <a:lin ang="5400000" scaled="0"/>
                </a:gradFill>
              </a:rPr>
              <a:t>       </a:t>
            </a:r>
          </a:p>
          <a:p>
            <a:pPr>
              <a:lnSpc>
                <a:spcPct val="90000"/>
              </a:lnSpc>
              <a:spcAft>
                <a:spcPts val="600"/>
              </a:spcAft>
            </a:pP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br>
              <a:rPr lang="en-US" dirty="0">
                <a:gradFill>
                  <a:gsLst>
                    <a:gs pos="2917">
                      <a:schemeClr val="tx1"/>
                    </a:gs>
                    <a:gs pos="30000">
                      <a:schemeClr val="tx1"/>
                    </a:gs>
                  </a:gsLst>
                  <a:lin ang="5400000" scaled="0"/>
                </a:gradFill>
              </a:rPr>
            </a:b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b="1" dirty="0">
                <a:solidFill>
                  <a:srgbClr val="00B0F0"/>
                </a:solidFill>
              </a:rPr>
              <a:t>Run length encoding </a:t>
            </a:r>
            <a:r>
              <a:rPr lang="en-US" dirty="0">
                <a:gradFill>
                  <a:gsLst>
                    <a:gs pos="2917">
                      <a:schemeClr val="tx1"/>
                    </a:gs>
                    <a:gs pos="30000">
                      <a:schemeClr val="tx1"/>
                    </a:gs>
                  </a:gsLst>
                  <a:lin ang="5400000" scaled="0"/>
                </a:gradFill>
              </a:rPr>
              <a:t>is </a:t>
            </a:r>
            <a:r>
              <a:rPr lang="en-US" b="1" dirty="0">
                <a:solidFill>
                  <a:srgbClr val="00B0F0"/>
                </a:solidFill>
              </a:rPr>
              <a:t>very powerful when data is sorted </a:t>
            </a:r>
            <a:r>
              <a:rPr lang="en-US" dirty="0">
                <a:gradFill>
                  <a:gsLst>
                    <a:gs pos="2917">
                      <a:schemeClr val="tx1"/>
                    </a:gs>
                    <a:gs pos="30000">
                      <a:schemeClr val="tx1"/>
                    </a:gs>
                  </a:gsLst>
                  <a:lin ang="5400000" scaled="0"/>
                </a:gradFill>
              </a:rPr>
              <a:t>well and has few unique values </a:t>
            </a:r>
          </a:p>
        </p:txBody>
      </p:sp>
      <p:graphicFrame>
        <p:nvGraphicFramePr>
          <p:cNvPr id="11" name="Table 10"/>
          <p:cNvGraphicFramePr>
            <a:graphicFrameLocks noGrp="1"/>
          </p:cNvGraphicFramePr>
          <p:nvPr>
            <p:extLst>
              <p:ext uri="{D42A27DB-BD31-4B8C-83A1-F6EECF244321}">
                <p14:modId xmlns:p14="http://schemas.microsoft.com/office/powerpoint/2010/main" val="2068118295"/>
              </p:ext>
            </p:extLst>
          </p:nvPr>
        </p:nvGraphicFramePr>
        <p:xfrm>
          <a:off x="4718372" y="2558266"/>
          <a:ext cx="580625" cy="4092935"/>
        </p:xfrm>
        <a:graphic>
          <a:graphicData uri="http://schemas.openxmlformats.org/drawingml/2006/table">
            <a:tbl>
              <a:tblPr firstRow="1" bandRow="1">
                <a:tableStyleId>{2D5ABB26-0587-4C30-8999-92F81FD0307C}</a:tableStyleId>
              </a:tblPr>
              <a:tblGrid>
                <a:gridCol w="580625">
                  <a:extLst>
                    <a:ext uri="{9D8B030D-6E8A-4147-A177-3AD203B41FA5}">
                      <a16:colId xmlns:a16="http://schemas.microsoft.com/office/drawing/2014/main" val="181911933"/>
                    </a:ext>
                  </a:extLst>
                </a:gridCol>
              </a:tblGrid>
              <a:tr h="372085">
                <a:tc>
                  <a:txBody>
                    <a:bodyPr/>
                    <a:lstStyle/>
                    <a:p>
                      <a:pPr algn="ctr"/>
                      <a:r>
                        <a:rPr lang="en-US" sz="1765" b="1" kern="1200" dirty="0">
                          <a:solidFill>
                            <a:srgbClr val="FF0000"/>
                          </a:solidFill>
                          <a:latin typeface="+mn-lt"/>
                          <a:ea typeface="+mn-ea"/>
                          <a:cs typeface="+mn-cs"/>
                        </a:rPr>
                        <a:t>1</a:t>
                      </a:r>
                    </a:p>
                  </a:txBody>
                  <a:tcPr anchor="ctr">
                    <a:solidFill>
                      <a:srgbClr val="EAEAEA"/>
                    </a:solidFill>
                  </a:tcPr>
                </a:tc>
                <a:extLst>
                  <a:ext uri="{0D108BD9-81ED-4DB2-BD59-A6C34878D82A}">
                    <a16:rowId xmlns:a16="http://schemas.microsoft.com/office/drawing/2014/main" val="1843242427"/>
                  </a:ext>
                </a:extLst>
              </a:tr>
              <a:tr h="372085">
                <a:tc>
                  <a:txBody>
                    <a:bodyPr/>
                    <a:lstStyle/>
                    <a:p>
                      <a:pPr algn="ctr"/>
                      <a:r>
                        <a:rPr lang="en-US" sz="1765" b="1" kern="1200" dirty="0">
                          <a:solidFill>
                            <a:srgbClr val="00863D"/>
                          </a:solidFill>
                          <a:latin typeface="+mn-lt"/>
                          <a:ea typeface="+mn-ea"/>
                          <a:cs typeface="+mn-cs"/>
                        </a:rPr>
                        <a:t>2</a:t>
                      </a:r>
                    </a:p>
                  </a:txBody>
                  <a:tcPr anchor="ctr">
                    <a:solidFill>
                      <a:srgbClr val="EAEAEA"/>
                    </a:solidFill>
                  </a:tcPr>
                </a:tc>
                <a:extLst>
                  <a:ext uri="{0D108BD9-81ED-4DB2-BD59-A6C34878D82A}">
                    <a16:rowId xmlns:a16="http://schemas.microsoft.com/office/drawing/2014/main" val="4011958115"/>
                  </a:ext>
                </a:extLst>
              </a:tr>
              <a:tr h="372085">
                <a:tc>
                  <a:txBody>
                    <a:bodyPr/>
                    <a:lstStyle/>
                    <a:p>
                      <a:pPr algn="ctr"/>
                      <a:r>
                        <a:rPr lang="en-US" sz="1765" b="1" kern="1200" dirty="0">
                          <a:solidFill>
                            <a:srgbClr val="FF0000"/>
                          </a:solidFill>
                          <a:latin typeface="+mn-lt"/>
                          <a:ea typeface="+mn-ea"/>
                          <a:cs typeface="+mn-cs"/>
                        </a:rPr>
                        <a:t>1</a:t>
                      </a:r>
                    </a:p>
                  </a:txBody>
                  <a:tcPr anchor="ctr">
                    <a:solidFill>
                      <a:srgbClr val="EAEAEA"/>
                    </a:solidFill>
                  </a:tcPr>
                </a:tc>
                <a:extLst>
                  <a:ext uri="{0D108BD9-81ED-4DB2-BD59-A6C34878D82A}">
                    <a16:rowId xmlns:a16="http://schemas.microsoft.com/office/drawing/2014/main" val="855460740"/>
                  </a:ext>
                </a:extLst>
              </a:tr>
              <a:tr h="372085">
                <a:tc>
                  <a:txBody>
                    <a:bodyPr/>
                    <a:lstStyle/>
                    <a:p>
                      <a:pPr algn="ctr"/>
                      <a:r>
                        <a:rPr lang="en-US" sz="1765" b="1" kern="1200" dirty="0">
                          <a:solidFill>
                            <a:srgbClr val="FF0000"/>
                          </a:solidFill>
                          <a:latin typeface="+mn-lt"/>
                          <a:ea typeface="+mn-ea"/>
                          <a:cs typeface="+mn-cs"/>
                        </a:rPr>
                        <a:t>1</a:t>
                      </a:r>
                    </a:p>
                  </a:txBody>
                  <a:tcPr anchor="ctr">
                    <a:solidFill>
                      <a:srgbClr val="EAEAEA"/>
                    </a:solidFill>
                  </a:tcPr>
                </a:tc>
                <a:extLst>
                  <a:ext uri="{0D108BD9-81ED-4DB2-BD59-A6C34878D82A}">
                    <a16:rowId xmlns:a16="http://schemas.microsoft.com/office/drawing/2014/main" val="3918807997"/>
                  </a:ext>
                </a:extLst>
              </a:tr>
              <a:tr h="372085">
                <a:tc>
                  <a:txBody>
                    <a:bodyPr/>
                    <a:lstStyle/>
                    <a:p>
                      <a:pPr algn="ctr"/>
                      <a:r>
                        <a:rPr lang="en-US" sz="1765" b="1" kern="1200" dirty="0">
                          <a:solidFill>
                            <a:srgbClr val="FF0000"/>
                          </a:solidFill>
                          <a:latin typeface="+mn-lt"/>
                          <a:ea typeface="+mn-ea"/>
                          <a:cs typeface="+mn-cs"/>
                        </a:rPr>
                        <a:t>1</a:t>
                      </a:r>
                    </a:p>
                  </a:txBody>
                  <a:tcPr anchor="ctr">
                    <a:solidFill>
                      <a:srgbClr val="EAEAEA"/>
                    </a:solidFill>
                  </a:tcPr>
                </a:tc>
                <a:extLst>
                  <a:ext uri="{0D108BD9-81ED-4DB2-BD59-A6C34878D82A}">
                    <a16:rowId xmlns:a16="http://schemas.microsoft.com/office/drawing/2014/main" val="4129385742"/>
                  </a:ext>
                </a:extLst>
              </a:tr>
              <a:tr h="372085">
                <a:tc>
                  <a:txBody>
                    <a:bodyPr/>
                    <a:lstStyle/>
                    <a:p>
                      <a:pPr algn="ctr"/>
                      <a:r>
                        <a:rPr lang="en-US" sz="1765" b="1" kern="1200" dirty="0">
                          <a:solidFill>
                            <a:srgbClr val="00863D"/>
                          </a:solidFill>
                          <a:latin typeface="+mn-lt"/>
                          <a:ea typeface="+mn-ea"/>
                          <a:cs typeface="+mn-cs"/>
                        </a:rPr>
                        <a:t>2</a:t>
                      </a:r>
                    </a:p>
                  </a:txBody>
                  <a:tcPr anchor="ctr">
                    <a:solidFill>
                      <a:srgbClr val="EAEAEA"/>
                    </a:solidFill>
                  </a:tcPr>
                </a:tc>
                <a:extLst>
                  <a:ext uri="{0D108BD9-81ED-4DB2-BD59-A6C34878D82A}">
                    <a16:rowId xmlns:a16="http://schemas.microsoft.com/office/drawing/2014/main" val="1806865261"/>
                  </a:ext>
                </a:extLst>
              </a:tr>
              <a:tr h="372085">
                <a:tc>
                  <a:txBody>
                    <a:bodyPr/>
                    <a:lstStyle/>
                    <a:p>
                      <a:pPr algn="ctr"/>
                      <a:r>
                        <a:rPr lang="en-US" sz="1765" b="1" kern="1200" dirty="0">
                          <a:solidFill>
                            <a:srgbClr val="0070C0"/>
                          </a:solidFill>
                          <a:latin typeface="+mn-lt"/>
                          <a:ea typeface="+mn-ea"/>
                          <a:cs typeface="+mn-cs"/>
                        </a:rPr>
                        <a:t>3</a:t>
                      </a:r>
                    </a:p>
                  </a:txBody>
                  <a:tcPr anchor="ctr">
                    <a:solidFill>
                      <a:srgbClr val="EAEAEA"/>
                    </a:solidFill>
                  </a:tcPr>
                </a:tc>
                <a:extLst>
                  <a:ext uri="{0D108BD9-81ED-4DB2-BD59-A6C34878D82A}">
                    <a16:rowId xmlns:a16="http://schemas.microsoft.com/office/drawing/2014/main" val="2050001315"/>
                  </a:ext>
                </a:extLst>
              </a:tr>
              <a:tr h="372085">
                <a:tc>
                  <a:txBody>
                    <a:bodyPr/>
                    <a:lstStyle/>
                    <a:p>
                      <a:pPr algn="ctr"/>
                      <a:r>
                        <a:rPr lang="en-US" sz="1765" b="1" kern="1200" dirty="0">
                          <a:solidFill>
                            <a:srgbClr val="0070C0"/>
                          </a:solidFill>
                          <a:latin typeface="+mn-lt"/>
                          <a:ea typeface="+mn-ea"/>
                          <a:cs typeface="+mn-cs"/>
                        </a:rPr>
                        <a:t>3</a:t>
                      </a:r>
                    </a:p>
                  </a:txBody>
                  <a:tcPr anchor="ctr">
                    <a:solidFill>
                      <a:srgbClr val="EAEAEA"/>
                    </a:solidFill>
                  </a:tcPr>
                </a:tc>
                <a:extLst>
                  <a:ext uri="{0D108BD9-81ED-4DB2-BD59-A6C34878D82A}">
                    <a16:rowId xmlns:a16="http://schemas.microsoft.com/office/drawing/2014/main" val="3558120586"/>
                  </a:ext>
                </a:extLst>
              </a:tr>
              <a:tr h="372085">
                <a:tc>
                  <a:txBody>
                    <a:bodyPr/>
                    <a:lstStyle/>
                    <a:p>
                      <a:pPr algn="ctr"/>
                      <a:r>
                        <a:rPr lang="en-US" sz="1765" b="1" kern="1200" dirty="0">
                          <a:solidFill>
                            <a:srgbClr val="0070C0"/>
                          </a:solidFill>
                          <a:latin typeface="+mn-lt"/>
                          <a:ea typeface="+mn-ea"/>
                          <a:cs typeface="+mn-cs"/>
                        </a:rPr>
                        <a:t>3</a:t>
                      </a:r>
                    </a:p>
                  </a:txBody>
                  <a:tcPr anchor="ctr">
                    <a:solidFill>
                      <a:srgbClr val="EAEAEA"/>
                    </a:solidFill>
                  </a:tcPr>
                </a:tc>
                <a:extLst>
                  <a:ext uri="{0D108BD9-81ED-4DB2-BD59-A6C34878D82A}">
                    <a16:rowId xmlns:a16="http://schemas.microsoft.com/office/drawing/2014/main" val="3615636741"/>
                  </a:ext>
                </a:extLst>
              </a:tr>
              <a:tr h="372085">
                <a:tc>
                  <a:txBody>
                    <a:bodyPr/>
                    <a:lstStyle/>
                    <a:p>
                      <a:pPr algn="ctr"/>
                      <a:r>
                        <a:rPr lang="en-US" sz="1765" b="1" kern="1200" dirty="0">
                          <a:solidFill>
                            <a:srgbClr val="0070C0"/>
                          </a:solidFill>
                          <a:latin typeface="+mn-lt"/>
                          <a:ea typeface="+mn-ea"/>
                          <a:cs typeface="+mn-cs"/>
                        </a:rPr>
                        <a:t>3</a:t>
                      </a:r>
                    </a:p>
                  </a:txBody>
                  <a:tcPr anchor="ctr">
                    <a:solidFill>
                      <a:srgbClr val="EAEAEA"/>
                    </a:solidFill>
                  </a:tcPr>
                </a:tc>
                <a:extLst>
                  <a:ext uri="{0D108BD9-81ED-4DB2-BD59-A6C34878D82A}">
                    <a16:rowId xmlns:a16="http://schemas.microsoft.com/office/drawing/2014/main" val="604121906"/>
                  </a:ext>
                </a:extLst>
              </a:tr>
              <a:tr h="372085">
                <a:tc>
                  <a:txBody>
                    <a:bodyPr/>
                    <a:lstStyle/>
                    <a:p>
                      <a:pPr algn="ctr"/>
                      <a:r>
                        <a:rPr lang="en-US" sz="1765" b="1" kern="1200" dirty="0">
                          <a:solidFill>
                            <a:srgbClr val="00863D"/>
                          </a:solidFill>
                          <a:latin typeface="+mn-lt"/>
                          <a:ea typeface="+mn-ea"/>
                          <a:cs typeface="+mn-cs"/>
                        </a:rPr>
                        <a:t>2</a:t>
                      </a:r>
                    </a:p>
                  </a:txBody>
                  <a:tcPr anchor="ctr">
                    <a:solidFill>
                      <a:srgbClr val="EAEAEA"/>
                    </a:solidFill>
                  </a:tcPr>
                </a:tc>
                <a:extLst>
                  <a:ext uri="{0D108BD9-81ED-4DB2-BD59-A6C34878D82A}">
                    <a16:rowId xmlns:a16="http://schemas.microsoft.com/office/drawing/2014/main" val="1040248005"/>
                  </a:ext>
                </a:extLst>
              </a:tr>
            </a:tbl>
          </a:graphicData>
        </a:graphic>
      </p:graphicFrame>
      <p:sp>
        <p:nvSpPr>
          <p:cNvPr id="12" name="TextBox 11"/>
          <p:cNvSpPr txBox="1"/>
          <p:nvPr/>
        </p:nvSpPr>
        <p:spPr>
          <a:xfrm>
            <a:off x="6998710" y="3537292"/>
            <a:ext cx="4097379" cy="2175980"/>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rPr>
              <a:t>1 – 1	(1 instance of One)</a:t>
            </a:r>
          </a:p>
          <a:p>
            <a:pPr>
              <a:lnSpc>
                <a:spcPct val="90000"/>
              </a:lnSpc>
              <a:spcAft>
                <a:spcPts val="600"/>
              </a:spcAft>
            </a:pPr>
            <a:r>
              <a:rPr lang="en-US" dirty="0">
                <a:gradFill>
                  <a:gsLst>
                    <a:gs pos="2917">
                      <a:schemeClr val="tx1"/>
                    </a:gs>
                    <a:gs pos="30000">
                      <a:schemeClr val="tx1"/>
                    </a:gs>
                  </a:gsLst>
                  <a:lin ang="5400000" scaled="0"/>
                </a:gradFill>
              </a:rPr>
              <a:t>1 – 2	(1 instance of Two)	</a:t>
            </a:r>
          </a:p>
          <a:p>
            <a:pPr>
              <a:lnSpc>
                <a:spcPct val="90000"/>
              </a:lnSpc>
              <a:spcAft>
                <a:spcPts val="600"/>
              </a:spcAft>
            </a:pPr>
            <a:r>
              <a:rPr lang="en-US" dirty="0">
                <a:gradFill>
                  <a:gsLst>
                    <a:gs pos="2917">
                      <a:schemeClr val="tx1"/>
                    </a:gs>
                    <a:gs pos="30000">
                      <a:schemeClr val="tx1"/>
                    </a:gs>
                  </a:gsLst>
                  <a:lin ang="5400000" scaled="0"/>
                </a:gradFill>
              </a:rPr>
              <a:t>3 – 1	(3 instances of One)	</a:t>
            </a:r>
          </a:p>
          <a:p>
            <a:pPr>
              <a:lnSpc>
                <a:spcPct val="90000"/>
              </a:lnSpc>
              <a:spcAft>
                <a:spcPts val="600"/>
              </a:spcAft>
            </a:pPr>
            <a:r>
              <a:rPr lang="en-US" dirty="0">
                <a:gradFill>
                  <a:gsLst>
                    <a:gs pos="2917">
                      <a:schemeClr val="tx1"/>
                    </a:gs>
                    <a:gs pos="30000">
                      <a:schemeClr val="tx1"/>
                    </a:gs>
                  </a:gsLst>
                  <a:lin ang="5400000" scaled="0"/>
                </a:gradFill>
              </a:rPr>
              <a:t>1 – 2	(1 instance of Two)</a:t>
            </a:r>
          </a:p>
          <a:p>
            <a:pPr>
              <a:lnSpc>
                <a:spcPct val="90000"/>
              </a:lnSpc>
              <a:spcAft>
                <a:spcPts val="600"/>
              </a:spcAft>
            </a:pPr>
            <a:r>
              <a:rPr lang="en-US" dirty="0">
                <a:gradFill>
                  <a:gsLst>
                    <a:gs pos="2917">
                      <a:schemeClr val="tx1"/>
                    </a:gs>
                    <a:gs pos="30000">
                      <a:schemeClr val="tx1"/>
                    </a:gs>
                  </a:gsLst>
                  <a:lin ang="5400000" scaled="0"/>
                </a:gradFill>
              </a:rPr>
              <a:t>4 – 3	(4 instances of Three)</a:t>
            </a:r>
          </a:p>
          <a:p>
            <a:pPr>
              <a:lnSpc>
                <a:spcPct val="90000"/>
              </a:lnSpc>
              <a:spcAft>
                <a:spcPts val="600"/>
              </a:spcAft>
            </a:pPr>
            <a:r>
              <a:rPr lang="en-US" dirty="0">
                <a:gradFill>
                  <a:gsLst>
                    <a:gs pos="2917">
                      <a:schemeClr val="tx1"/>
                    </a:gs>
                    <a:gs pos="30000">
                      <a:schemeClr val="tx1"/>
                    </a:gs>
                  </a:gsLst>
                  <a:lin ang="5400000" scaled="0"/>
                </a:gradFill>
              </a:rPr>
              <a:t>1 - 2	(1 instance of Two)	</a:t>
            </a:r>
            <a:endParaRPr lang="en-US" sz="2400" dirty="0">
              <a:gradFill>
                <a:gsLst>
                  <a:gs pos="2917">
                    <a:schemeClr val="tx1"/>
                  </a:gs>
                  <a:gs pos="30000">
                    <a:schemeClr val="tx1"/>
                  </a:gs>
                </a:gsLst>
                <a:lin ang="5400000" scaled="0"/>
              </a:gradFill>
            </a:endParaRPr>
          </a:p>
        </p:txBody>
      </p:sp>
      <p:sp>
        <p:nvSpPr>
          <p:cNvPr id="13" name="TextBox 12"/>
          <p:cNvSpPr txBox="1"/>
          <p:nvPr/>
        </p:nvSpPr>
        <p:spPr>
          <a:xfrm>
            <a:off x="5796786" y="2558266"/>
            <a:ext cx="4475597" cy="539891"/>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Where</a:t>
            </a:r>
            <a:r>
              <a:rPr lang="en-US" sz="1600" b="1" dirty="0">
                <a:solidFill>
                  <a:srgbClr val="FF0000"/>
                </a:solidFill>
              </a:rPr>
              <a:t> Red</a:t>
            </a:r>
            <a:r>
              <a:rPr lang="en-US" sz="1600" b="1" dirty="0">
                <a:gradFill>
                  <a:gsLst>
                    <a:gs pos="2917">
                      <a:schemeClr val="tx1"/>
                    </a:gs>
                    <a:gs pos="30000">
                      <a:schemeClr val="tx1"/>
                    </a:gs>
                  </a:gsLst>
                  <a:lin ang="5400000" scaled="0"/>
                </a:gradFill>
              </a:rPr>
              <a:t> = </a:t>
            </a:r>
            <a:r>
              <a:rPr lang="en-US" sz="1600" b="1" dirty="0">
                <a:solidFill>
                  <a:srgbClr val="FF0000"/>
                </a:solidFill>
              </a:rPr>
              <a:t>1</a:t>
            </a:r>
            <a:r>
              <a:rPr lang="en-US" sz="1600" b="1" dirty="0">
                <a:gradFill>
                  <a:gsLst>
                    <a:gs pos="2917">
                      <a:schemeClr val="tx1"/>
                    </a:gs>
                    <a:gs pos="30000">
                      <a:schemeClr val="tx1"/>
                    </a:gs>
                  </a:gsLst>
                  <a:lin ang="5400000" scaled="0"/>
                </a:gradFill>
              </a:rPr>
              <a:t>  </a:t>
            </a:r>
            <a:r>
              <a:rPr lang="en-US" sz="1765" b="1" dirty="0">
                <a:solidFill>
                  <a:srgbClr val="00863D"/>
                </a:solidFill>
              </a:rPr>
              <a:t>Green = 2  </a:t>
            </a:r>
            <a:r>
              <a:rPr lang="en-US" sz="1600" b="1" dirty="0">
                <a:solidFill>
                  <a:srgbClr val="0070C0"/>
                </a:solidFill>
              </a:rPr>
              <a:t>Blue = 3</a:t>
            </a:r>
            <a:endParaRPr lang="en-US" dirty="0">
              <a:solidFill>
                <a:srgbClr val="0070C0"/>
              </a:solidFill>
            </a:endParaRPr>
          </a:p>
        </p:txBody>
      </p:sp>
      <p:sp>
        <p:nvSpPr>
          <p:cNvPr id="3" name="Footer Placeholder 2">
            <a:extLst>
              <a:ext uri="{FF2B5EF4-FFF2-40B4-BE49-F238E27FC236}">
                <a16:creationId xmlns:a16="http://schemas.microsoft.com/office/drawing/2014/main" id="{7EEAB586-984F-4701-8A15-1DEDD5C16112}"/>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531065748"/>
      </p:ext>
    </p:extLst>
  </p:cSld>
  <p:clrMapOvr>
    <a:masterClrMapping/>
  </p:clrMapOvr>
  <p:transition>
    <p:fade/>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Practical Example of Compression</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76"/>
            <a:ext cx="11455350"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Compression</a:t>
            </a:r>
          </a:p>
        </p:txBody>
      </p:sp>
      <p:sp>
        <p:nvSpPr>
          <p:cNvPr id="3" name="Rectangle 2"/>
          <p:cNvSpPr/>
          <p:nvPr/>
        </p:nvSpPr>
        <p:spPr>
          <a:xfrm>
            <a:off x="6800112" y="2087219"/>
            <a:ext cx="41218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DIAD Complete Data Model</a:t>
            </a:r>
            <a:endParaRPr lang="en-US" sz="2400" b="1" dirty="0">
              <a:gradFill>
                <a:gsLst>
                  <a:gs pos="2917">
                    <a:schemeClr val="tx1"/>
                  </a:gs>
                  <a:gs pos="30000">
                    <a:schemeClr val="tx1"/>
                  </a:gs>
                </a:gsLst>
                <a:lin ang="5400000" scaled="0"/>
              </a:gradFill>
            </a:endParaRPr>
          </a:p>
        </p:txBody>
      </p:sp>
      <p:graphicFrame>
        <p:nvGraphicFramePr>
          <p:cNvPr id="4" name="Table 3"/>
          <p:cNvGraphicFramePr>
            <a:graphicFrameLocks noGrp="1"/>
          </p:cNvGraphicFramePr>
          <p:nvPr>
            <p:extLst>
              <p:ext uri="{D42A27DB-BD31-4B8C-83A1-F6EECF244321}">
                <p14:modId xmlns:p14="http://schemas.microsoft.com/office/powerpoint/2010/main" val="3762797908"/>
              </p:ext>
            </p:extLst>
          </p:nvPr>
        </p:nvGraphicFramePr>
        <p:xfrm>
          <a:off x="1003300" y="2561166"/>
          <a:ext cx="4406900" cy="148336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dirty="0"/>
                        <a:t>Sales Fact</a:t>
                      </a:r>
                    </a:p>
                  </a:txBody>
                  <a:tcPr/>
                </a:tc>
                <a:tc>
                  <a:txBody>
                    <a:bodyPr/>
                    <a:lstStyle/>
                    <a:p>
                      <a:pPr algn="r"/>
                      <a:r>
                        <a:rPr lang="en-US" dirty="0"/>
                        <a:t>420.0 MB</a:t>
                      </a:r>
                    </a:p>
                  </a:txBody>
                  <a:tcPr/>
                </a:tc>
                <a:extLst>
                  <a:ext uri="{0D108BD9-81ED-4DB2-BD59-A6C34878D82A}">
                    <a16:rowId xmlns:a16="http://schemas.microsoft.com/office/drawing/2014/main" val="1648256733"/>
                  </a:ext>
                </a:extLst>
              </a:tr>
              <a:tr h="370840">
                <a:tc>
                  <a:txBody>
                    <a:bodyPr/>
                    <a:lstStyle/>
                    <a:p>
                      <a:r>
                        <a:rPr lang="en-US" dirty="0"/>
                        <a:t>Dimensions</a:t>
                      </a:r>
                    </a:p>
                  </a:txBody>
                  <a:tcPr/>
                </a:tc>
                <a:tc>
                  <a:txBody>
                    <a:bodyPr/>
                    <a:lstStyle/>
                    <a:p>
                      <a:pPr algn="r"/>
                      <a:r>
                        <a:rPr lang="en-US" dirty="0"/>
                        <a:t>4.4 MB</a:t>
                      </a:r>
                    </a:p>
                  </a:txBody>
                  <a:tcPr/>
                </a:tc>
                <a:extLst>
                  <a:ext uri="{0D108BD9-81ED-4DB2-BD59-A6C34878D82A}">
                    <a16:rowId xmlns:a16="http://schemas.microsoft.com/office/drawing/2014/main" val="2701711704"/>
                  </a:ext>
                </a:extLst>
              </a:tr>
              <a:tr h="370840">
                <a:tc>
                  <a:txBody>
                    <a:bodyPr/>
                    <a:lstStyle/>
                    <a:p>
                      <a:r>
                        <a:rPr lang="en-US" dirty="0"/>
                        <a:t>Int’l</a:t>
                      </a:r>
                      <a:r>
                        <a:rPr lang="en-US" baseline="0" dirty="0"/>
                        <a:t> Sales</a:t>
                      </a:r>
                      <a:endParaRPr lang="en-US" dirty="0"/>
                    </a:p>
                  </a:txBody>
                  <a:tcPr/>
                </a:tc>
                <a:tc>
                  <a:txBody>
                    <a:bodyPr/>
                    <a:lstStyle/>
                    <a:p>
                      <a:pPr algn="r"/>
                      <a:r>
                        <a:rPr lang="en-US" dirty="0"/>
                        <a:t>32.4 MB</a:t>
                      </a:r>
                    </a:p>
                  </a:txBody>
                  <a:tcPr/>
                </a:tc>
                <a:extLst>
                  <a:ext uri="{0D108BD9-81ED-4DB2-BD59-A6C34878D82A}">
                    <a16:rowId xmlns:a16="http://schemas.microsoft.com/office/drawing/2014/main" val="2862904722"/>
                  </a:ext>
                </a:extLst>
              </a:tr>
              <a:tr h="370840">
                <a:tc>
                  <a:txBody>
                    <a:bodyPr/>
                    <a:lstStyle/>
                    <a:p>
                      <a:r>
                        <a:rPr lang="en-US" b="1" dirty="0"/>
                        <a:t>Total</a:t>
                      </a:r>
                      <a:r>
                        <a:rPr lang="en-US" b="1" baseline="0" dirty="0"/>
                        <a:t> Data</a:t>
                      </a:r>
                      <a:endParaRPr lang="en-US" b="1" dirty="0"/>
                    </a:p>
                  </a:txBody>
                  <a:tcPr/>
                </a:tc>
                <a:tc>
                  <a:txBody>
                    <a:bodyPr/>
                    <a:lstStyle/>
                    <a:p>
                      <a:pPr algn="r"/>
                      <a:r>
                        <a:rPr lang="en-US" b="1" dirty="0"/>
                        <a:t>456.8 MB</a:t>
                      </a:r>
                    </a:p>
                  </a:txBody>
                  <a:tcPr/>
                </a:tc>
                <a:extLst>
                  <a:ext uri="{0D108BD9-81ED-4DB2-BD59-A6C34878D82A}">
                    <a16:rowId xmlns:a16="http://schemas.microsoft.com/office/drawing/2014/main" val="2025601570"/>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381683380"/>
              </p:ext>
            </p:extLst>
          </p:nvPr>
        </p:nvGraphicFramePr>
        <p:xfrm>
          <a:off x="1003300" y="4631266"/>
          <a:ext cx="4406900" cy="37084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b="1" dirty="0"/>
                        <a:t>Query Metadata</a:t>
                      </a:r>
                    </a:p>
                  </a:txBody>
                  <a:tcPr/>
                </a:tc>
                <a:tc>
                  <a:txBody>
                    <a:bodyPr/>
                    <a:lstStyle/>
                    <a:p>
                      <a:pPr algn="r"/>
                      <a:r>
                        <a:rPr lang="en-US" b="1" dirty="0"/>
                        <a:t>113 KB</a:t>
                      </a:r>
                    </a:p>
                  </a:txBody>
                  <a:tcPr/>
                </a:tc>
                <a:extLst>
                  <a:ext uri="{0D108BD9-81ED-4DB2-BD59-A6C34878D82A}">
                    <a16:rowId xmlns:a16="http://schemas.microsoft.com/office/drawing/2014/main" val="1648256733"/>
                  </a:ext>
                </a:extLst>
              </a:tr>
            </a:tbl>
          </a:graphicData>
        </a:graphic>
      </p:graphicFrame>
      <p:sp>
        <p:nvSpPr>
          <p:cNvPr id="11" name="Rectangle 10"/>
          <p:cNvSpPr/>
          <p:nvPr/>
        </p:nvSpPr>
        <p:spPr>
          <a:xfrm>
            <a:off x="331000" y="4163167"/>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Queries ONLY – No Data Loaded</a:t>
            </a:r>
            <a:endParaRPr lang="en-US" sz="2400" b="1" dirty="0">
              <a:gradFill>
                <a:gsLst>
                  <a:gs pos="2917">
                    <a:schemeClr val="tx1"/>
                  </a:gs>
                  <a:gs pos="30000">
                    <a:schemeClr val="tx1"/>
                  </a:gs>
                </a:gsLst>
                <a:lin ang="5400000" scaled="0"/>
              </a:gradFill>
            </a:endParaRPr>
          </a:p>
        </p:txBody>
      </p:sp>
      <p:sp>
        <p:nvSpPr>
          <p:cNvPr id="12" name="Rectangle 11"/>
          <p:cNvSpPr/>
          <p:nvPr/>
        </p:nvSpPr>
        <p:spPr>
          <a:xfrm>
            <a:off x="7047762" y="3227805"/>
            <a:ext cx="4121888" cy="978729"/>
          </a:xfrm>
          <a:prstGeom prst="rect">
            <a:avLst/>
          </a:prstGeom>
        </p:spPr>
        <p:txBody>
          <a:bodyPr wrap="square">
            <a:spAutoFit/>
          </a:bodyPr>
          <a:lstStyle/>
          <a:p>
            <a:pPr algn="ctr">
              <a:lnSpc>
                <a:spcPct val="90000"/>
              </a:lnSpc>
              <a:spcAft>
                <a:spcPts val="600"/>
              </a:spcAft>
            </a:pPr>
            <a:r>
              <a:rPr lang="en-US" sz="3200" dirty="0">
                <a:solidFill>
                  <a:srgbClr val="FF0000"/>
                </a:solidFill>
                <a:latin typeface="+mj-lt"/>
              </a:rPr>
              <a:t>Almost 8X Compression!!</a:t>
            </a:r>
            <a:endParaRPr lang="en-US" sz="3200" b="1" dirty="0">
              <a:solidFill>
                <a:srgbClr val="FF0000"/>
              </a:solidFill>
              <a:latin typeface="+mj-lt"/>
            </a:endParaRPr>
          </a:p>
        </p:txBody>
      </p:sp>
      <p:graphicFrame>
        <p:nvGraphicFramePr>
          <p:cNvPr id="13" name="Table 12"/>
          <p:cNvGraphicFramePr>
            <a:graphicFrameLocks noGrp="1"/>
          </p:cNvGraphicFramePr>
          <p:nvPr>
            <p:extLst>
              <p:ext uri="{D42A27DB-BD31-4B8C-83A1-F6EECF244321}">
                <p14:modId xmlns:p14="http://schemas.microsoft.com/office/powerpoint/2010/main" val="487859416"/>
              </p:ext>
            </p:extLst>
          </p:nvPr>
        </p:nvGraphicFramePr>
        <p:xfrm>
          <a:off x="6657606" y="2561166"/>
          <a:ext cx="4406900" cy="457200"/>
        </p:xfrm>
        <a:graphic>
          <a:graphicData uri="http://schemas.openxmlformats.org/drawingml/2006/table">
            <a:tbl>
              <a:tblPr firstRow="1" bandRow="1">
                <a:tableStyleId>{5940675A-B579-460E-94D1-54222C63F5DA}</a:tableStyleId>
              </a:tblPr>
              <a:tblGrid>
                <a:gridCol w="2203450">
                  <a:extLst>
                    <a:ext uri="{9D8B030D-6E8A-4147-A177-3AD203B41FA5}">
                      <a16:colId xmlns:a16="http://schemas.microsoft.com/office/drawing/2014/main" val="2308860202"/>
                    </a:ext>
                  </a:extLst>
                </a:gridCol>
                <a:gridCol w="2203450">
                  <a:extLst>
                    <a:ext uri="{9D8B030D-6E8A-4147-A177-3AD203B41FA5}">
                      <a16:colId xmlns:a16="http://schemas.microsoft.com/office/drawing/2014/main" val="2219730489"/>
                    </a:ext>
                  </a:extLst>
                </a:gridCol>
              </a:tblGrid>
              <a:tr h="370840">
                <a:tc>
                  <a:txBody>
                    <a:bodyPr/>
                    <a:lstStyle/>
                    <a:p>
                      <a:r>
                        <a:rPr lang="en-US" sz="2400" b="1" dirty="0">
                          <a:solidFill>
                            <a:srgbClr val="FF0000"/>
                          </a:solidFill>
                        </a:rPr>
                        <a:t>Data Model</a:t>
                      </a:r>
                    </a:p>
                  </a:txBody>
                  <a:tcPr/>
                </a:tc>
                <a:tc>
                  <a:txBody>
                    <a:bodyPr/>
                    <a:lstStyle/>
                    <a:p>
                      <a:pPr algn="r"/>
                      <a:r>
                        <a:rPr lang="en-US" sz="2400" b="1" dirty="0">
                          <a:solidFill>
                            <a:srgbClr val="FF0000"/>
                          </a:solidFill>
                        </a:rPr>
                        <a:t>59.4 MB</a:t>
                      </a:r>
                    </a:p>
                  </a:txBody>
                  <a:tcPr/>
                </a:tc>
                <a:extLst>
                  <a:ext uri="{0D108BD9-81ED-4DB2-BD59-A6C34878D82A}">
                    <a16:rowId xmlns:a16="http://schemas.microsoft.com/office/drawing/2014/main" val="2025601570"/>
                  </a:ext>
                </a:extLst>
              </a:tr>
            </a:tbl>
          </a:graphicData>
        </a:graphic>
      </p:graphicFrame>
      <p:sp>
        <p:nvSpPr>
          <p:cNvPr id="14" name="Rectangle 13"/>
          <p:cNvSpPr/>
          <p:nvPr/>
        </p:nvSpPr>
        <p:spPr>
          <a:xfrm>
            <a:off x="331000" y="2087219"/>
            <a:ext cx="5087088" cy="424732"/>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Dashboard in a Day Class Data</a:t>
            </a:r>
            <a:endParaRPr lang="en-US" sz="2400" b="1" dirty="0">
              <a:gradFill>
                <a:gsLst>
                  <a:gs pos="2917">
                    <a:schemeClr val="tx1"/>
                  </a:gs>
                  <a:gs pos="30000">
                    <a:schemeClr val="tx1"/>
                  </a:gs>
                </a:gsLst>
                <a:lin ang="5400000" scaled="0"/>
              </a:gradFill>
            </a:endParaRPr>
          </a:p>
        </p:txBody>
      </p:sp>
      <p:sp>
        <p:nvSpPr>
          <p:cNvPr id="5" name="Footer Placeholder 4">
            <a:extLst>
              <a:ext uri="{FF2B5EF4-FFF2-40B4-BE49-F238E27FC236}">
                <a16:creationId xmlns:a16="http://schemas.microsoft.com/office/drawing/2014/main" id="{5FF6C602-14CD-4F3B-AB44-66372616D690}"/>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104741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7160" y="2039112"/>
            <a:ext cx="7626742" cy="3435527"/>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Components of a data model – Dim Table</a:t>
            </a:r>
          </a:p>
        </p:txBody>
      </p:sp>
      <p:sp>
        <p:nvSpPr>
          <p:cNvPr id="12" name="Rectangle 11"/>
          <p:cNvSpPr/>
          <p:nvPr/>
        </p:nvSpPr>
        <p:spPr>
          <a:xfrm>
            <a:off x="7955280" y="1691640"/>
            <a:ext cx="3543756" cy="353943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gradFill>
                  <a:gsLst>
                    <a:gs pos="1250">
                      <a:srgbClr val="505050"/>
                    </a:gs>
                    <a:gs pos="100000">
                      <a:srgbClr val="505050"/>
                    </a:gs>
                  </a:gsLst>
                  <a:lin ang="5400000" scaled="0"/>
                </a:gradFill>
                <a:effectLst/>
                <a:uLnTx/>
                <a:uFillTx/>
              </a:rPr>
              <a:t>Dim Table</a:t>
            </a:r>
            <a:endParaRPr kumimoji="0" lang="en-US" sz="2800" b="1"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 Dim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 Dimension)</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 contains descriptive attributes that define how a fact should roll up</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1250">
                      <a:schemeClr val="tx1"/>
                    </a:gs>
                    <a:gs pos="100000">
                      <a:schemeClr val="tx1"/>
                    </a:gs>
                  </a:gsLst>
                  <a:lin ang="5400000" scaled="0"/>
                </a:gradFill>
                <a:effectLst/>
                <a:uLnTx/>
                <a:uFillTx/>
              </a:rPr>
              <a:t>Examples: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By month, By Customer, By Geo</a:t>
            </a:r>
          </a:p>
        </p:txBody>
      </p:sp>
      <p:sp>
        <p:nvSpPr>
          <p:cNvPr id="14" name="Rectangular Callout 13"/>
          <p:cNvSpPr/>
          <p:nvPr/>
        </p:nvSpPr>
        <p:spPr bwMode="auto">
          <a:xfrm>
            <a:off x="4981140" y="1671092"/>
            <a:ext cx="832981" cy="612648"/>
          </a:xfrm>
          <a:prstGeom prst="wedgeRectCallout">
            <a:avLst>
              <a:gd name="adj1" fmla="val 92429"/>
              <a:gd name="adj2" fmla="val 7808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6" name="Rectangular Callout 15"/>
          <p:cNvSpPr/>
          <p:nvPr/>
        </p:nvSpPr>
        <p:spPr bwMode="auto">
          <a:xfrm>
            <a:off x="4981140" y="1671092"/>
            <a:ext cx="832981" cy="612648"/>
          </a:xfrm>
          <a:prstGeom prst="wedgeRectCallout">
            <a:avLst>
              <a:gd name="adj1" fmla="val 81459"/>
              <a:gd name="adj2" fmla="val 287715"/>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18" name="Rectangular Callout 17"/>
          <p:cNvSpPr/>
          <p:nvPr/>
        </p:nvSpPr>
        <p:spPr bwMode="auto">
          <a:xfrm>
            <a:off x="2040718" y="1671092"/>
            <a:ext cx="832981" cy="619580"/>
          </a:xfrm>
          <a:prstGeom prst="wedgeRectCallout">
            <a:avLst>
              <a:gd name="adj1" fmla="val -100140"/>
              <a:gd name="adj2" fmla="val 111637"/>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a:t>
            </a:r>
          </a:p>
        </p:txBody>
      </p:sp>
      <p:sp>
        <p:nvSpPr>
          <p:cNvPr id="19" name="Rectangular Callout 18"/>
          <p:cNvSpPr/>
          <p:nvPr/>
        </p:nvSpPr>
        <p:spPr bwMode="auto">
          <a:xfrm>
            <a:off x="2040719" y="1671092"/>
            <a:ext cx="832981" cy="619580"/>
          </a:xfrm>
          <a:prstGeom prst="wedgeRectCallout">
            <a:avLst>
              <a:gd name="adj1" fmla="val -135354"/>
              <a:gd name="adj2" fmla="val 335990"/>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Tables</a:t>
            </a:r>
          </a:p>
        </p:txBody>
      </p:sp>
      <p:sp>
        <p:nvSpPr>
          <p:cNvPr id="2" name="Footer Placeholder 1">
            <a:extLst>
              <a:ext uri="{FF2B5EF4-FFF2-40B4-BE49-F238E27FC236}">
                <a16:creationId xmlns:a16="http://schemas.microsoft.com/office/drawing/2014/main" id="{B2F391A7-B015-4B83-821A-E3D3B6A32E3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988397544"/>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10461765" cy="1098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Appendix 3 Advanced DAX  &amp; Time Intelligence </a:t>
            </a:r>
          </a:p>
        </p:txBody>
      </p:sp>
    </p:spTree>
    <p:extLst>
      <p:ext uri="{BB962C8B-B14F-4D97-AF65-F5344CB8AC3E}">
        <p14:creationId xmlns:p14="http://schemas.microsoft.com/office/powerpoint/2010/main" val="236411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1854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rgbClr val="00B0F0"/>
                </a:solidFill>
                <a:latin typeface="+mn-lt"/>
              </a:rPr>
              <a:t>[SalesYTD] =</a:t>
            </a:r>
          </a:p>
          <a:p>
            <a:pPr lvl="0"/>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DateDim[Date]</a:t>
            </a:r>
            <a:r>
              <a:rPr lang="en-US" altLang="en-US" b="1" dirty="0">
                <a:solidFill>
                  <a:srgbClr val="00B0F0"/>
                </a:solidFill>
                <a:latin typeface="+mn-l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a:t>
            </a:r>
          </a:p>
        </p:txBody>
      </p:sp>
      <p:sp>
        <p:nvSpPr>
          <p:cNvPr id="3" name="Rectangle 2"/>
          <p:cNvSpPr/>
          <p:nvPr/>
        </p:nvSpPr>
        <p:spPr>
          <a:xfrm>
            <a:off x="355042" y="5912378"/>
            <a:ext cx="11145552" cy="400110"/>
          </a:xfrm>
          <a:prstGeom prst="rect">
            <a:avLst/>
          </a:prstGeom>
        </p:spPr>
        <p:txBody>
          <a:bodyPr wrap="none">
            <a:spAutoFit/>
          </a:bodyPr>
          <a:lstStyle/>
          <a:p>
            <a:r>
              <a:rPr lang="en-US" sz="2000" dirty="0">
                <a:gradFill>
                  <a:gsLst>
                    <a:gs pos="2917">
                      <a:schemeClr val="tx1"/>
                    </a:gs>
                    <a:gs pos="30000">
                      <a:schemeClr val="tx1"/>
                    </a:gs>
                  </a:gsLst>
                  <a:lin ang="5400000" scaled="0"/>
                </a:gradFill>
              </a:rPr>
              <a:t>Let us take a super complicated DAX statement and break it down and understand what it means</a:t>
            </a: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7481" y="1818085"/>
            <a:ext cx="3551697" cy="3827096"/>
          </a:xfrm>
          <a:prstGeom prst="rect">
            <a:avLst/>
          </a:prstGeom>
        </p:spPr>
      </p:pic>
      <p:sp>
        <p:nvSpPr>
          <p:cNvPr id="9" name="Footer Placeholder 8">
            <a:extLst>
              <a:ext uri="{FF2B5EF4-FFF2-40B4-BE49-F238E27FC236}">
                <a16:creationId xmlns:a16="http://schemas.microsoft.com/office/drawing/2014/main" id="{BEAF28DA-265A-49C3-8AA9-A3ECFA9A7C7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894872185"/>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Before we get to Time Intelligence - Let us apply all of the DAX techniques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10" name="Rectangle 9"/>
          <p:cNvSpPr/>
          <p:nvPr/>
        </p:nvSpPr>
        <p:spPr>
          <a:xfrm>
            <a:off x="5679372" y="2451130"/>
            <a:ext cx="6096000" cy="272690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CALCULATE statement Filter arguments are evaluated first</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Filter in this case comes from a FILTER function</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function is an iterator</a:t>
            </a:r>
          </a:p>
        </p:txBody>
      </p:sp>
      <p:sp>
        <p:nvSpPr>
          <p:cNvPr id="3" name="Footer Placeholder 2">
            <a:extLst>
              <a:ext uri="{FF2B5EF4-FFF2-40B4-BE49-F238E27FC236}">
                <a16:creationId xmlns:a16="http://schemas.microsoft.com/office/drawing/2014/main" id="{7301CD7D-438D-426A-8638-B92F57F33261}"/>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076723352"/>
      </p:ext>
    </p:extLst>
  </p:cSld>
  <p:clrMapOvr>
    <a:masterClrMapping/>
  </p:clrMapOvr>
  <p:transition>
    <p:fade/>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0203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 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29476" y="2597358"/>
            <a:ext cx="6096000" cy="1498872"/>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 a FILTER statement the input Table is evaluated first </a:t>
            </a: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 statement means take all DateDim</a:t>
            </a:r>
          </a:p>
        </p:txBody>
      </p:sp>
      <p:sp>
        <p:nvSpPr>
          <p:cNvPr id="3" name="Footer Placeholder 2">
            <a:extLst>
              <a:ext uri="{FF2B5EF4-FFF2-40B4-BE49-F238E27FC236}">
                <a16:creationId xmlns:a16="http://schemas.microsoft.com/office/drawing/2014/main" id="{2DED806E-07D7-476A-AED4-474A80C6D447}"/>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352528916"/>
      </p:ext>
    </p:extLst>
  </p:cSld>
  <p:clrMapOvr>
    <a:masterClrMapping/>
  </p:clrMapOvr>
  <p:transition>
    <p:fade/>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0965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a:t>
            </a: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rgbClr val="FF0000"/>
                </a:solidFill>
                <a:latin typeface="+mn-lt"/>
              </a:rPr>
              <a:t>&amp;&amp; </a:t>
            </a:r>
            <a:r>
              <a:rPr lang="en-US" altLang="en-US" b="1" dirty="0">
                <a:solidFill>
                  <a:srgbClr val="00B0F0"/>
                </a:solidFill>
                <a:latin typeface="+mn-lt"/>
              </a:rPr>
              <a:t>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3" y="2721072"/>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Iterate through each row in DateDim</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Check for condition based on row context and filter context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10" name="Rectangle 9">
            <a:extLst>
              <a:ext uri="{FF2B5EF4-FFF2-40B4-BE49-F238E27FC236}">
                <a16:creationId xmlns:a16="http://schemas.microsoft.com/office/drawing/2014/main" id="{A5A2DF4C-94E2-4C0A-976E-359DA8C034F5}"/>
              </a:ext>
            </a:extLst>
          </p:cNvPr>
          <p:cNvSpPr/>
          <p:nvPr/>
        </p:nvSpPr>
        <p:spPr>
          <a:xfrm>
            <a:off x="865" y="6241323"/>
            <a:ext cx="12190271" cy="400110"/>
          </a:xfrm>
          <a:prstGeom prst="rect">
            <a:avLst/>
          </a:prstGeom>
          <a:solidFill>
            <a:schemeClr val="bg1"/>
          </a:solidFill>
        </p:spPr>
        <p:txBody>
          <a:bodyPr wrap="square">
            <a:spAutoFit/>
          </a:bodyPr>
          <a:lstStyle/>
          <a:p>
            <a:r>
              <a:rPr lang="en-US" sz="2000" b="1" dirty="0">
                <a:gradFill>
                  <a:gsLst>
                    <a:gs pos="2917">
                      <a:schemeClr val="tx1"/>
                    </a:gs>
                    <a:gs pos="30000">
                      <a:schemeClr val="tx1"/>
                    </a:gs>
                  </a:gsLst>
                  <a:lin ang="5400000" scaled="0"/>
                </a:gradFill>
              </a:rPr>
              <a:t>  Pro Tip: </a:t>
            </a:r>
            <a:r>
              <a:rPr lang="en-US" sz="2000" dirty="0">
                <a:gradFill>
                  <a:gsLst>
                    <a:gs pos="2917">
                      <a:schemeClr val="tx1"/>
                    </a:gs>
                    <a:gs pos="30000">
                      <a:schemeClr val="tx1"/>
                    </a:gs>
                  </a:gsLst>
                  <a:lin ang="5400000" scaled="0"/>
                </a:gradFill>
              </a:rPr>
              <a:t> if you need to concatenate two conditions with an </a:t>
            </a:r>
            <a:r>
              <a:rPr lang="en-US" sz="2000" b="1" dirty="0">
                <a:gradFill>
                  <a:gsLst>
                    <a:gs pos="2917">
                      <a:schemeClr val="tx1"/>
                    </a:gs>
                    <a:gs pos="30000">
                      <a:schemeClr val="tx1"/>
                    </a:gs>
                  </a:gsLst>
                  <a:lin ang="5400000" scaled="0"/>
                </a:gradFill>
              </a:rPr>
              <a:t>AND</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&amp;&amp;</a:t>
            </a:r>
            <a:r>
              <a:rPr lang="en-US" sz="2000" dirty="0">
                <a:gradFill>
                  <a:gsLst>
                    <a:gs pos="2917">
                      <a:schemeClr val="tx1"/>
                    </a:gs>
                    <a:gs pos="30000">
                      <a:schemeClr val="tx1"/>
                    </a:gs>
                  </a:gsLst>
                  <a:lin ang="5400000" scaled="0"/>
                </a:gradFill>
              </a:rPr>
              <a:t> for and </a:t>
            </a:r>
            <a:r>
              <a:rPr lang="en-US" sz="2000" b="1" dirty="0">
                <a:gradFill>
                  <a:gsLst>
                    <a:gs pos="2917">
                      <a:schemeClr val="tx1"/>
                    </a:gs>
                    <a:gs pos="30000">
                      <a:schemeClr val="tx1"/>
                    </a:gs>
                  </a:gsLst>
                  <a:lin ang="5400000" scaled="0"/>
                </a:gradFill>
              </a:rPr>
              <a:t>OR</a:t>
            </a:r>
            <a:r>
              <a:rPr lang="en-US" sz="2000" dirty="0">
                <a:gradFill>
                  <a:gsLst>
                    <a:gs pos="2917">
                      <a:schemeClr val="tx1"/>
                    </a:gs>
                    <a:gs pos="30000">
                      <a:schemeClr val="tx1"/>
                    </a:gs>
                  </a:gsLst>
                  <a:lin ang="5400000" scaled="0"/>
                </a:gradFill>
              </a:rPr>
              <a:t> use </a:t>
            </a:r>
            <a:r>
              <a:rPr lang="en-US" sz="2000" b="1" dirty="0">
                <a:gradFill>
                  <a:gsLst>
                    <a:gs pos="2917">
                      <a:schemeClr val="tx1"/>
                    </a:gs>
                    <a:gs pos="30000">
                      <a:schemeClr val="tx1"/>
                    </a:gs>
                  </a:gsLst>
                  <a:lin ang="5400000" scaled="0"/>
                </a:gradFill>
              </a:rPr>
              <a:t>||</a:t>
            </a:r>
            <a:endParaRPr lang="en-US" sz="2000" b="1" dirty="0"/>
          </a:p>
        </p:txBody>
      </p:sp>
      <p:sp>
        <p:nvSpPr>
          <p:cNvPr id="3" name="Footer Placeholder 2">
            <a:extLst>
              <a:ext uri="{FF2B5EF4-FFF2-40B4-BE49-F238E27FC236}">
                <a16:creationId xmlns:a16="http://schemas.microsoft.com/office/drawing/2014/main" id="{AB8B6400-B634-47AE-9B58-9F20B373109E}"/>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156931999"/>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data modeling techniques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63378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[Total Sales],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DateDim[Year] = MAX ( DateDim[Year] )</a:t>
            </a:r>
          </a:p>
          <a:p>
            <a:pPr lvl="0"/>
            <a:r>
              <a:rPr lang="en-US" altLang="en-US" b="1" dirty="0">
                <a:solidFill>
                  <a:srgbClr val="00B0F0"/>
                </a:solidFill>
                <a:latin typeface="+mn-lt"/>
              </a:rPr>
              <a:t>            &amp;&amp; DateDim[Date] &lt;= MAX(</a:t>
            </a:r>
            <a:r>
              <a:rPr lang="en-US" altLang="en-US" b="1" dirty="0">
                <a:solidFill>
                  <a:srgbClr val="00B0F0"/>
                </a:solidFill>
              </a:rPr>
              <a:t>DateDim</a:t>
            </a:r>
            <a:r>
              <a:rPr lang="en-US" altLang="en-US" b="1" dirty="0">
                <a:solidFill>
                  <a:srgbClr val="00B0F0"/>
                </a:solidFill>
                <a:latin typeface="+mn-lt"/>
              </a:rPr>
              <a: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372456"/>
            <a:ext cx="6096000" cy="1985159"/>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Now you have a FILTERED list of dates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this to update the filter context (since it is in a CALCULATE statement)</a:t>
            </a:r>
          </a:p>
          <a:p>
            <a:pPr lvl="1">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Footer Placeholder 2">
            <a:extLst>
              <a:ext uri="{FF2B5EF4-FFF2-40B4-BE49-F238E27FC236}">
                <a16:creationId xmlns:a16="http://schemas.microsoft.com/office/drawing/2014/main" id="{793D64B3-633D-4F37-9692-92D9F5B498C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179235697"/>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Let us apply all of the data modeling techniques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Advanced DAX</a:t>
            </a:r>
          </a:p>
        </p:txBody>
      </p:sp>
      <p:sp>
        <p:nvSpPr>
          <p:cNvPr id="5" name="Rectangle 2"/>
          <p:cNvSpPr>
            <a:spLocks noChangeArrowheads="1"/>
          </p:cNvSpPr>
          <p:nvPr/>
        </p:nvSpPr>
        <p:spPr bwMode="auto">
          <a:xfrm>
            <a:off x="355042" y="2546541"/>
            <a:ext cx="5944158"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n-US" altLang="en-US" b="1" dirty="0">
                <a:solidFill>
                  <a:schemeClr val="tx1">
                    <a:lumMod val="60000"/>
                    <a:lumOff val="40000"/>
                  </a:schemeClr>
                </a:solidFill>
                <a:latin typeface="+mn-lt"/>
              </a:rPr>
              <a:t>[SalesYTD] =</a:t>
            </a:r>
          </a:p>
          <a:p>
            <a:pPr lvl="0"/>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CALCULATE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bg1">
                    <a:lumMod val="75000"/>
                  </a:schemeClr>
                </a:solidFill>
                <a:latin typeface="+mn-lt"/>
              </a:rPr>
              <a:t>    </a:t>
            </a:r>
            <a:r>
              <a:rPr lang="en-US" altLang="en-US" b="1" dirty="0">
                <a:solidFill>
                  <a:srgbClr val="00B0F0"/>
                </a:solidFill>
                <a:latin typeface="+mn-lt"/>
              </a:rPr>
              <a:t>[Total Sales]</a:t>
            </a:r>
            <a:r>
              <a:rPr lang="en-US" altLang="en-US" b="1" dirty="0">
                <a:solidFill>
                  <a:schemeClr val="bg1">
                    <a:lumMod val="75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rgbClr val="00B0F0"/>
                </a:solidFill>
                <a:latin typeface="+mn-lt"/>
              </a:rPr>
              <a:t>    </a:t>
            </a:r>
            <a:r>
              <a:rPr lang="en-US" altLang="en-US" b="1" dirty="0">
                <a:solidFill>
                  <a:schemeClr val="tx1">
                    <a:lumMod val="60000"/>
                    <a:lumOff val="40000"/>
                  </a:schemeClr>
                </a:solidFill>
                <a:latin typeface="+mn-lt"/>
              </a:rPr>
              <a:t>FILTER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ALL ( DateDim),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DateDim[Year] = MAX ( DateDim[Year]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&amp;&amp; DateDim[Date] &lt;= MAX(DateDim[Date]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b="1" dirty="0">
                <a:solidFill>
                  <a:schemeClr val="tx1">
                    <a:lumMod val="60000"/>
                    <a:lumOff val="40000"/>
                  </a:schemeClr>
                </a:solidFill>
                <a:latin typeface="+mn-lt"/>
              </a:rPr>
              <a:t>)</a:t>
            </a:r>
          </a:p>
        </p:txBody>
      </p:sp>
      <p:sp>
        <p:nvSpPr>
          <p:cNvPr id="9" name="Rectangle 8"/>
          <p:cNvSpPr/>
          <p:nvPr/>
        </p:nvSpPr>
        <p:spPr>
          <a:xfrm>
            <a:off x="5704424" y="3552970"/>
            <a:ext cx="6096000" cy="757130"/>
          </a:xfrm>
          <a:prstGeom prst="rect">
            <a:avLst/>
          </a:prstGeom>
        </p:spPr>
        <p:txBody>
          <a:bodyPr>
            <a:spAutoFit/>
          </a:bodyPr>
          <a:lstStyle/>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updated FILTER context to evaluate ‘Total Sales’</a:t>
            </a:r>
          </a:p>
        </p:txBody>
      </p:sp>
      <p:sp>
        <p:nvSpPr>
          <p:cNvPr id="3" name="Footer Placeholder 2">
            <a:extLst>
              <a:ext uri="{FF2B5EF4-FFF2-40B4-BE49-F238E27FC236}">
                <a16:creationId xmlns:a16="http://schemas.microsoft.com/office/drawing/2014/main" id="{F6C6A080-88C2-441F-9EC4-515AD04826D2}"/>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57917209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60BD87-FFA6-4768-8E6D-18B5E194A3A5}"/>
              </a:ext>
            </a:extLst>
          </p:cNvPr>
          <p:cNvSpPr>
            <a:spLocks noGrp="1"/>
          </p:cNvSpPr>
          <p:nvPr>
            <p:ph type="title" idx="4294967295"/>
          </p:nvPr>
        </p:nvSpPr>
        <p:spPr>
          <a:xfrm>
            <a:off x="269240" y="-899665"/>
            <a:ext cx="11655078" cy="899665"/>
          </a:xfrm>
        </p:spPr>
        <p:txBody>
          <a:bodyPr vert="horz" wrap="square" lIns="146304" tIns="91440" rIns="146304" bIns="91440" rtlCol="0" anchor="b">
            <a:noAutofit/>
          </a:bodyPr>
          <a:lstStyle/>
          <a:p>
            <a:r>
              <a:rPr lang="en-US" dirty="0"/>
              <a:t>Data Modeling and Data Shaping</a:t>
            </a:r>
          </a:p>
        </p:txBody>
      </p:sp>
      <p:sp>
        <p:nvSpPr>
          <p:cNvPr id="2" name="TextBox 1">
            <a:extLst>
              <a:ext uri="{FF2B5EF4-FFF2-40B4-BE49-F238E27FC236}">
                <a16:creationId xmlns:a16="http://schemas.microsoft.com/office/drawing/2014/main" id="{43DBFF7A-AFB0-411E-9770-49F28089AB01}"/>
              </a:ext>
            </a:extLst>
          </p:cNvPr>
          <p:cNvSpPr txBox="1"/>
          <p:nvPr/>
        </p:nvSpPr>
        <p:spPr>
          <a:xfrm>
            <a:off x="440827" y="1856010"/>
            <a:ext cx="487058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Presenter Name</a:t>
            </a:r>
          </a:p>
        </p:txBody>
      </p:sp>
      <p:sp>
        <p:nvSpPr>
          <p:cNvPr id="6" name="Rectangle 5">
            <a:extLst>
              <a:ext uri="{FF2B5EF4-FFF2-40B4-BE49-F238E27FC236}">
                <a16:creationId xmlns:a16="http://schemas.microsoft.com/office/drawing/2014/main" id="{B55B0F4F-99A1-4448-82F1-E5A502D9423C}"/>
              </a:ext>
            </a:extLst>
          </p:cNvPr>
          <p:cNvSpPr/>
          <p:nvPr/>
        </p:nvSpPr>
        <p:spPr bwMode="auto">
          <a:xfrm>
            <a:off x="3471621" y="2770410"/>
            <a:ext cx="3220442" cy="528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Version: February 2020</a:t>
            </a:r>
          </a:p>
        </p:txBody>
      </p:sp>
      <p:sp>
        <p:nvSpPr>
          <p:cNvPr id="4" name="Footer Placeholder 3">
            <a:extLst>
              <a:ext uri="{FF2B5EF4-FFF2-40B4-BE49-F238E27FC236}">
                <a16:creationId xmlns:a16="http://schemas.microsoft.com/office/drawing/2014/main" id="{D173FFD5-5810-4674-81CB-D383B23FD313}"/>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9118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Components of a data model - Relationships</a:t>
            </a:r>
          </a:p>
        </p:txBody>
      </p:sp>
      <p:sp>
        <p:nvSpPr>
          <p:cNvPr id="12" name="Rectangle 11"/>
          <p:cNvSpPr/>
          <p:nvPr/>
        </p:nvSpPr>
        <p:spPr>
          <a:xfrm>
            <a:off x="7955280" y="1691640"/>
            <a:ext cx="4140748" cy="409342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ysClr val="windowText" lastClr="000000"/>
                </a:solidFill>
                <a:effectLst/>
                <a:uLnTx/>
                <a:uFillTx/>
              </a:rPr>
              <a:t>Relationships</a:t>
            </a: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Connection between a 2 tables (usually fact &amp; Dim tables) using columns from each</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3 kinds of Relationships </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Many</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1 to 1</a:t>
            </a:r>
          </a:p>
          <a:p>
            <a:pPr marL="742950" marR="0" lvl="1"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Many to Many</a:t>
            </a:r>
          </a:p>
          <a:p>
            <a:pPr marL="0" marR="0" lvl="1"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(with a bridge table)</a:t>
            </a:r>
          </a:p>
        </p:txBody>
      </p:sp>
      <p:pic>
        <p:nvPicPr>
          <p:cNvPr id="3" name="Picture 2" descr="illustration from Power BI relationship screen - Sales table and 4 dimentions connected to it: Customer, Prooduct, Date &amp; Campaign"/>
          <p:cNvPicPr>
            <a:picLocks noChangeAspect="1"/>
          </p:cNvPicPr>
          <p:nvPr/>
        </p:nvPicPr>
        <p:blipFill>
          <a:blip r:embed="rId3"/>
          <a:stretch>
            <a:fillRect/>
          </a:stretch>
        </p:blipFill>
        <p:spPr>
          <a:xfrm>
            <a:off x="137160" y="2039112"/>
            <a:ext cx="7626742" cy="3435527"/>
          </a:xfrm>
          <a:prstGeom prst="rect">
            <a:avLst/>
          </a:prstGeom>
        </p:spPr>
      </p:pic>
      <p:sp>
        <p:nvSpPr>
          <p:cNvPr id="15" name="Rectangular Callout 14"/>
          <p:cNvSpPr/>
          <p:nvPr/>
        </p:nvSpPr>
        <p:spPr bwMode="auto">
          <a:xfrm>
            <a:off x="1712623" y="5809175"/>
            <a:ext cx="1232074" cy="505460"/>
          </a:xfrm>
          <a:prstGeom prst="wedgeRectCallout">
            <a:avLst>
              <a:gd name="adj1" fmla="val 27009"/>
              <a:gd name="adj2" fmla="val -516841"/>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16" name="Rectangular Callout 15"/>
          <p:cNvSpPr/>
          <p:nvPr/>
        </p:nvSpPr>
        <p:spPr bwMode="auto">
          <a:xfrm>
            <a:off x="4672767" y="5873760"/>
            <a:ext cx="1232074" cy="505460"/>
          </a:xfrm>
          <a:prstGeom prst="wedgeRectCallout">
            <a:avLst>
              <a:gd name="adj1" fmla="val -19240"/>
              <a:gd name="adj2" fmla="val -539954"/>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Relationships</a:t>
            </a:r>
          </a:p>
        </p:txBody>
      </p:sp>
      <p:sp>
        <p:nvSpPr>
          <p:cNvPr id="2" name="Footer Placeholder 1">
            <a:extLst>
              <a:ext uri="{FF2B5EF4-FFF2-40B4-BE49-F238E27FC236}">
                <a16:creationId xmlns:a16="http://schemas.microsoft.com/office/drawing/2014/main" id="{2E6A8332-6B31-488A-ACA4-73976BB65AD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34092034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Model Brings Facts and Dimensions Together </a:t>
            </a:r>
          </a:p>
        </p:txBody>
      </p:sp>
      <p:graphicFrame>
        <p:nvGraphicFramePr>
          <p:cNvPr id="4" name="Diagram 3" descr="Diagram of Types of Data models: Flat or Denormalized, Star Schema, Snowflake Schema"/>
          <p:cNvGraphicFramePr/>
          <p:nvPr>
            <p:extLst>
              <p:ext uri="{D42A27DB-BD31-4B8C-83A1-F6EECF244321}">
                <p14:modId xmlns:p14="http://schemas.microsoft.com/office/powerpoint/2010/main" val="1791983566"/>
              </p:ext>
            </p:extLst>
          </p:nvPr>
        </p:nvGraphicFramePr>
        <p:xfrm>
          <a:off x="2606329" y="2225793"/>
          <a:ext cx="6620510" cy="27893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666427" y="6184898"/>
            <a:ext cx="11256913"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1" i="0" u="none" strike="noStrike" kern="0" cap="none" spc="0" normalizeH="0" baseline="0" noProof="0" dirty="0">
                <a:ln>
                  <a:noFill/>
                </a:ln>
                <a:gradFill>
                  <a:gsLst>
                    <a:gs pos="2917">
                      <a:schemeClr val="tx1"/>
                    </a:gs>
                    <a:gs pos="30000">
                      <a:schemeClr val="tx1"/>
                    </a:gs>
                  </a:gsLst>
                  <a:lin ang="5400000" scaled="0"/>
                </a:gradFill>
                <a:effectLst/>
                <a:uLnTx/>
                <a:uFillTx/>
              </a:rPr>
              <a:t>Note:  </a:t>
            </a: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This is not an exhaustive list, but are the most common model types used by Power BI.</a:t>
            </a:r>
          </a:p>
        </p:txBody>
      </p:sp>
      <p:sp>
        <p:nvSpPr>
          <p:cNvPr id="2" name="Footer Placeholder 1">
            <a:extLst>
              <a:ext uri="{FF2B5EF4-FFF2-40B4-BE49-F238E27FC236}">
                <a16:creationId xmlns:a16="http://schemas.microsoft.com/office/drawing/2014/main" id="{BAF8E02E-9937-413F-BDDD-4106E15BEC1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7705542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Flat or Denormalized Schema</a:t>
            </a:r>
          </a:p>
        </p:txBody>
      </p:sp>
      <p:sp>
        <p:nvSpPr>
          <p:cNvPr id="18" name="Rectangle 17"/>
          <p:cNvSpPr/>
          <p:nvPr/>
        </p:nvSpPr>
        <p:spPr>
          <a:xfrm>
            <a:off x="8376511" y="1588950"/>
            <a:ext cx="3602764" cy="5262979"/>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All attributes for model exist in a single table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Highly inefficient </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Model has extra copies of data &gt; slow performance</a:t>
            </a:r>
            <a:b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Size of a flat table can </a:t>
            </a:r>
            <a:r>
              <a:rPr lang="en-US" sz="2400" kern="0" dirty="0">
                <a:gradFill>
                  <a:gsLst>
                    <a:gs pos="1250">
                      <a:schemeClr val="tx1"/>
                    </a:gs>
                    <a:gs pos="100000">
                      <a:schemeClr val="tx1"/>
                    </a:gs>
                  </a:gsLst>
                  <a:lin ang="5400000" scaled="0"/>
                </a:gradFill>
                <a:latin typeface="+mj-lt"/>
              </a:rPr>
              <a:t>grow and quickly “blow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up” as data model becomes complex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p:txBody>
      </p:sp>
      <p:pic>
        <p:nvPicPr>
          <p:cNvPr id="3" name="Picture 2"/>
          <p:cNvPicPr>
            <a:picLocks noChangeAspect="1"/>
          </p:cNvPicPr>
          <p:nvPr/>
        </p:nvPicPr>
        <p:blipFill>
          <a:blip r:embed="rId3"/>
          <a:stretch>
            <a:fillRect/>
          </a:stretch>
        </p:blipFill>
        <p:spPr>
          <a:xfrm>
            <a:off x="137160" y="2286000"/>
            <a:ext cx="7743905" cy="2891642"/>
          </a:xfrm>
          <a:prstGeom prst="rect">
            <a:avLst/>
          </a:prstGeom>
        </p:spPr>
      </p:pic>
      <p:sp>
        <p:nvSpPr>
          <p:cNvPr id="2" name="Footer Placeholder 1">
            <a:extLst>
              <a:ext uri="{FF2B5EF4-FFF2-40B4-BE49-F238E27FC236}">
                <a16:creationId xmlns:a16="http://schemas.microsoft.com/office/drawing/2014/main" id="{4ECD4D48-4494-436D-8ADC-5E47F4B6C84E}"/>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9577006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Star Schema</a:t>
            </a:r>
          </a:p>
        </p:txBody>
      </p:sp>
      <p:sp>
        <p:nvSpPr>
          <p:cNvPr id="10" name="Rectangle 9"/>
          <p:cNvSpPr/>
          <p:nvPr/>
        </p:nvSpPr>
        <p:spPr>
          <a:xfrm>
            <a:off x="7955280" y="1691640"/>
            <a:ext cx="4236720" cy="4062651"/>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the middle </a:t>
            </a: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Looks like a ‘Star’</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Fact table is the “Many” side of the (one to many) relationship</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endParaRPr>
          </a:p>
        </p:txBody>
      </p:sp>
      <p:sp>
        <p:nvSpPr>
          <p:cNvPr id="12" name="Flowchart: Off-page Connector 11"/>
          <p:cNvSpPr/>
          <p:nvPr/>
        </p:nvSpPr>
        <p:spPr bwMode="auto">
          <a:xfrm>
            <a:off x="6700216"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3" name="Flowchart: Off-page Connector 12"/>
          <p:cNvSpPr/>
          <p:nvPr/>
        </p:nvSpPr>
        <p:spPr bwMode="auto">
          <a:xfrm>
            <a:off x="3335397" y="2125319"/>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5" name="Flowchart: Off-page Connector 14"/>
          <p:cNvSpPr/>
          <p:nvPr/>
        </p:nvSpPr>
        <p:spPr bwMode="auto">
          <a:xfrm>
            <a:off x="782758" y="2068395"/>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6" name="Flowchart: Off-page Connector 15"/>
          <p:cNvSpPr/>
          <p:nvPr/>
        </p:nvSpPr>
        <p:spPr bwMode="auto">
          <a:xfrm>
            <a:off x="6712916"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7" name="Flowchart: Off-page Connector 16"/>
          <p:cNvSpPr/>
          <p:nvPr/>
        </p:nvSpPr>
        <p:spPr bwMode="auto">
          <a:xfrm>
            <a:off x="3348097" y="2110651"/>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Many </a:t>
            </a:r>
          </a:p>
        </p:txBody>
      </p:sp>
      <p:sp>
        <p:nvSpPr>
          <p:cNvPr id="18" name="Flowchart: Off-page Connector 17"/>
          <p:cNvSpPr/>
          <p:nvPr/>
        </p:nvSpPr>
        <p:spPr bwMode="auto">
          <a:xfrm>
            <a:off x="795458"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sp>
        <p:nvSpPr>
          <p:cNvPr id="19" name="Flowchart: Off-page Connector 18"/>
          <p:cNvSpPr/>
          <p:nvPr/>
        </p:nvSpPr>
        <p:spPr bwMode="auto">
          <a:xfrm>
            <a:off x="4846849" y="2110651"/>
            <a:ext cx="45720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1</a:t>
            </a:r>
          </a:p>
        </p:txBody>
      </p:sp>
      <p:pic>
        <p:nvPicPr>
          <p:cNvPr id="3" name="Picture 2"/>
          <p:cNvPicPr>
            <a:picLocks noChangeAspect="1"/>
          </p:cNvPicPr>
          <p:nvPr/>
        </p:nvPicPr>
        <p:blipFill>
          <a:blip r:embed="rId3"/>
          <a:stretch>
            <a:fillRect/>
          </a:stretch>
        </p:blipFill>
        <p:spPr>
          <a:xfrm>
            <a:off x="355042" y="2598104"/>
            <a:ext cx="7347328" cy="4032457"/>
          </a:xfrm>
          <a:prstGeom prst="rect">
            <a:avLst/>
          </a:prstGeom>
        </p:spPr>
      </p:pic>
      <p:sp>
        <p:nvSpPr>
          <p:cNvPr id="2" name="Footer Placeholder 1">
            <a:extLst>
              <a:ext uri="{FF2B5EF4-FFF2-40B4-BE49-F238E27FC236}">
                <a16:creationId xmlns:a16="http://schemas.microsoft.com/office/drawing/2014/main" id="{7C694187-1DE0-4576-B4D3-5C1DA9803044}"/>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7661309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Snowflake Schema</a:t>
            </a:r>
          </a:p>
        </p:txBody>
      </p:sp>
      <p:sp>
        <p:nvSpPr>
          <p:cNvPr id="10" name="Rectangle 9"/>
          <p:cNvSpPr/>
          <p:nvPr/>
        </p:nvSpPr>
        <p:spPr>
          <a:xfrm>
            <a:off x="7955280" y="1691640"/>
            <a:ext cx="3915666" cy="493981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Center is a Star schema</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Fact</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table in middle </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Surrounded by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a:t>
            </a:r>
          </a:p>
          <a:p>
            <a:pPr marL="342900" marR="0" lvl="0" indent="-34290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Dims “snowflake” off of other Dims</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 have many, it looks like a ‘Snowflake’</a:t>
            </a:r>
          </a:p>
          <a:p>
            <a:pPr marL="285750" marR="0" lvl="0" indent="-285750" defTabSz="91440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Dim or Fact tables can be the “Many” side of the relationship</a:t>
            </a:r>
            <a:endParaRPr kumimoji="0" lang="en-US" sz="3200" b="0" i="0" u="none" strike="noStrike" kern="0" cap="none" spc="0" normalizeH="0" baseline="0" noProof="0" dirty="0">
              <a:ln>
                <a:noFill/>
              </a:ln>
              <a:effectLst/>
              <a:uLnTx/>
              <a:uFillTx/>
              <a:latin typeface="+mj-lt"/>
            </a:endParaRPr>
          </a:p>
        </p:txBody>
      </p:sp>
      <p:sp>
        <p:nvSpPr>
          <p:cNvPr id="5" name="TextBox 4"/>
          <p:cNvSpPr txBox="1"/>
          <p:nvPr/>
        </p:nvSpPr>
        <p:spPr>
          <a:xfrm>
            <a:off x="529719" y="4413552"/>
            <a:ext cx="1796548" cy="5170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Snowflake</a:t>
            </a:r>
          </a:p>
        </p:txBody>
      </p:sp>
      <p:sp>
        <p:nvSpPr>
          <p:cNvPr id="18" name="Flowchart: Off-page Connector 17"/>
          <p:cNvSpPr/>
          <p:nvPr/>
        </p:nvSpPr>
        <p:spPr bwMode="auto">
          <a:xfrm>
            <a:off x="2954607"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Facts </a:t>
            </a:r>
          </a:p>
        </p:txBody>
      </p:sp>
      <p:sp>
        <p:nvSpPr>
          <p:cNvPr id="19" name="Flowchart: Off-page Connector 18"/>
          <p:cNvSpPr/>
          <p:nvPr/>
        </p:nvSpPr>
        <p:spPr bwMode="auto">
          <a:xfrm>
            <a:off x="4990694"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0" name="Flowchart: Off-page Connector 19"/>
          <p:cNvSpPr/>
          <p:nvPr/>
        </p:nvSpPr>
        <p:spPr bwMode="auto">
          <a:xfrm>
            <a:off x="702463"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Dims </a:t>
            </a:r>
          </a:p>
        </p:txBody>
      </p:sp>
      <p:sp>
        <p:nvSpPr>
          <p:cNvPr id="21" name="Flowchart: Off-page Connector 20"/>
          <p:cNvSpPr/>
          <p:nvPr/>
        </p:nvSpPr>
        <p:spPr bwMode="auto">
          <a:xfrm>
            <a:off x="6707725" y="2112264"/>
            <a:ext cx="731520" cy="365760"/>
          </a:xfrm>
          <a:prstGeom prst="flowChartOffpageConnector">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Flake </a:t>
            </a:r>
          </a:p>
        </p:txBody>
      </p:sp>
      <p:pic>
        <p:nvPicPr>
          <p:cNvPr id="3" name="Picture 2"/>
          <p:cNvPicPr>
            <a:picLocks noChangeAspect="1"/>
          </p:cNvPicPr>
          <p:nvPr/>
        </p:nvPicPr>
        <p:blipFill>
          <a:blip r:embed="rId3"/>
          <a:stretch>
            <a:fillRect/>
          </a:stretch>
        </p:blipFill>
        <p:spPr>
          <a:xfrm>
            <a:off x="355042" y="2596896"/>
            <a:ext cx="7372729" cy="3556183"/>
          </a:xfrm>
          <a:prstGeom prst="rect">
            <a:avLst/>
          </a:prstGeom>
        </p:spPr>
      </p:pic>
      <p:sp>
        <p:nvSpPr>
          <p:cNvPr id="2" name="Footer Placeholder 1">
            <a:extLst>
              <a:ext uri="{FF2B5EF4-FFF2-40B4-BE49-F238E27FC236}">
                <a16:creationId xmlns:a16="http://schemas.microsoft.com/office/drawing/2014/main" id="{AA215F01-29B7-44A2-8010-DE65AEF4D092}"/>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3352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Granularity &amp; Multiple Fact Tables </a:t>
            </a:r>
          </a:p>
        </p:txBody>
      </p:sp>
      <p:sp>
        <p:nvSpPr>
          <p:cNvPr id="10" name="Rectangle 9"/>
          <p:cNvSpPr/>
          <p:nvPr/>
        </p:nvSpPr>
        <p:spPr>
          <a:xfrm>
            <a:off x="7233952" y="2033879"/>
            <a:ext cx="4689388" cy="411651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Grain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rPr>
              <a:t>granularity)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measures the level of detail in a table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R="0" lvl="0" defTabSz="914400" eaLnBrk="1" fontAlgn="auto" latinLnBrk="0" hangingPunct="1">
              <a:lnSpc>
                <a:spcPct val="100000"/>
              </a:lnSpc>
              <a:spcBef>
                <a:spcPts val="0"/>
              </a:spcBef>
              <a:spcAft>
                <a:spcPts val="0"/>
              </a:spcAft>
              <a:buClrTx/>
              <a:buSzTx/>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Example: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One row per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order or per Item</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or Monthly date grain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342900" marR="0" lvl="0" indent="-3429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If your facts have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very different granularities</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split them into </a:t>
            </a:r>
            <a:r>
              <a:rPr kumimoji="0" lang="en-US" sz="24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Multiple Fact </a:t>
            </a:r>
            <a:r>
              <a:rPr kumimoji="0" lang="en-US" sz="24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tables &amp; connect them to shared dimensions at the lowest common granularity.</a:t>
            </a:r>
          </a:p>
        </p:txBody>
      </p:sp>
      <p:sp>
        <p:nvSpPr>
          <p:cNvPr id="21" name="Rectangle 20"/>
          <p:cNvSpPr/>
          <p:nvPr/>
        </p:nvSpPr>
        <p:spPr>
          <a:xfrm>
            <a:off x="685800" y="5592236"/>
            <a:ext cx="6959600" cy="83869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Sales</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(Daily by Product)</a:t>
            </a:r>
            <a:b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br>
            <a:endParaRPr kumimoji="0" lang="en-US" sz="1050" b="0" i="0" u="none" strike="noStrike" kern="0" cap="none" spc="0" normalizeH="0" baseline="0" noProof="0" dirty="0">
              <a:ln>
                <a:noFill/>
              </a:ln>
              <a:gradFill>
                <a:gsLst>
                  <a:gs pos="1250">
                    <a:schemeClr val="tx1"/>
                  </a:gs>
                  <a:gs pos="100000">
                    <a:schemeClr val="tx1"/>
                  </a:gs>
                </a:gsLst>
                <a:lin ang="5400000" scaled="0"/>
              </a:gradFill>
              <a:effectLst/>
              <a:uLnTx/>
              <a:uFillTx/>
              <a:latin typeface="+mj-lt"/>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Budget</a:t>
            </a:r>
            <a:r>
              <a:rPr kumimoji="0" lang="en-US" sz="1800" b="0" i="0" u="none" strike="noStrike" kern="0" cap="none" spc="0" normalizeH="0" baseline="0" noProof="0" dirty="0">
                <a:ln>
                  <a:noFill/>
                </a:ln>
                <a:gradFill>
                  <a:gsLst>
                    <a:gs pos="1250">
                      <a:schemeClr val="tx1"/>
                    </a:gs>
                    <a:gs pos="100000">
                      <a:schemeClr val="tx1"/>
                    </a:gs>
                  </a:gsLst>
                  <a:lin ang="5400000" scaled="0"/>
                </a:gradFill>
                <a:effectLst/>
                <a:uLnTx/>
                <a:uFillTx/>
                <a:latin typeface="+mj-lt"/>
              </a:rPr>
              <a:t> (Monthly by Product Category &amp; Product Segment)</a:t>
            </a:r>
          </a:p>
        </p:txBody>
      </p:sp>
      <p:pic>
        <p:nvPicPr>
          <p:cNvPr id="4" name="Picture 3"/>
          <p:cNvPicPr>
            <a:picLocks noChangeAspect="1"/>
          </p:cNvPicPr>
          <p:nvPr/>
        </p:nvPicPr>
        <p:blipFill>
          <a:blip r:embed="rId3"/>
          <a:stretch>
            <a:fillRect/>
          </a:stretch>
        </p:blipFill>
        <p:spPr>
          <a:xfrm>
            <a:off x="355042" y="2033879"/>
            <a:ext cx="6813900" cy="3410125"/>
          </a:xfrm>
          <a:prstGeom prst="rect">
            <a:avLst/>
          </a:prstGeom>
        </p:spPr>
      </p:pic>
      <p:sp>
        <p:nvSpPr>
          <p:cNvPr id="2" name="Footer Placeholder 1">
            <a:extLst>
              <a:ext uri="{FF2B5EF4-FFF2-40B4-BE49-F238E27FC236}">
                <a16:creationId xmlns:a16="http://schemas.microsoft.com/office/drawing/2014/main" id="{22C15BAE-5C25-4ADC-B072-719113662EED}"/>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7720285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Mode Types in Power BI </a:t>
            </a:r>
          </a:p>
        </p:txBody>
      </p:sp>
      <p:sp>
        <p:nvSpPr>
          <p:cNvPr id="10" name="Rectangle 9">
            <a:extLst>
              <a:ext uri="{FF2B5EF4-FFF2-40B4-BE49-F238E27FC236}">
                <a16:creationId xmlns:a16="http://schemas.microsoft.com/office/drawing/2014/main" id="{513ABCEF-3C97-4A63-BA8C-040D6E200CA7}"/>
              </a:ext>
            </a:extLst>
          </p:cNvPr>
          <p:cNvSpPr/>
          <p:nvPr/>
        </p:nvSpPr>
        <p:spPr>
          <a:xfrm>
            <a:off x="863196" y="2174405"/>
            <a:ext cx="8081612" cy="4154984"/>
          </a:xfrm>
          <a:prstGeom prst="rect">
            <a:avLst/>
          </a:prstGeom>
        </p:spPr>
        <p:txBody>
          <a:bodyPr wrap="square">
            <a:spAutoFit/>
          </a:bodyPr>
          <a:lstStyle/>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Live Connect to SQL Analysis Services (SSAS)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view only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lvl="0" indent="-285750">
              <a:buFont typeface="Arial" panose="020B0604020202020204" pitchFamily="34" charset="0"/>
              <a:buChar char="•"/>
              <a:defRPr/>
            </a:pPr>
            <a:r>
              <a:rPr lang="en-US" sz="2400" kern="0" dirty="0" err="1">
                <a:gradFill>
                  <a:gsLst>
                    <a:gs pos="1250">
                      <a:schemeClr val="tx1"/>
                    </a:gs>
                    <a:gs pos="100000">
                      <a:schemeClr val="tx1"/>
                    </a:gs>
                  </a:gsLst>
                  <a:lin ang="5400000" scaled="0"/>
                </a:gradFill>
              </a:rPr>
              <a:t>DirectQuery</a:t>
            </a:r>
            <a:r>
              <a:rPr lang="en-US" sz="2400" kern="0" dirty="0">
                <a:gradFill>
                  <a:gsLst>
                    <a:gs pos="1250">
                      <a:schemeClr val="tx1"/>
                    </a:gs>
                    <a:gs pos="100000">
                      <a:schemeClr val="tx1"/>
                    </a:gs>
                  </a:gsLst>
                  <a:lin ang="5400000" scaled="0"/>
                </a:gradFill>
              </a:rPr>
              <a:t> to SQL or other relational source</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&amp; Relationship views available</a:t>
            </a:r>
            <a:br>
              <a:rPr lang="en-US" sz="2400" kern="0" dirty="0">
                <a:gradFill>
                  <a:gsLst>
                    <a:gs pos="1250">
                      <a:schemeClr val="tx1"/>
                    </a:gs>
                    <a:gs pos="100000">
                      <a:schemeClr val="tx1"/>
                    </a:gs>
                  </a:gsLst>
                  <a:lin ang="5400000" scaled="0"/>
                </a:gradFill>
                <a:latin typeface="+mj-lt"/>
              </a:rPr>
            </a:b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Import data into Power BI (creates a copy of the data)</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Report, Data and Relationship views available</a:t>
            </a:r>
            <a:br>
              <a:rPr lang="en-US" sz="2400" kern="0" dirty="0">
                <a:gradFill>
                  <a:gsLst>
                    <a:gs pos="1250">
                      <a:schemeClr val="tx1"/>
                    </a:gs>
                    <a:gs pos="100000">
                      <a:schemeClr val="tx1"/>
                    </a:gs>
                  </a:gsLst>
                  <a:lin ang="5400000" scaled="0"/>
                </a:gradFill>
              </a:rPr>
            </a:b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742950" lvl="1"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p:txBody>
      </p:sp>
      <p:sp>
        <p:nvSpPr>
          <p:cNvPr id="2" name="Footer Placeholder 1">
            <a:extLst>
              <a:ext uri="{FF2B5EF4-FFF2-40B4-BE49-F238E27FC236}">
                <a16:creationId xmlns:a16="http://schemas.microsoft.com/office/drawing/2014/main" id="{A41501C7-A72C-40A2-8AB9-07B7DE6A9AF3}"/>
              </a:ext>
            </a:extLst>
          </p:cNvPr>
          <p:cNvSpPr>
            <a:spLocks noGrp="1"/>
          </p:cNvSpPr>
          <p:nvPr>
            <p:ph type="ftr" sz="quarter" idx="3"/>
          </p:nvPr>
        </p:nvSpPr>
        <p:spPr/>
        <p:txBody>
          <a:bodyPr/>
          <a:lstStyle/>
          <a:p>
            <a:r>
              <a:rPr lang="en-US" dirty="0"/>
              <a:t>© 2020 Microsoft. All rights reserved.</a:t>
            </a:r>
          </a:p>
        </p:txBody>
      </p:sp>
      <p:pic>
        <p:nvPicPr>
          <p:cNvPr id="3" name="Picture 2">
            <a:extLst>
              <a:ext uri="{FF2B5EF4-FFF2-40B4-BE49-F238E27FC236}">
                <a16:creationId xmlns:a16="http://schemas.microsoft.com/office/drawing/2014/main" id="{30D855E4-6538-4D81-AD80-73B0D42CDDAB}"/>
              </a:ext>
            </a:extLst>
          </p:cNvPr>
          <p:cNvPicPr>
            <a:picLocks noChangeAspect="1"/>
          </p:cNvPicPr>
          <p:nvPr/>
        </p:nvPicPr>
        <p:blipFill>
          <a:blip r:embed="rId3"/>
          <a:stretch>
            <a:fillRect/>
          </a:stretch>
        </p:blipFill>
        <p:spPr>
          <a:xfrm>
            <a:off x="8833827" y="4443133"/>
            <a:ext cx="365792" cy="1242168"/>
          </a:xfrm>
          <a:prstGeom prst="rect">
            <a:avLst/>
          </a:prstGeom>
        </p:spPr>
      </p:pic>
      <p:pic>
        <p:nvPicPr>
          <p:cNvPr id="5" name="Picture 4">
            <a:extLst>
              <a:ext uri="{FF2B5EF4-FFF2-40B4-BE49-F238E27FC236}">
                <a16:creationId xmlns:a16="http://schemas.microsoft.com/office/drawing/2014/main" id="{5B72F32E-4D05-4F52-8A19-78FA1BCEDC18}"/>
              </a:ext>
            </a:extLst>
          </p:cNvPr>
          <p:cNvPicPr>
            <a:picLocks noChangeAspect="1"/>
          </p:cNvPicPr>
          <p:nvPr/>
        </p:nvPicPr>
        <p:blipFill>
          <a:blip r:embed="rId4"/>
          <a:stretch>
            <a:fillRect/>
          </a:stretch>
        </p:blipFill>
        <p:spPr>
          <a:xfrm>
            <a:off x="8468035" y="1767561"/>
            <a:ext cx="365792" cy="1242168"/>
          </a:xfrm>
          <a:prstGeom prst="rect">
            <a:avLst/>
          </a:prstGeom>
        </p:spPr>
      </p:pic>
      <p:sp>
        <p:nvSpPr>
          <p:cNvPr id="11" name="Title 1">
            <a:extLst>
              <a:ext uri="{FF2B5EF4-FFF2-40B4-BE49-F238E27FC236}">
                <a16:creationId xmlns:a16="http://schemas.microsoft.com/office/drawing/2014/main" id="{6F8669B0-5A40-4EF2-9A5F-C95945A57FC4}"/>
              </a:ext>
            </a:extLst>
          </p:cNvPr>
          <p:cNvSpPr>
            <a:spLocks noGrp="1"/>
          </p:cNvSpPr>
          <p:nvPr>
            <p:ph type="title"/>
          </p:nvPr>
        </p:nvSpPr>
        <p:spPr>
          <a:xfrm>
            <a:off x="266666" y="1172699"/>
            <a:ext cx="11655840" cy="524527"/>
          </a:xfrm>
        </p:spPr>
        <p:txBody>
          <a:bodyPr vert="horz" wrap="square" lIns="146304" tIns="91440" rIns="146304" bIns="91440" rtlCol="0" anchor="t">
            <a:noAutofit/>
          </a:bodyPr>
          <a:lstStyle/>
          <a:p>
            <a:pPr>
              <a:spcAft>
                <a:spcPts val="600"/>
              </a:spcAft>
            </a:pPr>
            <a:r>
              <a:rPr lang="en-US" sz="2800" b="1" dirty="0">
                <a:latin typeface="+mn-lt"/>
              </a:rPr>
              <a:t>How can I tell what Data Model Type I have?</a:t>
            </a:r>
            <a:endParaRPr lang="en-US" sz="2800" b="1" dirty="0">
              <a:gradFill>
                <a:gsLst>
                  <a:gs pos="2917">
                    <a:schemeClr val="tx1"/>
                  </a:gs>
                  <a:gs pos="30000">
                    <a:schemeClr val="tx1"/>
                  </a:gs>
                </a:gsLst>
                <a:lin ang="5400000" scaled="0"/>
              </a:gradFill>
              <a:latin typeface="+mn-lt"/>
            </a:endParaRPr>
          </a:p>
        </p:txBody>
      </p:sp>
      <p:pic>
        <p:nvPicPr>
          <p:cNvPr id="9" name="Picture 8">
            <a:extLst>
              <a:ext uri="{FF2B5EF4-FFF2-40B4-BE49-F238E27FC236}">
                <a16:creationId xmlns:a16="http://schemas.microsoft.com/office/drawing/2014/main" id="{AC3DB793-3662-4D34-AC05-2B9A87687EE0}"/>
              </a:ext>
            </a:extLst>
          </p:cNvPr>
          <p:cNvPicPr>
            <a:picLocks noChangeAspect="1"/>
          </p:cNvPicPr>
          <p:nvPr/>
        </p:nvPicPr>
        <p:blipFill>
          <a:blip r:embed="rId5"/>
          <a:stretch>
            <a:fillRect/>
          </a:stretch>
        </p:blipFill>
        <p:spPr>
          <a:xfrm>
            <a:off x="7603006" y="2888941"/>
            <a:ext cx="365792" cy="1242168"/>
          </a:xfrm>
          <a:prstGeom prst="rect">
            <a:avLst/>
          </a:prstGeom>
        </p:spPr>
      </p:pic>
    </p:spTree>
    <p:extLst>
      <p:ext uri="{BB962C8B-B14F-4D97-AF65-F5344CB8AC3E}">
        <p14:creationId xmlns:p14="http://schemas.microsoft.com/office/powerpoint/2010/main" val="353660879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Connection: Live Connect</a:t>
            </a:r>
          </a:p>
        </p:txBody>
      </p:sp>
      <p:sp>
        <p:nvSpPr>
          <p:cNvPr id="10" name="Rectangle 9">
            <a:extLst>
              <a:ext uri="{FF2B5EF4-FFF2-40B4-BE49-F238E27FC236}">
                <a16:creationId xmlns:a16="http://schemas.microsoft.com/office/drawing/2014/main" id="{513ABCEF-3C97-4A63-BA8C-040D6E200CA7}"/>
              </a:ext>
            </a:extLst>
          </p:cNvPr>
          <p:cNvSpPr/>
          <p:nvPr/>
        </p:nvSpPr>
        <p:spPr>
          <a:xfrm>
            <a:off x="276553" y="1340055"/>
            <a:ext cx="6794203" cy="4893647"/>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Live Connect to Multidimensional or Tabular</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On Premise 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Only a single connection will be made and all modeling is done in the cube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can not add relationships or additional data source</a:t>
            </a: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If allowed, you can add DAX measures</a:t>
            </a:r>
          </a:p>
        </p:txBody>
      </p:sp>
      <p:pic>
        <p:nvPicPr>
          <p:cNvPr id="9" name="Picture 8">
            <a:extLst>
              <a:ext uri="{FF2B5EF4-FFF2-40B4-BE49-F238E27FC236}">
                <a16:creationId xmlns:a16="http://schemas.microsoft.com/office/drawing/2014/main" id="{4DDABB59-AC6D-42FA-BFBD-A6CC2DB14C1D}"/>
              </a:ext>
            </a:extLst>
          </p:cNvPr>
          <p:cNvPicPr>
            <a:picLocks noChangeAspect="1"/>
          </p:cNvPicPr>
          <p:nvPr/>
        </p:nvPicPr>
        <p:blipFill>
          <a:blip r:embed="rId3"/>
          <a:stretch>
            <a:fillRect/>
          </a:stretch>
        </p:blipFill>
        <p:spPr>
          <a:xfrm>
            <a:off x="7226974" y="2945922"/>
            <a:ext cx="4702629" cy="2039639"/>
          </a:xfrm>
          <a:prstGeom prst="rect">
            <a:avLst/>
          </a:prstGeom>
        </p:spPr>
      </p:pic>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8215394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Choosing storage mode: </a:t>
            </a:r>
            <a:r>
              <a:rPr kumimoji="0" lang="en-US" sz="36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LiveConnect</a:t>
            </a: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513ABCEF-3C97-4A63-BA8C-040D6E200CA7}"/>
              </a:ext>
            </a:extLst>
          </p:cNvPr>
          <p:cNvSpPr/>
          <p:nvPr/>
        </p:nvSpPr>
        <p:spPr>
          <a:xfrm>
            <a:off x="276553" y="683741"/>
            <a:ext cx="11819475" cy="5909310"/>
          </a:xfrm>
          <a:prstGeom prst="rect">
            <a:avLst/>
          </a:prstGeom>
        </p:spPr>
        <p:txBody>
          <a:bodyPr wrap="square">
            <a:spAutoFit/>
          </a:bodyPr>
          <a:lstStyle/>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Mode used when Power BI model accessing an SQL Server Analysis Services (SSAS) data model </a:t>
            </a:r>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Can be a server (IaaS) or Azure Analysis Services (PaaS)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When is it appropriate</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Organization has already invested significantly in SSAS, have mature models</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High level of control needed around partitions, data refresh, query scale-out and workload splitting</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Granular auditing, monitoring and diagnostics</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Integration with CI/CD or similar automation pipelines</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Models can’t fit in Premium (P3+ models up to 10GB v. no overall model size limit in SSAS)</a:t>
            </a:r>
          </a:p>
          <a:p>
            <a:pPr lvl="1"/>
            <a:endParaRPr lang="en-US" dirty="0"/>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Considerations</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Strategically we will be bringing AS features to Premium over time</a:t>
            </a:r>
          </a:p>
          <a:p>
            <a:pPr marL="742950" lvl="1" indent="-28575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We can enable certain features per customer (e.g. Aggregations in </a:t>
            </a:r>
            <a:r>
              <a:rPr lang="en-US" sz="2400" kern="0" dirty="0" err="1">
                <a:gradFill>
                  <a:gsLst>
                    <a:gs pos="1250">
                      <a:schemeClr val="tx1"/>
                    </a:gs>
                    <a:gs pos="100000">
                      <a:schemeClr val="tx1"/>
                    </a:gs>
                  </a:gsLst>
                  <a:lin ang="5400000" scaled="0"/>
                </a:gradFill>
                <a:latin typeface="+mj-lt"/>
              </a:rPr>
              <a:t>ASAzure</a:t>
            </a:r>
            <a:r>
              <a:rPr lang="en-US" sz="2400" kern="0" dirty="0">
                <a:gradFill>
                  <a:gsLst>
                    <a:gs pos="1250">
                      <a:schemeClr val="tx1"/>
                    </a:gs>
                    <a:gs pos="100000">
                      <a:schemeClr val="tx1"/>
                    </a:gs>
                  </a:gsLst>
                  <a:lin ang="5400000" scaled="0"/>
                </a:gradFill>
                <a:latin typeface="+mj-lt"/>
              </a:rPr>
              <a:t>)</a:t>
            </a: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8759253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49189"/>
            <a:ext cx="1145377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Connection: Direct Query to Relational Source</a:t>
            </a:r>
          </a:p>
        </p:txBody>
      </p:sp>
      <p:sp>
        <p:nvSpPr>
          <p:cNvPr id="10" name="Rectangle 9">
            <a:extLst>
              <a:ext uri="{FF2B5EF4-FFF2-40B4-BE49-F238E27FC236}">
                <a16:creationId xmlns:a16="http://schemas.microsoft.com/office/drawing/2014/main" id="{513ABCEF-3C97-4A63-BA8C-040D6E200CA7}"/>
              </a:ext>
            </a:extLst>
          </p:cNvPr>
          <p:cNvSpPr/>
          <p:nvPr/>
        </p:nvSpPr>
        <p:spPr>
          <a:xfrm>
            <a:off x="312767" y="1330391"/>
            <a:ext cx="7174449" cy="3785652"/>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Direct Query to SQL or other relational source</a:t>
            </a:r>
          </a:p>
          <a:p>
            <a:pPr marL="742950" lvl="1" indent="-285750">
              <a:buFont typeface="Arial" panose="020B0604020202020204" pitchFamily="34" charset="0"/>
              <a:buChar char="•"/>
              <a:defRPr/>
            </a:pPr>
            <a:r>
              <a:rPr lang="en-US" sz="2400" kern="0" dirty="0">
                <a:gradFill>
                  <a:gsLst>
                    <a:gs pos="1250">
                      <a:schemeClr val="tx1"/>
                    </a:gs>
                    <a:gs pos="100000">
                      <a:schemeClr val="tx1"/>
                    </a:gs>
                  </a:gsLst>
                  <a:lin ang="5400000" scaled="0"/>
                </a:gradFill>
                <a:latin typeface="+mj-lt"/>
              </a:rPr>
              <a:t>On Premise or Azure</a:t>
            </a: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endParaRP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kern="0" dirty="0">
                <a:gradFill>
                  <a:gsLst>
                    <a:gs pos="1250">
                      <a:schemeClr val="tx1"/>
                    </a:gs>
                    <a:gs pos="100000">
                      <a:schemeClr val="tx1"/>
                    </a:gs>
                  </a:gsLst>
                  <a:lin ang="5400000" scaled="0"/>
                </a:gradFill>
              </a:rPr>
              <a:t>Composite modeling is possible where some data sources are in Direct Query mode and a few are in Import mode</a:t>
            </a:r>
          </a:p>
          <a:p>
            <a:pPr marR="0" lvl="0" defTabSz="914400" eaLnBrk="1" fontAlgn="auto" latinLnBrk="0" hangingPunct="1">
              <a:lnSpc>
                <a:spcPct val="100000"/>
              </a:lnSpc>
              <a:spcBef>
                <a:spcPts val="0"/>
              </a:spcBef>
              <a:spcAft>
                <a:spcPts val="0"/>
              </a:spcAft>
              <a:buClrTx/>
              <a:buSzTx/>
              <a:tabLst/>
              <a:defRPr/>
            </a:pPr>
            <a:endParaRPr lang="en-US" sz="2400" kern="0" dirty="0">
              <a:gradFill>
                <a:gsLst>
                  <a:gs pos="1250">
                    <a:schemeClr val="tx1"/>
                  </a:gs>
                  <a:gs pos="100000">
                    <a:schemeClr val="tx1"/>
                  </a:gs>
                </a:gsLst>
                <a:lin ang="5400000" scaled="0"/>
              </a:gradFill>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kern="0" dirty="0">
              <a:gradFill>
                <a:gsLst>
                  <a:gs pos="1250">
                    <a:schemeClr val="tx1"/>
                  </a:gs>
                  <a:gs pos="100000">
                    <a:schemeClr val="tx1"/>
                  </a:gs>
                </a:gsLst>
                <a:lin ang="5400000" scaled="0"/>
              </a:gradFill>
              <a:latin typeface="+mj-lt"/>
            </a:endParaRPr>
          </a:p>
          <a:p>
            <a:pPr marL="285750" lvl="0" indent="-285750">
              <a:buFont typeface="Arial" panose="020B0604020202020204" pitchFamily="34" charset="0"/>
              <a:buChar char="•"/>
              <a:defRPr/>
            </a:pPr>
            <a:r>
              <a:rPr lang="en-US" sz="2400" kern="0" dirty="0">
                <a:gradFill>
                  <a:gsLst>
                    <a:gs pos="1250">
                      <a:schemeClr val="tx1"/>
                    </a:gs>
                    <a:gs pos="100000">
                      <a:schemeClr val="tx1"/>
                    </a:gs>
                  </a:gsLst>
                  <a:lin ang="5400000" scaled="0"/>
                </a:gradFill>
              </a:rPr>
              <a:t>You can add relationships and DAX </a:t>
            </a:r>
            <a:endParaRPr lang="en-US" sz="2400" kern="0" dirty="0">
              <a:gradFill>
                <a:gsLst>
                  <a:gs pos="1250">
                    <a:schemeClr val="tx1"/>
                  </a:gs>
                  <a:gs pos="100000">
                    <a:schemeClr val="tx1"/>
                  </a:gs>
                </a:gsLst>
                <a:lin ang="5400000" scaled="0"/>
              </a:gradFill>
              <a:latin typeface="+mj-lt"/>
            </a:endParaRPr>
          </a:p>
        </p:txBody>
      </p:sp>
      <p:pic>
        <p:nvPicPr>
          <p:cNvPr id="3" name="Picture 2">
            <a:extLst>
              <a:ext uri="{FF2B5EF4-FFF2-40B4-BE49-F238E27FC236}">
                <a16:creationId xmlns:a16="http://schemas.microsoft.com/office/drawing/2014/main" id="{F9922833-B855-4D56-A083-60333475AB9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766053" y="804182"/>
            <a:ext cx="2759824" cy="2040832"/>
          </a:xfrm>
          <a:prstGeom prst="rect">
            <a:avLst/>
          </a:prstGeom>
        </p:spPr>
      </p:pic>
      <p:sp>
        <p:nvSpPr>
          <p:cNvPr id="2" name="Footer Placeholder 1">
            <a:extLst>
              <a:ext uri="{FF2B5EF4-FFF2-40B4-BE49-F238E27FC236}">
                <a16:creationId xmlns:a16="http://schemas.microsoft.com/office/drawing/2014/main" id="{DBA1BD08-EEDF-45C6-B437-41D04C06A60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849978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C183D7F6-B498-43B3-948B-1728B52AA6E4}">
                <adec:decorative xmlns:adec="http://schemas.microsoft.com/office/drawing/2017/decorative" val="1"/>
              </a:ext>
            </a:extLst>
          </p:cNvPr>
          <p:cNvSpPr/>
          <p:nvPr/>
        </p:nvSpPr>
        <p:spPr>
          <a:xfrm>
            <a:off x="865" y="487"/>
            <a:ext cx="12190271" cy="694944"/>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 name="Title 3"/>
          <p:cNvSpPr txBox="1">
            <a:spLocks noGrp="1"/>
          </p:cNvSpPr>
          <p:nvPr>
            <p:ph type="title" idx="4294967295"/>
          </p:nvPr>
        </p:nvSpPr>
        <p:spPr>
          <a:xfrm>
            <a:off x="341117" y="28945"/>
            <a:ext cx="11099599" cy="646331"/>
          </a:xfrm>
          <a:prstGeom prst="rect">
            <a:avLst/>
          </a:prstGeom>
          <a:solidFill>
            <a:srgbClr val="EAEAEA"/>
          </a:solid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Prerequisites and Setup Steps</a:t>
            </a:r>
          </a:p>
        </p:txBody>
      </p:sp>
      <p:sp>
        <p:nvSpPr>
          <p:cNvPr id="10" name="Rectangle 11"/>
          <p:cNvSpPr>
            <a:spLocks noChangeArrowheads="1"/>
          </p:cNvSpPr>
          <p:nvPr/>
        </p:nvSpPr>
        <p:spPr bwMode="auto">
          <a:xfrm>
            <a:off x="231888" y="723889"/>
            <a:ext cx="11728224" cy="574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9642" tIns="44821" rIns="89642" bIns="44821"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Internet connectivity:</a:t>
            </a: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a:r>
            <a:r>
              <a:rPr lang="en-US" sz="1600" dirty="0">
                <a:latin typeface="+mn-lt"/>
                <a:ea typeface="Calibri" panose="020F0502020204030204" pitchFamily="34" charset="0"/>
                <a:cs typeface="Segoe UI" panose="020B0502040204020203" pitchFamily="34" charset="0"/>
              </a:rPr>
              <a:t>You must be connected </a:t>
            </a: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to the internet</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lvl="0" defTabSz="896386">
              <a:buFontTx/>
              <a:buChar char="•"/>
              <a:defRPr/>
            </a:pPr>
            <a:r>
              <a:rPr kumimoji="0" lang="en-US" sz="1600" b="0" i="0" u="none" strike="noStrike" kern="1200" cap="none" spc="0" normalizeH="0" baseline="0" noProof="0" dirty="0">
                <a:ln>
                  <a:noFill/>
                </a:ln>
                <a:solidFill>
                  <a:prstClr val="black"/>
                </a:solidFill>
                <a:effectLst/>
                <a:uLnTx/>
                <a:uFillTx/>
                <a:latin typeface="+mn-lt"/>
                <a:ea typeface="Calibri" panose="020F0502020204030204" pitchFamily="34" charset="0"/>
                <a:cs typeface="Segoe UI Light" panose="020B0502040204020203" pitchFamily="34" charset="0"/>
              </a:rPr>
              <a:t> At minimum, a computer with 2-cores and 4GB RAM running </a:t>
            </a:r>
            <a:r>
              <a:rPr lang="en-US" sz="1600" dirty="0">
                <a:solidFill>
                  <a:prstClr val="black"/>
                </a:solidFill>
                <a:latin typeface="+mn-lt"/>
                <a:cs typeface="Segoe UI Light" panose="020B0502040204020203" pitchFamily="34" charset="0"/>
              </a:rPr>
              <a:t>Windows 8 / Windows Server 2008 R2 or later </a:t>
            </a: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mn-lt"/>
                <a:ea typeface="Times New Roman" panose="02020603050405020304" pitchFamily="18" charset="0"/>
                <a:cs typeface="Segoe UI Light" panose="020B0502040204020203" pitchFamily="34" charset="0"/>
              </a:rPr>
              <a:t> Microsoft Power BI Desktop requires Internet Explorer 10 or greater</a:t>
            </a: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L="0" marR="0" lvl="0" indent="0" algn="l" defTabSz="896386" rtl="0" eaLnBrk="0" fontAlgn="base" latinLnBrk="0" hangingPunct="0">
              <a:lnSpc>
                <a:spcPct val="100000"/>
              </a:lnSpc>
              <a:spcBef>
                <a:spcPct val="0"/>
              </a:spcBef>
              <a:spcAft>
                <a:spcPct val="0"/>
              </a:spcAft>
              <a:buClrTx/>
              <a:buSzTx/>
              <a:buFontTx/>
              <a:buChar char="•"/>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Verify if you have 32bit or 64bit operating system to decide if you need to install the 32bit or 64bit applications. </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Search for computer on your PC, right click properties for your computer</a:t>
            </a:r>
          </a:p>
          <a:p>
            <a:pPr marL="896386" marR="0" lvl="2" indent="0" algn="l" defTabSz="896386" rtl="0" eaLnBrk="0" fontAlgn="base" latinLnBrk="0" hangingPunct="0">
              <a:lnSpc>
                <a:spcPct val="100000"/>
              </a:lnSpc>
              <a:spcBef>
                <a:spcPct val="0"/>
              </a:spcBef>
              <a:spcAft>
                <a:spcPct val="0"/>
              </a:spcAft>
              <a:buClrTx/>
              <a:buSzTx/>
              <a:buFont typeface="Courier New" panose="02070309020205020404" pitchFamily="49" charset="0"/>
              <a:buChar char="o"/>
              <a:tabLst/>
              <a:defRPr/>
            </a:pP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You will be able to identify if your operating system is 64 or 32 bit  based on “system type” as shown below</a:t>
            </a:r>
          </a:p>
          <a:p>
            <a:pPr marL="896386" marR="0" lvl="2" indent="0" algn="l" defTabSz="896386" rtl="0" eaLnBrk="0" fontAlgn="base" latinLnBrk="0" hangingPunct="0">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marR="0" lvl="0" algn="l" defTabSz="896386" rtl="0" eaLnBrk="0" fontAlgn="base" latinLnBrk="0" hangingPunct="0">
              <a:lnSpc>
                <a:spcPct val="100000"/>
              </a:lnSpc>
              <a:spcBef>
                <a:spcPct val="0"/>
              </a:spcBef>
              <a:spcAft>
                <a:spcPct val="0"/>
              </a:spcAft>
              <a:buClrTx/>
              <a:buSzTx/>
              <a:tabLst/>
              <a:defRPr/>
            </a:pPr>
            <a:r>
              <a:rPr kumimoji="0" lang="en-US" sz="1600" b="1"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Power BI Desktop: </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Download and install Microsoft Power BI Desktop from </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hlinkClick r:id="rId3"/>
              </a:rPr>
              <a:t>http://www.microsoft.com/en-us/download/details.aspx?id=45331</a:t>
            </a:r>
            <a:r>
              <a:rPr kumimoji="0" lang="en-US" sz="1600" b="0" i="0" u="sng" strike="noStrike" kern="1200" cap="none" spc="0" normalizeH="0" baseline="0" noProof="0" dirty="0">
                <a:ln>
                  <a:noFill/>
                </a:ln>
                <a:solidFill>
                  <a:srgbClr val="0000FF"/>
                </a:solidFill>
                <a:effectLst/>
                <a:uLnTx/>
                <a:uFillTx/>
                <a:latin typeface="+mn-lt"/>
                <a:cs typeface="Segoe UI Light" panose="020B0502040204020203" pitchFamily="34" charset="0"/>
              </a:rPr>
              <a:t>.</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Optionally, you can also install the Power BI Desktop tool from the </a:t>
            </a:r>
            <a:r>
              <a:rPr kumimoji="0" lang="en-US" sz="1600" b="1" i="0" u="none" strike="noStrike" kern="1200" cap="none" spc="0" normalizeH="0" baseline="0" noProof="0" dirty="0">
                <a:ln>
                  <a:noFill/>
                </a:ln>
                <a:solidFill>
                  <a:prstClr val="black"/>
                </a:solidFill>
                <a:effectLst/>
                <a:uLnTx/>
                <a:uFillTx/>
                <a:latin typeface="+mn-lt"/>
                <a:cs typeface="Segoe UI Light" panose="020B0502040204020203" pitchFamily="34" charset="0"/>
              </a:rPr>
              <a:t>Power BI Desktop Install</a:t>
            </a:r>
            <a:r>
              <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rPr>
              <a:t> folder on the flash drive that will be provided on the day of the session. Please choose appropriate 64-bit or 32-bit version depending on your platform. Microsoft Power BI Desktop is available for 32-bit (x86) and 64-bit (x64) platforms</a:t>
            </a:r>
          </a:p>
          <a:p>
            <a:pPr marL="164960" marR="0" lvl="0" indent="-164960" algn="l" defTabSz="896386" rtl="0" eaLnBrk="0" fontAlgn="base" latinLnBrk="0" hangingPunct="0">
              <a:lnSpc>
                <a:spcPct val="100000"/>
              </a:lnSpc>
              <a:spcBef>
                <a:spcPct val="0"/>
              </a:spcBef>
              <a:spcAft>
                <a:spcPct val="0"/>
              </a:spcAft>
              <a:buClrTx/>
              <a:buSzTx/>
              <a:buFontTx/>
              <a:buChar char="•"/>
              <a:tabLst/>
              <a:defRPr/>
            </a:pPr>
            <a:endParaRPr kumimoji="0" lang="en-US" sz="1600" b="0" i="0" u="none" strike="noStrike" kern="1200" cap="none" spc="0" normalizeH="0" baseline="0" noProof="0" dirty="0">
              <a:ln>
                <a:noFill/>
              </a:ln>
              <a:solidFill>
                <a:prstClr val="black"/>
              </a:solidFill>
              <a:effectLst/>
              <a:uLnTx/>
              <a:uFillTx/>
              <a:latin typeface="+mn-lt"/>
              <a:cs typeface="Segoe UI Light" panose="020B0502040204020203" pitchFamily="34" charset="0"/>
            </a:endParaRPr>
          </a:p>
          <a:p>
            <a:pPr defTabSz="896386"/>
            <a:r>
              <a:rPr lang="en-US" sz="1600" b="1" dirty="0">
                <a:latin typeface="+mn-lt"/>
                <a:ea typeface="Calibri" panose="020F0502020204030204" pitchFamily="34" charset="0"/>
                <a:cs typeface="Segoe UI" panose="020B0502040204020203" pitchFamily="34" charset="0"/>
              </a:rPr>
              <a:t>Download Class Files:</a:t>
            </a:r>
            <a:r>
              <a:rPr lang="en-US" sz="1600" dirty="0">
                <a:latin typeface="+mn-lt"/>
                <a:ea typeface="Calibri" panose="020F0502020204030204" pitchFamily="34" charset="0"/>
                <a:cs typeface="Segoe UI" panose="020B0502040204020203" pitchFamily="34" charset="0"/>
              </a:rPr>
              <a:t> </a:t>
            </a:r>
          </a:p>
          <a:p>
            <a:pPr defTabSz="896386"/>
            <a:r>
              <a:rPr lang="en-US" sz="1600" dirty="0">
                <a:latin typeface="+mn-lt"/>
                <a:ea typeface="Calibri" panose="020F0502020204030204" pitchFamily="34" charset="0"/>
                <a:cs typeface="Segoe UI" panose="020B0502040204020203" pitchFamily="34" charset="0"/>
              </a:rPr>
              <a:t>Copy Files from your USB to </a:t>
            </a:r>
            <a:r>
              <a:rPr lang="en-US" sz="1600" b="1" dirty="0">
                <a:latin typeface="+mn-lt"/>
                <a:ea typeface="Calibri" panose="020F0502020204030204" pitchFamily="34" charset="0"/>
                <a:cs typeface="Segoe UI" panose="020B0502040204020203" pitchFamily="34" charset="0"/>
              </a:rPr>
              <a:t>C:\Power BI_Adv_M\  </a:t>
            </a:r>
            <a:r>
              <a:rPr lang="en-US" sz="1600" dirty="0">
                <a:latin typeface="+mn-lt"/>
                <a:ea typeface="Calibri" panose="020F0502020204030204" pitchFamily="34" charset="0"/>
                <a:cs typeface="Segoe UI" panose="020B0502040204020203" pitchFamily="34" charset="0"/>
              </a:rPr>
              <a:t> (Please return the USBs) </a:t>
            </a:r>
            <a:r>
              <a:rPr lang="en-US" sz="1600" dirty="0">
                <a:latin typeface="Segoe UI Light" panose="020B0502040204020203" pitchFamily="34" charset="0"/>
                <a:cs typeface="Segoe UI Light" panose="020B0502040204020203" pitchFamily="34" charset="0"/>
              </a:rPr>
              <a:t>or download from:</a:t>
            </a:r>
          </a:p>
          <a:p>
            <a:pPr defTabSz="896386"/>
            <a:r>
              <a:rPr lang="en-US" sz="1600" dirty="0">
                <a:latin typeface="Segoe UI Light" panose="020B0502040204020203" pitchFamily="34" charset="0"/>
                <a:cs typeface="Segoe UI Light" panose="020B0502040204020203" pitchFamily="34" charset="0"/>
                <a:hlinkClick r:id="rId4"/>
              </a:rPr>
              <a:t>https://partner.microsoft.com/en-US/asset/collection/advanced-shaping-student-collection#/</a:t>
            </a:r>
            <a:endParaRPr lang="en-US" sz="1600" dirty="0">
              <a:latin typeface="Segoe UI Light" panose="020B0502040204020203" pitchFamily="34" charset="0"/>
              <a:cs typeface="Segoe UI Light" panose="020B0502040204020203" pitchFamily="34" charset="0"/>
            </a:endParaRPr>
          </a:p>
          <a:p>
            <a:endParaRPr lang="en-US" sz="1600" b="1" dirty="0"/>
          </a:p>
          <a:p>
            <a:r>
              <a:rPr lang="en-US" sz="1600" b="1" dirty="0"/>
              <a:t>DIAD: This class assuming that the attendees have already taken Dashboard in a Day and have previous 100 level knowledge of Power BI </a:t>
            </a:r>
          </a:p>
          <a:p>
            <a:r>
              <a:rPr lang="en-US" sz="1600" b="1" dirty="0"/>
              <a:t>NOTE:</a:t>
            </a:r>
            <a:r>
              <a:rPr lang="en-US" sz="1600" dirty="0"/>
              <a:t>  This lab is using real anonymized data and is provided by </a:t>
            </a:r>
            <a:r>
              <a:rPr lang="en-US" sz="1600" dirty="0" err="1"/>
              <a:t>ObviEnce</a:t>
            </a:r>
            <a:r>
              <a:rPr lang="en-US" sz="1600" dirty="0"/>
              <a:t> LLC. Visit their site to learn about their services: </a:t>
            </a:r>
            <a:r>
              <a:rPr lang="en-US" sz="1600" u="sng" dirty="0">
                <a:hlinkClick r:id="rId5"/>
              </a:rPr>
              <a:t>www.obvience.com</a:t>
            </a:r>
            <a:r>
              <a:rPr lang="en-US" sz="1600" dirty="0">
                <a:hlinkClick r:id="rId5"/>
              </a:rPr>
              <a:t>.</a:t>
            </a:r>
            <a:r>
              <a:rPr lang="en-US" sz="1600" dirty="0"/>
              <a:t>   </a:t>
            </a:r>
          </a:p>
          <a:p>
            <a:r>
              <a:rPr lang="en-US" sz="1600" dirty="0"/>
              <a:t>This data is property of </a:t>
            </a:r>
            <a:r>
              <a:rPr lang="en-US" sz="1600" dirty="0" err="1"/>
              <a:t>ObviEnce</a:t>
            </a:r>
            <a:r>
              <a:rPr lang="en-US" sz="1600" dirty="0"/>
              <a:t> LLC and has been shared for the purpose of demonstrating PowerBI functionality with industry sample data.   Any uses of this data must include this attribution to </a:t>
            </a:r>
            <a:r>
              <a:rPr lang="en-US" sz="1600" dirty="0" err="1"/>
              <a:t>ObviEnce</a:t>
            </a:r>
            <a:r>
              <a:rPr lang="en-US" sz="1600" dirty="0"/>
              <a:t> LLC. </a:t>
            </a:r>
            <a:endParaRPr lang="en-US" sz="1600" kern="0" dirty="0">
              <a:ea typeface="Calibri" panose="020F0502020204030204"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341885C5-CB26-417D-A687-7B5866D64815}"/>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p>
        </p:txBody>
      </p:sp>
    </p:spTree>
    <p:extLst>
      <p:ext uri="{BB962C8B-B14F-4D97-AF65-F5344CB8AC3E}">
        <p14:creationId xmlns:p14="http://schemas.microsoft.com/office/powerpoint/2010/main" val="3751778647"/>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unique about Power BI Desktop in </a:t>
            </a:r>
            <a:r>
              <a:rPr lang="en-US" sz="2800" b="1" dirty="0">
                <a:solidFill>
                  <a:srgbClr val="FF0000"/>
                </a:solidFill>
                <a:latin typeface="+mn-lt"/>
              </a:rPr>
              <a:t>Import</a:t>
            </a:r>
            <a:r>
              <a:rPr lang="en-US" sz="2800" b="1" dirty="0">
                <a:latin typeface="+mn-lt"/>
              </a:rPr>
              <a:t> Mode?</a:t>
            </a:r>
          </a:p>
        </p:txBody>
      </p:sp>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srgbClr val="FF0000"/>
                </a:solidFill>
                <a:latin typeface="Segoe UI" panose="020B0502040204020203" pitchFamily="34" charset="0"/>
                <a:cs typeface="Segoe UI" panose="020B0502040204020203" pitchFamily="34" charset="0"/>
              </a:rPr>
              <a:t>Import</a:t>
            </a:r>
            <a:r>
              <a:rPr lang="en-US" sz="3600" dirty="0">
                <a:solidFill>
                  <a:prstClr val="black"/>
                </a:solidFill>
                <a:latin typeface="Segoe UI" panose="020B0502040204020203" pitchFamily="34" charset="0"/>
                <a:cs typeface="Segoe UI" panose="020B0502040204020203" pitchFamily="34" charset="0"/>
              </a:rPr>
              <a:t> Mode</a:t>
            </a:r>
          </a:p>
        </p:txBody>
      </p:sp>
      <p:sp>
        <p:nvSpPr>
          <p:cNvPr id="3" name="Rectangle 2"/>
          <p:cNvSpPr/>
          <p:nvPr/>
        </p:nvSpPr>
        <p:spPr>
          <a:xfrm>
            <a:off x="267500" y="1898784"/>
            <a:ext cx="11469576" cy="172970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latin typeface="+mj-lt"/>
              </a:rPr>
              <a:t>Columnar database</a:t>
            </a:r>
          </a:p>
          <a:p>
            <a:pPr>
              <a:lnSpc>
                <a:spcPct val="90000"/>
              </a:lnSpc>
              <a:spcAft>
                <a:spcPts val="600"/>
              </a:spcAft>
            </a:pPr>
            <a:endParaRPr lang="en-US" sz="2400" b="1" dirty="0">
              <a:solidFill>
                <a:srgbClr val="00B0F0"/>
              </a:solidFill>
              <a:latin typeface="+mj-lt"/>
            </a:endParaRPr>
          </a:p>
          <a:p>
            <a:pPr marL="342900" indent="-342900">
              <a:lnSpc>
                <a:spcPct val="90000"/>
              </a:lnSpc>
              <a:spcAft>
                <a:spcPts val="600"/>
              </a:spcAft>
              <a:buFont typeface="Arial" panose="020B0604020202020204" pitchFamily="34" charset="0"/>
              <a:buChar char="•"/>
            </a:pPr>
            <a:r>
              <a:rPr lang="en-US" sz="2400" dirty="0">
                <a:solidFill>
                  <a:srgbClr val="00B0F0"/>
                </a:solidFill>
              </a:rPr>
              <a:t>In-memory database</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
        <p:nvSpPr>
          <p:cNvPr id="9" name="Title 1"/>
          <p:cNvSpPr txBox="1">
            <a:spLocks/>
          </p:cNvSpPr>
          <p:nvPr/>
        </p:nvSpPr>
        <p:spPr>
          <a:xfrm>
            <a:off x="267500" y="4939696"/>
            <a:ext cx="11655840" cy="524527"/>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Let us understand some of the internals of Power BI Desktop !!</a:t>
            </a:r>
          </a:p>
        </p:txBody>
      </p:sp>
      <p:sp>
        <p:nvSpPr>
          <p:cNvPr id="4" name="Footer Placeholder 3">
            <a:extLst>
              <a:ext uri="{FF2B5EF4-FFF2-40B4-BE49-F238E27FC236}">
                <a16:creationId xmlns:a16="http://schemas.microsoft.com/office/drawing/2014/main" id="{001863DC-0865-4E85-9B11-B5615F9B3383}"/>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434544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Choosing storage mode: Import vs Direct Query</a:t>
            </a:r>
            <a:endPar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Rectangle 9">
            <a:extLst>
              <a:ext uri="{FF2B5EF4-FFF2-40B4-BE49-F238E27FC236}">
                <a16:creationId xmlns:a16="http://schemas.microsoft.com/office/drawing/2014/main" id="{513ABCEF-3C97-4A63-BA8C-040D6E200CA7}"/>
              </a:ext>
            </a:extLst>
          </p:cNvPr>
          <p:cNvSpPr/>
          <p:nvPr/>
        </p:nvSpPr>
        <p:spPr>
          <a:xfrm>
            <a:off x="276553" y="683741"/>
            <a:ext cx="11819475" cy="5878532"/>
          </a:xfrm>
          <a:prstGeom prst="rect">
            <a:avLst/>
          </a:prstGeom>
        </p:spPr>
        <p:txBody>
          <a:bodyPr wrap="square">
            <a:spAutoFit/>
          </a:bodyPr>
          <a:lstStyle/>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Import is your first choice (all in memory = best speed, no DAX limits)</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endParaRPr>
          </a:p>
          <a:p>
            <a:pPr marL="342900" indent="-342900">
              <a:buFont typeface="Arial" panose="020B0604020202020204" pitchFamily="34" charset="0"/>
              <a:buChar char="•"/>
            </a:pPr>
            <a:r>
              <a:rPr lang="en-US" sz="2400" kern="0" dirty="0">
                <a:gradFill>
                  <a:gsLst>
                    <a:gs pos="1250">
                      <a:schemeClr val="tx1"/>
                    </a:gs>
                    <a:gs pos="100000">
                      <a:schemeClr val="tx1"/>
                    </a:gs>
                  </a:gsLst>
                  <a:lin ang="5400000" scaled="0"/>
                </a:gradFill>
              </a:rPr>
              <a:t>When is it inappropriate</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Extremely large data volumes</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Need near real-time access to data from source</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Considerable existing investment in external DW or OLAP (modelled, conformed, cleaned, calcs defined </a:t>
            </a:r>
            <a:r>
              <a:rPr lang="en-US" sz="2400" kern="0" dirty="0" err="1">
                <a:gradFill>
                  <a:gsLst>
                    <a:gs pos="1250">
                      <a:schemeClr val="tx1"/>
                    </a:gs>
                    <a:gs pos="100000">
                      <a:schemeClr val="tx1"/>
                    </a:gs>
                  </a:gsLst>
                  <a:lin ang="5400000" scaled="0"/>
                </a:gradFill>
                <a:latin typeface="+mj-lt"/>
              </a:rPr>
              <a:t>etc</a:t>
            </a:r>
            <a:r>
              <a:rPr lang="en-US" sz="2400" kern="0" dirty="0">
                <a:gradFill>
                  <a:gsLst>
                    <a:gs pos="1250">
                      <a:schemeClr val="tx1"/>
                    </a:gs>
                    <a:gs pos="100000">
                      <a:schemeClr val="tx1"/>
                    </a:gs>
                  </a:gsLst>
                  <a:lin ang="5400000" scaled="0"/>
                </a:gradFill>
                <a:latin typeface="+mj-lt"/>
              </a:rPr>
              <a:t>). SSAS MD, SAP HANA and BW are common.</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Regulatory and data sovereignty requirements</a:t>
            </a:r>
          </a:p>
          <a:p>
            <a:endParaRPr lang="en-US" sz="1600" dirty="0"/>
          </a:p>
          <a:p>
            <a:pPr marL="457200" indent="-457200">
              <a:buFont typeface="Arial" panose="020B0604020202020204" pitchFamily="34" charset="0"/>
              <a:buChar char="•"/>
            </a:pPr>
            <a:r>
              <a:rPr lang="en-US" sz="2400" kern="0" dirty="0">
                <a:gradFill>
                  <a:gsLst>
                    <a:gs pos="1250">
                      <a:schemeClr val="tx1"/>
                    </a:gs>
                    <a:gs pos="100000">
                      <a:schemeClr val="tx1"/>
                    </a:gs>
                  </a:gsLst>
                  <a:lin ang="5400000" scaled="0"/>
                </a:gradFill>
              </a:rPr>
              <a:t>Considerations</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How much source data, how compressible? Rule of thumb is 5x-10x</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Is Premium an option? (larger datasets supported there)</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Will blended architecture suffice? (Composite models, Aggregations for summary data)</a:t>
            </a:r>
          </a:p>
          <a:p>
            <a:pPr marL="800100" lvl="1" indent="-342900">
              <a:buFont typeface="Arial" panose="020B0604020202020204" pitchFamily="34" charset="0"/>
              <a:buChar char="•"/>
            </a:pPr>
            <a:r>
              <a:rPr lang="en-US" sz="2400" kern="0" dirty="0">
                <a:gradFill>
                  <a:gsLst>
                    <a:gs pos="1250">
                      <a:schemeClr val="tx1"/>
                    </a:gs>
                    <a:gs pos="100000">
                      <a:schemeClr val="tx1"/>
                    </a:gs>
                  </a:gsLst>
                  <a:lin ang="5400000" scaled="0"/>
                </a:gradFill>
                <a:latin typeface="+mj-lt"/>
              </a:rPr>
              <a:t>Some limits on DAX in </a:t>
            </a:r>
            <a:r>
              <a:rPr lang="en-US" sz="2400" kern="0" dirty="0" err="1">
                <a:gradFill>
                  <a:gsLst>
                    <a:gs pos="1250">
                      <a:schemeClr val="tx1"/>
                    </a:gs>
                    <a:gs pos="100000">
                      <a:schemeClr val="tx1"/>
                    </a:gs>
                  </a:gsLst>
                  <a:lin ang="5400000" scaled="0"/>
                </a:gradFill>
                <a:latin typeface="+mj-lt"/>
              </a:rPr>
              <a:t>DirectQuery</a:t>
            </a:r>
            <a:r>
              <a:rPr lang="en-US" sz="2400" kern="0" dirty="0">
                <a:gradFill>
                  <a:gsLst>
                    <a:gs pos="1250">
                      <a:schemeClr val="tx1"/>
                    </a:gs>
                    <a:gs pos="100000">
                      <a:schemeClr val="tx1"/>
                    </a:gs>
                  </a:gsLst>
                  <a:lin ang="5400000" scaled="0"/>
                </a:gradFill>
                <a:latin typeface="+mj-lt"/>
              </a:rPr>
              <a:t> mode (e.g. time intelligence)</a:t>
            </a:r>
          </a:p>
          <a:p>
            <a:pPr marL="342900" indent="-342900">
              <a:buFont typeface="Arial" panose="020B0604020202020204" pitchFamily="34" charset="0"/>
              <a:buChar char="•"/>
            </a:pPr>
            <a:endParaRPr lang="en-US" sz="2400" kern="0" dirty="0">
              <a:gradFill>
                <a:gsLst>
                  <a:gs pos="1250">
                    <a:schemeClr val="tx1"/>
                  </a:gs>
                  <a:gs pos="100000">
                    <a:schemeClr val="tx1"/>
                  </a:gs>
                </a:gsLst>
                <a:lin ang="5400000" scaled="0"/>
              </a:gradFill>
              <a:latin typeface="+mj-lt"/>
            </a:endParaRPr>
          </a:p>
        </p:txBody>
      </p:sp>
      <p:sp>
        <p:nvSpPr>
          <p:cNvPr id="2" name="Footer Placeholder 1">
            <a:extLst>
              <a:ext uri="{FF2B5EF4-FFF2-40B4-BE49-F238E27FC236}">
                <a16:creationId xmlns:a16="http://schemas.microsoft.com/office/drawing/2014/main" id="{31DF7139-F9D5-45D4-BA58-B06AC54DF36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70267690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Columnar Database</a:t>
            </a:r>
          </a:p>
        </p:txBody>
      </p:sp>
      <p:graphicFrame>
        <p:nvGraphicFramePr>
          <p:cNvPr id="4" name="Table 3"/>
          <p:cNvGraphicFramePr>
            <a:graphicFrameLocks noGrp="1"/>
          </p:cNvGraphicFramePr>
          <p:nvPr>
            <p:extLst>
              <p:ext uri="{D42A27DB-BD31-4B8C-83A1-F6EECF244321}">
                <p14:modId xmlns:p14="http://schemas.microsoft.com/office/powerpoint/2010/main" val="1976037690"/>
              </p:ext>
            </p:extLst>
          </p:nvPr>
        </p:nvGraphicFramePr>
        <p:xfrm>
          <a:off x="76856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639037661"/>
              </p:ext>
            </p:extLst>
          </p:nvPr>
        </p:nvGraphicFramePr>
        <p:xfrm>
          <a:off x="6947752" y="2291988"/>
          <a:ext cx="4506889" cy="2201952"/>
        </p:xfrm>
        <a:graphic>
          <a:graphicData uri="http://schemas.openxmlformats.org/drawingml/2006/table">
            <a:tbl>
              <a:tblPr firstRow="1" bandRow="1">
                <a:tableStyleId>{5C22544A-7EE6-4342-B048-85BDC9FD1C3A}</a:tableStyleId>
              </a:tblPr>
              <a:tblGrid>
                <a:gridCol w="1339942">
                  <a:extLst>
                    <a:ext uri="{9D8B030D-6E8A-4147-A177-3AD203B41FA5}">
                      <a16:colId xmlns:a16="http://schemas.microsoft.com/office/drawing/2014/main" val="20000"/>
                    </a:ext>
                  </a:extLst>
                </a:gridCol>
                <a:gridCol w="1315844">
                  <a:extLst>
                    <a:ext uri="{9D8B030D-6E8A-4147-A177-3AD203B41FA5}">
                      <a16:colId xmlns:a16="http://schemas.microsoft.com/office/drawing/2014/main" val="20001"/>
                    </a:ext>
                  </a:extLst>
                </a:gridCol>
                <a:gridCol w="1851103">
                  <a:extLst>
                    <a:ext uri="{9D8B030D-6E8A-4147-A177-3AD203B41FA5}">
                      <a16:colId xmlns:a16="http://schemas.microsoft.com/office/drawing/2014/main" val="20002"/>
                    </a:ext>
                  </a:extLst>
                </a:gridCol>
              </a:tblGrid>
              <a:tr h="550488">
                <a:tc>
                  <a:txBody>
                    <a:bodyPr/>
                    <a:lstStyle/>
                    <a:p>
                      <a:r>
                        <a:rPr lang="en-US" dirty="0"/>
                        <a:t>First</a:t>
                      </a:r>
                      <a:r>
                        <a:rPr lang="en-US" baseline="0" dirty="0"/>
                        <a:t> Name</a:t>
                      </a:r>
                      <a:endParaRPr lang="en-US" dirty="0"/>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Last Name</a:t>
                      </a:r>
                    </a:p>
                  </a:txBody>
                  <a:tcPr>
                    <a:lnB w="12700" cap="flat" cmpd="sng" algn="ctr">
                      <a:solidFill>
                        <a:schemeClr val="bg1">
                          <a:lumMod val="75000"/>
                        </a:schemeClr>
                      </a:solidFill>
                      <a:prstDash val="sysDot"/>
                      <a:round/>
                      <a:headEnd type="none" w="med" len="med"/>
                      <a:tailEnd type="none" w="med" len="med"/>
                    </a:lnB>
                    <a:solidFill>
                      <a:srgbClr val="505050"/>
                    </a:solidFill>
                  </a:tcPr>
                </a:tc>
                <a:tc>
                  <a:txBody>
                    <a:bodyPr/>
                    <a:lstStyle/>
                    <a:p>
                      <a:r>
                        <a:rPr lang="en-US" dirty="0"/>
                        <a:t>Sales</a:t>
                      </a:r>
                    </a:p>
                  </a:txBody>
                  <a:tcPr>
                    <a:lnB w="12700" cap="flat" cmpd="sng" algn="ctr">
                      <a:solidFill>
                        <a:schemeClr val="bg1">
                          <a:lumMod val="75000"/>
                        </a:schemeClr>
                      </a:solidFill>
                      <a:prstDash val="sysDot"/>
                      <a:round/>
                      <a:headEnd type="none" w="med" len="med"/>
                      <a:tailEnd type="none" w="med" len="med"/>
                    </a:lnB>
                    <a:solidFill>
                      <a:srgbClr val="505050"/>
                    </a:solidFill>
                  </a:tcPr>
                </a:tc>
                <a:extLst>
                  <a:ext uri="{0D108BD9-81ED-4DB2-BD59-A6C34878D82A}">
                    <a16:rowId xmlns:a16="http://schemas.microsoft.com/office/drawing/2014/main" val="10000"/>
                  </a:ext>
                </a:extLst>
              </a:tr>
              <a:tr h="550488">
                <a:tc>
                  <a:txBody>
                    <a:bodyPr/>
                    <a:lstStyle/>
                    <a:p>
                      <a:r>
                        <a:rPr lang="en-US" dirty="0"/>
                        <a:t>John</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Smith</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$10</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1"/>
                  </a:ext>
                </a:extLst>
              </a:tr>
              <a:tr h="550488">
                <a:tc>
                  <a:txBody>
                    <a:bodyPr/>
                    <a:lstStyle/>
                    <a:p>
                      <a:r>
                        <a:rPr lang="en-US" dirty="0"/>
                        <a:t>Jane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Doe</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$25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2"/>
                  </a:ext>
                </a:extLst>
              </a:tr>
              <a:tr h="550488">
                <a:tc>
                  <a:txBody>
                    <a:bodyPr/>
                    <a:lstStyle/>
                    <a:p>
                      <a:r>
                        <a:rPr lang="en-US" dirty="0"/>
                        <a:t>Hardy</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B</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tc>
                  <a:txBody>
                    <a:bodyPr/>
                    <a:lstStyle/>
                    <a:p>
                      <a:r>
                        <a:rPr lang="en-US" dirty="0"/>
                        <a:t>$35</a:t>
                      </a:r>
                    </a:p>
                  </a:txBody>
                  <a:tcPr>
                    <a:lnL w="12700" cap="flat" cmpd="sng" algn="ctr">
                      <a:solidFill>
                        <a:schemeClr val="bg1">
                          <a:lumMod val="75000"/>
                        </a:schemeClr>
                      </a:solidFill>
                      <a:prstDash val="sysDot"/>
                      <a:round/>
                      <a:headEnd type="none" w="med" len="med"/>
                      <a:tailEnd type="none" w="med" len="med"/>
                    </a:lnL>
                    <a:lnR w="12700" cap="flat" cmpd="sng" algn="ctr">
                      <a:solidFill>
                        <a:schemeClr val="bg1">
                          <a:lumMod val="75000"/>
                        </a:schemeClr>
                      </a:solidFill>
                      <a:prstDash val="sysDot"/>
                      <a:round/>
                      <a:headEnd type="none" w="med" len="med"/>
                      <a:tailEnd type="none" w="med" len="med"/>
                    </a:lnR>
                    <a:lnT w="1270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10" name="TextBox 9"/>
          <p:cNvSpPr txBox="1"/>
          <p:nvPr/>
        </p:nvSpPr>
        <p:spPr>
          <a:xfrm>
            <a:off x="865" y="5078955"/>
            <a:ext cx="6146119" cy="144655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row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fast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slower</a:t>
            </a:r>
          </a:p>
        </p:txBody>
      </p:sp>
      <p:sp>
        <p:nvSpPr>
          <p:cNvPr id="11" name="Rectangle 10">
            <a:extLst>
              <a:ext uri="{C183D7F6-B498-43B3-948B-1728B52AA6E4}">
                <adec:decorative xmlns:adec="http://schemas.microsoft.com/office/drawing/2017/decorative" val="1"/>
              </a:ext>
            </a:extLst>
          </p:cNvPr>
          <p:cNvSpPr/>
          <p:nvPr/>
        </p:nvSpPr>
        <p:spPr bwMode="auto">
          <a:xfrm>
            <a:off x="768562" y="2847294"/>
            <a:ext cx="4506889" cy="564979"/>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C183D7F6-B498-43B3-948B-1728B52AA6E4}">
                <adec:decorative xmlns:adec="http://schemas.microsoft.com/office/drawing/2017/decorative" val="1"/>
              </a:ext>
            </a:extLst>
          </p:cNvPr>
          <p:cNvSpPr/>
          <p:nvPr/>
        </p:nvSpPr>
        <p:spPr bwMode="auto">
          <a:xfrm>
            <a:off x="768562" y="3410018"/>
            <a:ext cx="4506889" cy="48774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C183D7F6-B498-43B3-948B-1728B52AA6E4}">
                <adec:decorative xmlns:adec="http://schemas.microsoft.com/office/drawing/2017/decorative" val="1"/>
              </a:ext>
            </a:extLst>
          </p:cNvPr>
          <p:cNvSpPr/>
          <p:nvPr/>
        </p:nvSpPr>
        <p:spPr bwMode="auto">
          <a:xfrm>
            <a:off x="768562" y="3897763"/>
            <a:ext cx="4506889" cy="5575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C183D7F6-B498-43B3-948B-1728B52AA6E4}">
                <adec:decorative xmlns:adec="http://schemas.microsoft.com/office/drawing/2017/decorative" val="1"/>
              </a:ext>
            </a:extLst>
          </p:cNvPr>
          <p:cNvSpPr/>
          <p:nvPr/>
        </p:nvSpPr>
        <p:spPr bwMode="auto">
          <a:xfrm>
            <a:off x="6947752" y="2832408"/>
            <a:ext cx="1339872" cy="1661532"/>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C183D7F6-B498-43B3-948B-1728B52AA6E4}">
                <adec:decorative xmlns:adec="http://schemas.microsoft.com/office/drawing/2017/decorative" val="1"/>
              </a:ext>
            </a:extLst>
          </p:cNvPr>
          <p:cNvSpPr/>
          <p:nvPr/>
        </p:nvSpPr>
        <p:spPr bwMode="auto">
          <a:xfrm>
            <a:off x="8287624" y="2828263"/>
            <a:ext cx="1324440" cy="1665677"/>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C183D7F6-B498-43B3-948B-1728B52AA6E4}">
                <adec:decorative xmlns:adec="http://schemas.microsoft.com/office/drawing/2017/decorative" val="1"/>
              </a:ext>
            </a:extLst>
          </p:cNvPr>
          <p:cNvSpPr/>
          <p:nvPr/>
        </p:nvSpPr>
        <p:spPr bwMode="auto">
          <a:xfrm>
            <a:off x="9612064" y="2835196"/>
            <a:ext cx="1830911" cy="165874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6333892" y="5078955"/>
            <a:ext cx="6146119" cy="177279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Stores </a:t>
            </a:r>
            <a:r>
              <a:rPr lang="en-US" b="1" dirty="0">
                <a:solidFill>
                  <a:srgbClr val="00B0F0"/>
                </a:solidFill>
              </a:rPr>
              <a:t>each column separately </a:t>
            </a:r>
            <a:r>
              <a:rPr lang="en-US" dirty="0">
                <a:gradFill>
                  <a:gsLst>
                    <a:gs pos="2917">
                      <a:schemeClr val="tx1"/>
                    </a:gs>
                    <a:gs pos="30000">
                      <a:schemeClr val="tx1"/>
                    </a:gs>
                  </a:gsLst>
                  <a:lin ang="5400000" scaled="0"/>
                </a:gradFill>
              </a:rPr>
              <a:t>(like a separate file)</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columns from a single row is slow</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Retrieving multiple rows from a single column is faster</a:t>
            </a:r>
          </a:p>
          <a:p>
            <a:pPr marL="342900" indent="-342900">
              <a:lnSpc>
                <a:spcPct val="90000"/>
              </a:lnSpc>
              <a:spcAft>
                <a:spcPts val="600"/>
              </a:spcAft>
              <a:buFont typeface="Arial" panose="020B0604020202020204" pitchFamily="34" charset="0"/>
              <a:buChar char="•"/>
            </a:pPr>
            <a:r>
              <a:rPr lang="en-US" b="1" dirty="0">
                <a:solidFill>
                  <a:srgbClr val="00B0F0"/>
                </a:solidFill>
              </a:rPr>
              <a:t>Columnar databases are well suited for analytics</a:t>
            </a:r>
          </a:p>
        </p:txBody>
      </p:sp>
      <p:sp>
        <p:nvSpPr>
          <p:cNvPr id="18" name="TextBox 17"/>
          <p:cNvSpPr txBox="1"/>
          <p:nvPr/>
        </p:nvSpPr>
        <p:spPr>
          <a:xfrm>
            <a:off x="15571" y="1621487"/>
            <a:ext cx="586097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Row Based Database</a:t>
            </a:r>
          </a:p>
        </p:txBody>
      </p:sp>
      <p:sp>
        <p:nvSpPr>
          <p:cNvPr id="19" name="TextBox 18"/>
          <p:cNvSpPr txBox="1"/>
          <p:nvPr/>
        </p:nvSpPr>
        <p:spPr>
          <a:xfrm>
            <a:off x="6776147" y="1621487"/>
            <a:ext cx="46645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PBI - Columnar Database</a:t>
            </a:r>
          </a:p>
        </p:txBody>
      </p:sp>
      <p:cxnSp>
        <p:nvCxnSpPr>
          <p:cNvPr id="5" name="Straight Arrow Connector 4"/>
          <p:cNvCxnSpPr/>
          <p:nvPr/>
        </p:nvCxnSpPr>
        <p:spPr>
          <a:xfrm flipH="1">
            <a:off x="5363762" y="309676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363762" y="3639312"/>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5363762" y="4181856"/>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flipH="1" flipV="1">
            <a:off x="10064285"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5400000" flipH="1" flipV="1">
            <a:off x="8613437" y="4750331"/>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flipH="1" flipV="1">
            <a:off x="7290098" y="4726838"/>
            <a:ext cx="512782" cy="0"/>
          </a:xfrm>
          <a:prstGeom prst="straightConnector1">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46031A4A-F93B-415B-996A-AA0771A8AFDF}"/>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435552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In-Memory Database</a:t>
            </a:r>
          </a:p>
        </p:txBody>
      </p:sp>
      <p:sp>
        <p:nvSpPr>
          <p:cNvPr id="3" name="Rectangle 2"/>
          <p:cNvSpPr/>
          <p:nvPr/>
        </p:nvSpPr>
        <p:spPr>
          <a:xfrm>
            <a:off x="427909" y="1198610"/>
            <a:ext cx="11453847" cy="3656386"/>
          </a:xfrm>
          <a:prstGeom prst="rect">
            <a:avLst/>
          </a:prstGeom>
        </p:spPr>
        <p:txBody>
          <a:bodyPr wrap="square">
            <a:spAutoFit/>
          </a:bodyPr>
          <a:lstStyle/>
          <a:p>
            <a:pPr>
              <a:lnSpc>
                <a:spcPct val="90000"/>
              </a:lnSpc>
              <a:spcAft>
                <a:spcPts val="600"/>
              </a:spcAft>
            </a:pPr>
            <a:r>
              <a:rPr lang="en-US" sz="2800" dirty="0">
                <a:gradFill>
                  <a:gsLst>
                    <a:gs pos="2917">
                      <a:schemeClr val="tx1"/>
                    </a:gs>
                    <a:gs pos="30000">
                      <a:schemeClr val="tx1"/>
                    </a:gs>
                  </a:gsLst>
                  <a:lin ang="5400000" scaled="0"/>
                </a:gradFill>
              </a:rPr>
              <a:t>Power BI compresses data to conserve space in RAM</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Will help you understand the data modeling for performance optimization</a:t>
            </a:r>
          </a:p>
          <a:p>
            <a:pPr>
              <a:lnSpc>
                <a:spcPct val="90000"/>
              </a:lnSpc>
              <a:spcAft>
                <a:spcPts val="600"/>
              </a:spcAft>
            </a:pP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Data stored in </a:t>
            </a:r>
            <a:r>
              <a:rPr lang="en-US" sz="2800" b="1" dirty="0">
                <a:solidFill>
                  <a:srgbClr val="00B0F0"/>
                </a:solidFill>
              </a:rPr>
              <a:t>RAM (in memory)</a:t>
            </a:r>
            <a:endParaRPr lang="en-US" sz="2800" dirty="0">
              <a:gradFill>
                <a:gsLst>
                  <a:gs pos="2917">
                    <a:schemeClr val="tx1"/>
                  </a:gs>
                  <a:gs pos="30000">
                    <a:schemeClr val="tx1"/>
                  </a:gs>
                </a:gsLst>
                <a:lin ang="5400000" scaled="0"/>
              </a:gradFill>
            </a:endParaRPr>
          </a:p>
          <a:p>
            <a:pPr>
              <a:lnSpc>
                <a:spcPct val="90000"/>
              </a:lnSpc>
              <a:spcAft>
                <a:spcPts val="600"/>
              </a:spcAft>
            </a:pPr>
            <a:r>
              <a:rPr lang="en-US" sz="2800" dirty="0">
                <a:gradFill>
                  <a:gsLst>
                    <a:gs pos="2917">
                      <a:schemeClr val="tx1"/>
                    </a:gs>
                    <a:gs pos="30000">
                      <a:schemeClr val="tx1"/>
                    </a:gs>
                  </a:gsLst>
                  <a:lin ang="5400000" scaled="0"/>
                </a:gradFill>
              </a:rPr>
              <a:t>RAM is all electronic – </a:t>
            </a:r>
            <a:r>
              <a:rPr lang="en-US" sz="2800" b="1" dirty="0">
                <a:solidFill>
                  <a:srgbClr val="00B0F0"/>
                </a:solidFill>
              </a:rPr>
              <a:t>Read/Write is fast</a:t>
            </a:r>
          </a:p>
          <a:p>
            <a:pPr>
              <a:lnSpc>
                <a:spcPct val="90000"/>
              </a:lnSpc>
              <a:spcAft>
                <a:spcPts val="600"/>
              </a:spcAft>
            </a:pPr>
            <a:endParaRPr lang="en-US" sz="2800"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55119A92-63B2-416F-B520-6DF5CC3A304B}"/>
              </a:ext>
            </a:extLst>
          </p:cNvPr>
          <p:cNvSpPr>
            <a:spLocks noGrp="1"/>
          </p:cNvSpPr>
          <p:nvPr>
            <p:ph type="ftr" sz="quarter" idx="3"/>
          </p:nvPr>
        </p:nvSpPr>
        <p:spPr/>
        <p:txBody>
          <a:bodyPr/>
          <a:lstStyle/>
          <a:p>
            <a:r>
              <a:rPr lang="en-US" dirty="0"/>
              <a:t>© 2020 Microsoft. All rights reserved.</a:t>
            </a:r>
          </a:p>
        </p:txBody>
      </p:sp>
      <p:sp>
        <p:nvSpPr>
          <p:cNvPr id="9" name="Rectangle 8">
            <a:extLst>
              <a:ext uri="{FF2B5EF4-FFF2-40B4-BE49-F238E27FC236}">
                <a16:creationId xmlns:a16="http://schemas.microsoft.com/office/drawing/2014/main" id="{7E30472C-D1F4-44C1-BEDB-DB2BDC29DE3D}"/>
              </a:ext>
            </a:extLst>
          </p:cNvPr>
          <p:cNvSpPr/>
          <p:nvPr/>
        </p:nvSpPr>
        <p:spPr>
          <a:xfrm>
            <a:off x="2167253" y="5699720"/>
            <a:ext cx="6927794" cy="480131"/>
          </a:xfrm>
          <a:prstGeom prst="rect">
            <a:avLst/>
          </a:prstGeom>
        </p:spPr>
        <p:txBody>
          <a:bodyPr wrap="none">
            <a:spAutoFit/>
          </a:bodyPr>
          <a:lstStyle/>
          <a:p>
            <a:pPr>
              <a:lnSpc>
                <a:spcPct val="90000"/>
              </a:lnSpc>
              <a:spcAft>
                <a:spcPts val="600"/>
              </a:spcAft>
            </a:pPr>
            <a:r>
              <a:rPr lang="en-US" sz="2800" dirty="0">
                <a:gradFill>
                  <a:gsLst>
                    <a:gs pos="2917">
                      <a:schemeClr val="tx1"/>
                    </a:gs>
                    <a:gs pos="30000">
                      <a:schemeClr val="tx1"/>
                    </a:gs>
                  </a:gsLst>
                  <a:lin ang="5400000" scaled="0"/>
                </a:gradFill>
              </a:rPr>
              <a:t>(Detailed information in Appendix 2 slides)</a:t>
            </a:r>
          </a:p>
        </p:txBody>
      </p:sp>
    </p:spTree>
    <p:extLst>
      <p:ext uri="{BB962C8B-B14F-4D97-AF65-F5344CB8AC3E}">
        <p14:creationId xmlns:p14="http://schemas.microsoft.com/office/powerpoint/2010/main" val="210159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Data Types</a:t>
            </a:r>
          </a:p>
        </p:txBody>
      </p:sp>
      <p:sp>
        <p:nvSpPr>
          <p:cNvPr id="3" name="TextBox 2"/>
          <p:cNvSpPr txBox="1"/>
          <p:nvPr/>
        </p:nvSpPr>
        <p:spPr>
          <a:xfrm>
            <a:off x="355042" y="1044424"/>
            <a:ext cx="10561320" cy="4438138"/>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Numeric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Whole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Decimal Number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Fixed Decimal Number (Floating point stored as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Boolean</a:t>
            </a:r>
          </a:p>
          <a:p>
            <a:pPr>
              <a:lnSpc>
                <a:spcPct val="90000"/>
              </a:lnSpc>
              <a:spcAft>
                <a:spcPts val="600"/>
              </a:spcAft>
            </a:pPr>
            <a:r>
              <a:rPr lang="en-US" sz="2400" b="1" dirty="0">
                <a:gradFill>
                  <a:gsLst>
                    <a:gs pos="2917">
                      <a:schemeClr val="tx1"/>
                    </a:gs>
                    <a:gs pos="30000">
                      <a:schemeClr val="tx1"/>
                    </a:gs>
                  </a:gsLst>
                  <a:lin ang="5400000" scaled="0"/>
                </a:gradFill>
                <a:latin typeface="+mj-lt"/>
              </a:rPr>
              <a:t>Date/Time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 Internally stored as an integer</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Time – Internally stored as a fraction between 0 and 1</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Date Time </a:t>
            </a:r>
          </a:p>
          <a:p>
            <a:pPr>
              <a:lnSpc>
                <a:spcPct val="90000"/>
              </a:lnSpc>
              <a:spcAft>
                <a:spcPts val="600"/>
              </a:spcAft>
            </a:pPr>
            <a:r>
              <a:rPr lang="en-US" sz="2400" b="1" dirty="0">
                <a:gradFill>
                  <a:gsLst>
                    <a:gs pos="2917">
                      <a:schemeClr val="tx1"/>
                    </a:gs>
                    <a:gs pos="30000">
                      <a:schemeClr val="tx1"/>
                    </a:gs>
                  </a:gsLst>
                  <a:lin ang="5400000" scaled="0"/>
                </a:gradFill>
                <a:latin typeface="+mj-lt"/>
              </a:rPr>
              <a:t>Other Data Types</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Text </a:t>
            </a:r>
          </a:p>
          <a:p>
            <a:pPr marL="342900" indent="-342900">
              <a:lnSpc>
                <a:spcPct val="90000"/>
              </a:lnSpc>
              <a:spcAft>
                <a:spcPts val="600"/>
              </a:spcAft>
              <a:buFont typeface="Arial" panose="020B0604020202020204" pitchFamily="34" charset="0"/>
              <a:buChar char="•"/>
            </a:pPr>
            <a:r>
              <a:rPr lang="en-US" sz="2000" b="1" dirty="0">
                <a:solidFill>
                  <a:srgbClr val="00B0F0"/>
                </a:solidFill>
              </a:rPr>
              <a:t>Any – You should never see this in a data model. Bad things can happen!!</a:t>
            </a:r>
          </a:p>
        </p:txBody>
      </p:sp>
      <p:sp>
        <p:nvSpPr>
          <p:cNvPr id="4" name="TextBox 3"/>
          <p:cNvSpPr txBox="1"/>
          <p:nvPr/>
        </p:nvSpPr>
        <p:spPr>
          <a:xfrm>
            <a:off x="267500" y="5752560"/>
            <a:ext cx="11655840" cy="341632"/>
          </a:xfrm>
          <a:prstGeom prst="rect">
            <a:avLst/>
          </a:prstGeom>
          <a:solidFill>
            <a:schemeClr val="bg1"/>
          </a:solidFill>
        </p:spPr>
        <p:txBody>
          <a:bodyPr wrap="square">
            <a:spAutoFit/>
          </a:bodyPr>
          <a:lstStyle>
            <a:defPPr>
              <a:defRPr lang="en-US"/>
            </a:defPPr>
            <a:lvl1pPr>
              <a:lnSpc>
                <a:spcPct val="90000"/>
              </a:lnSpc>
              <a:spcAft>
                <a:spcPts val="600"/>
              </a:spcAft>
              <a:defRPr b="1">
                <a:gradFill>
                  <a:gsLst>
                    <a:gs pos="2917">
                      <a:schemeClr val="tx1"/>
                    </a:gs>
                    <a:gs pos="30000">
                      <a:schemeClr val="tx1"/>
                    </a:gs>
                  </a:gsLst>
                  <a:lin ang="5400000" scaled="0"/>
                </a:gradFill>
              </a:defRPr>
            </a:lvl1pPr>
          </a:lstStyle>
          <a:p>
            <a:r>
              <a:rPr lang="en-US" dirty="0"/>
              <a:t>Pro Tip: Data type is different from data format</a:t>
            </a:r>
          </a:p>
        </p:txBody>
      </p:sp>
      <p:sp>
        <p:nvSpPr>
          <p:cNvPr id="5" name="Rounded Rectangle 4"/>
          <p:cNvSpPr/>
          <p:nvPr/>
        </p:nvSpPr>
        <p:spPr bwMode="auto">
          <a:xfrm>
            <a:off x="8109679" y="1074729"/>
            <a:ext cx="3344962" cy="3467292"/>
          </a:xfrm>
          <a:prstGeom prst="roundRect">
            <a:avLst/>
          </a:prstGeom>
          <a:solidFill>
            <a:srgbClr val="FDF6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Types</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a:t>
            </a:r>
            <a:br>
              <a:rPr lang="en-US" sz="2400" i="1" dirty="0">
                <a:solidFill>
                  <a:schemeClr val="tx1"/>
                </a:solidFill>
                <a:latin typeface="+mj-lt"/>
                <a:ea typeface="Segoe UI" pitchFamily="34" charset="0"/>
                <a:cs typeface="Segoe UI" pitchFamily="34" charset="0"/>
              </a:rPr>
            </a:br>
            <a:r>
              <a:rPr lang="en-US" sz="2400" i="1" u="sng" dirty="0">
                <a:solidFill>
                  <a:schemeClr val="tx1"/>
                </a:solidFill>
                <a:latin typeface="+mj-lt"/>
                <a:ea typeface="Segoe UI" pitchFamily="34" charset="0"/>
                <a:cs typeface="Segoe UI" pitchFamily="34" charset="0"/>
              </a:rPr>
              <a:t>Query Editor</a:t>
            </a:r>
          </a:p>
          <a:p>
            <a:pPr algn="ctr" defTabSz="932472" fontAlgn="base">
              <a:lnSpc>
                <a:spcPct val="90000"/>
              </a:lnSpc>
              <a:spcBef>
                <a:spcPct val="0"/>
              </a:spcBef>
              <a:spcAft>
                <a:spcPct val="0"/>
              </a:spcAft>
            </a:pPr>
            <a:endParaRPr lang="en-US" sz="2400" i="1" dirty="0">
              <a:solidFill>
                <a:schemeClr val="tx1"/>
              </a:solidFill>
              <a:latin typeface="+mj-lt"/>
              <a:ea typeface="Segoe UI" pitchFamily="34" charset="0"/>
              <a:cs typeface="Segoe UI" pitchFamily="34" charset="0"/>
            </a:endParaRPr>
          </a:p>
          <a:p>
            <a:pPr algn="ctr" defTabSz="932472" fontAlgn="base">
              <a:lnSpc>
                <a:spcPct val="90000"/>
              </a:lnSpc>
              <a:spcBef>
                <a:spcPct val="0"/>
              </a:spcBef>
              <a:spcAft>
                <a:spcPct val="0"/>
              </a:spcAft>
            </a:pPr>
            <a:r>
              <a:rPr lang="en-US" sz="2400" i="1" dirty="0">
                <a:solidFill>
                  <a:schemeClr val="tx1"/>
                </a:solidFill>
                <a:latin typeface="+mj-lt"/>
                <a:ea typeface="Segoe UI" pitchFamily="34" charset="0"/>
                <a:cs typeface="Segoe UI" pitchFamily="34" charset="0"/>
              </a:rPr>
              <a:t>Set your </a:t>
            </a:r>
            <a:br>
              <a:rPr lang="en-US" sz="2400" i="1" dirty="0">
                <a:solidFill>
                  <a:schemeClr val="tx1"/>
                </a:solidFill>
                <a:latin typeface="+mj-lt"/>
                <a:ea typeface="Segoe UI" pitchFamily="34" charset="0"/>
                <a:cs typeface="Segoe UI" pitchFamily="34" charset="0"/>
              </a:rPr>
            </a:br>
            <a:r>
              <a:rPr lang="en-US" sz="2400" b="1" i="1" dirty="0">
                <a:solidFill>
                  <a:schemeClr val="tx1"/>
                </a:solidFill>
                <a:latin typeface="+mj-lt"/>
                <a:ea typeface="Segoe UI" pitchFamily="34" charset="0"/>
                <a:cs typeface="Segoe UI" pitchFamily="34" charset="0"/>
              </a:rPr>
              <a:t>Data Formats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 %, </a:t>
            </a:r>
            <a:r>
              <a:rPr lang="en-US" sz="2400" i="1" dirty="0" err="1">
                <a:solidFill>
                  <a:schemeClr val="tx1"/>
                </a:solidFill>
                <a:latin typeface="+mj-lt"/>
                <a:ea typeface="Segoe UI" pitchFamily="34" charset="0"/>
                <a:cs typeface="Segoe UI" pitchFamily="34" charset="0"/>
              </a:rPr>
              <a:t>etc</a:t>
            </a:r>
            <a:r>
              <a:rPr lang="en-US" sz="2400" i="1" dirty="0">
                <a:solidFill>
                  <a:schemeClr val="tx1"/>
                </a:solidFill>
                <a:latin typeface="+mj-lt"/>
                <a:ea typeface="Segoe UI" pitchFamily="34" charset="0"/>
                <a:cs typeface="Segoe UI" pitchFamily="34" charset="0"/>
              </a:rPr>
              <a:t>) </a:t>
            </a:r>
            <a:br>
              <a:rPr lang="en-US" sz="2400" i="1" dirty="0">
                <a:solidFill>
                  <a:schemeClr val="tx1"/>
                </a:solidFill>
                <a:latin typeface="+mj-lt"/>
                <a:ea typeface="Segoe UI" pitchFamily="34" charset="0"/>
                <a:cs typeface="Segoe UI" pitchFamily="34" charset="0"/>
              </a:rPr>
            </a:br>
            <a:r>
              <a:rPr lang="en-US" sz="2400" i="1" dirty="0">
                <a:solidFill>
                  <a:schemeClr val="tx1"/>
                </a:solidFill>
                <a:latin typeface="+mj-lt"/>
                <a:ea typeface="Segoe UI" pitchFamily="34" charset="0"/>
                <a:cs typeface="Segoe UI" pitchFamily="34" charset="0"/>
              </a:rPr>
              <a:t>in the Data Model</a:t>
            </a:r>
          </a:p>
        </p:txBody>
      </p:sp>
      <p:sp>
        <p:nvSpPr>
          <p:cNvPr id="2" name="Footer Placeholder 1">
            <a:extLst>
              <a:ext uri="{FF2B5EF4-FFF2-40B4-BE49-F238E27FC236}">
                <a16:creationId xmlns:a16="http://schemas.microsoft.com/office/drawing/2014/main" id="{2BD9AE12-2019-43FB-9C20-5CD92B1E268F}"/>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7403855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Hierarchies</a:t>
            </a:r>
          </a:p>
        </p:txBody>
      </p:sp>
      <p:sp>
        <p:nvSpPr>
          <p:cNvPr id="3" name="TextBox 2"/>
          <p:cNvSpPr txBox="1"/>
          <p:nvPr/>
        </p:nvSpPr>
        <p:spPr>
          <a:xfrm>
            <a:off x="400013" y="1424858"/>
            <a:ext cx="7069096" cy="400417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Power BI generates Date hierarchies when dates are added to visuals, this allows the end user to drill from Year, Quarter, Month &amp; Day.</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Users can also create custom hierarchies in the model by dragging a lower level field onto the parent.</a:t>
            </a:r>
            <a:endParaRPr lang="en-US" sz="2000" b="1" dirty="0">
              <a:solidFill>
                <a:srgbClr val="00B0F0"/>
              </a:solidFill>
            </a:endParaRPr>
          </a:p>
        </p:txBody>
      </p:sp>
      <p:sp>
        <p:nvSpPr>
          <p:cNvPr id="2" name="Footer Placeholder 1">
            <a:extLst>
              <a:ext uri="{FF2B5EF4-FFF2-40B4-BE49-F238E27FC236}">
                <a16:creationId xmlns:a16="http://schemas.microsoft.com/office/drawing/2014/main" id="{E2D979B8-DDEA-4733-A997-6CF41AB85D94}"/>
              </a:ext>
            </a:extLst>
          </p:cNvPr>
          <p:cNvSpPr>
            <a:spLocks noGrp="1"/>
          </p:cNvSpPr>
          <p:nvPr>
            <p:ph type="ftr" sz="quarter" idx="3"/>
          </p:nvPr>
        </p:nvSpPr>
        <p:spPr/>
        <p:txBody>
          <a:bodyPr/>
          <a:lstStyle/>
          <a:p>
            <a:r>
              <a:rPr lang="en-US" dirty="0"/>
              <a:t>© 2020 Microsoft. All rights reserved.</a:t>
            </a:r>
          </a:p>
        </p:txBody>
      </p:sp>
      <p:pic>
        <p:nvPicPr>
          <p:cNvPr id="4" name="Picture 3" descr="Date Hierarchy default form PowerBI ">
            <a:extLst>
              <a:ext uri="{FF2B5EF4-FFF2-40B4-BE49-F238E27FC236}">
                <a16:creationId xmlns:a16="http://schemas.microsoft.com/office/drawing/2014/main" id="{87EA6FFF-13DC-4F5E-8BB8-C2C4E71B3C80}"/>
              </a:ext>
            </a:extLst>
          </p:cNvPr>
          <p:cNvPicPr>
            <a:picLocks noChangeAspect="1"/>
          </p:cNvPicPr>
          <p:nvPr/>
        </p:nvPicPr>
        <p:blipFill>
          <a:blip r:embed="rId3"/>
          <a:stretch>
            <a:fillRect/>
          </a:stretch>
        </p:blipFill>
        <p:spPr>
          <a:xfrm>
            <a:off x="8471760" y="1651582"/>
            <a:ext cx="2530249" cy="2076852"/>
          </a:xfrm>
          <a:prstGeom prst="rect">
            <a:avLst/>
          </a:prstGeom>
        </p:spPr>
      </p:pic>
      <p:pic>
        <p:nvPicPr>
          <p:cNvPr id="5" name="Picture 4" descr="Custom created hierarchy by Country from Power BI">
            <a:extLst>
              <a:ext uri="{FF2B5EF4-FFF2-40B4-BE49-F238E27FC236}">
                <a16:creationId xmlns:a16="http://schemas.microsoft.com/office/drawing/2014/main" id="{6B230288-B544-400B-B080-35F2A56AB0CE}"/>
              </a:ext>
            </a:extLst>
          </p:cNvPr>
          <p:cNvPicPr>
            <a:picLocks noChangeAspect="1"/>
          </p:cNvPicPr>
          <p:nvPr/>
        </p:nvPicPr>
        <p:blipFill>
          <a:blip r:embed="rId4"/>
          <a:stretch>
            <a:fillRect/>
          </a:stretch>
        </p:blipFill>
        <p:spPr>
          <a:xfrm>
            <a:off x="7304193" y="4440577"/>
            <a:ext cx="2872429" cy="1976907"/>
          </a:xfrm>
          <a:prstGeom prst="rect">
            <a:avLst/>
          </a:prstGeom>
        </p:spPr>
      </p:pic>
    </p:spTree>
    <p:extLst>
      <p:ext uri="{BB962C8B-B14F-4D97-AF65-F5344CB8AC3E}">
        <p14:creationId xmlns:p14="http://schemas.microsoft.com/office/powerpoint/2010/main" val="9907109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Sort By Column</a:t>
            </a:r>
          </a:p>
        </p:txBody>
      </p:sp>
      <p:sp>
        <p:nvSpPr>
          <p:cNvPr id="3" name="TextBox 2"/>
          <p:cNvSpPr txBox="1"/>
          <p:nvPr/>
        </p:nvSpPr>
        <p:spPr>
          <a:xfrm>
            <a:off x="355042" y="1873537"/>
            <a:ext cx="5491122" cy="2520690"/>
          </a:xfrm>
          <a:prstGeom prst="rect">
            <a:avLst/>
          </a:prstGeom>
          <a:noFill/>
        </p:spPr>
        <p:txBody>
          <a:bodyPr wrap="square" lIns="182880" tIns="146304" rIns="182880" bIns="146304" rtlCol="0" anchor="ctr">
            <a:spAutoFit/>
          </a:bodyPr>
          <a:lstStyle/>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Enables sorting one text field by another (numeric) field</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latin typeface="+mj-lt"/>
            </a:endParaRPr>
          </a:p>
          <a:p>
            <a:pPr>
              <a:lnSpc>
                <a:spcPct val="90000"/>
              </a:lnSpc>
              <a:spcAft>
                <a:spcPts val="600"/>
              </a:spcAft>
            </a:pPr>
            <a:endParaRPr lang="en-US" sz="2400" b="1"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b="1" dirty="0">
                <a:gradFill>
                  <a:gsLst>
                    <a:gs pos="2917">
                      <a:schemeClr val="tx1"/>
                    </a:gs>
                    <a:gs pos="30000">
                      <a:schemeClr val="tx1"/>
                    </a:gs>
                  </a:gsLst>
                  <a:lin ang="5400000" scaled="0"/>
                </a:gradFill>
                <a:latin typeface="+mj-lt"/>
              </a:rPr>
              <a:t>Both columns must have the same number of distinct values</a:t>
            </a:r>
            <a:endParaRPr lang="en-US" sz="2000" b="1" dirty="0">
              <a:solidFill>
                <a:srgbClr val="00B0F0"/>
              </a:solidFill>
            </a:endParaRPr>
          </a:p>
        </p:txBody>
      </p:sp>
      <p:pic>
        <p:nvPicPr>
          <p:cNvPr id="5" name="Picture 4"/>
          <p:cNvPicPr>
            <a:picLocks noChangeAspect="1"/>
          </p:cNvPicPr>
          <p:nvPr/>
        </p:nvPicPr>
        <p:blipFill>
          <a:blip r:embed="rId3"/>
          <a:stretch>
            <a:fillRect/>
          </a:stretch>
        </p:blipFill>
        <p:spPr>
          <a:xfrm>
            <a:off x="7574533" y="1727284"/>
            <a:ext cx="3098959" cy="2813195"/>
          </a:xfrm>
          <a:prstGeom prst="rect">
            <a:avLst/>
          </a:prstGeom>
        </p:spPr>
      </p:pic>
      <p:sp>
        <p:nvSpPr>
          <p:cNvPr id="11" name="Rectangle 10" descr="Emphasizes the sort by column "/>
          <p:cNvSpPr/>
          <p:nvPr/>
        </p:nvSpPr>
        <p:spPr bwMode="auto">
          <a:xfrm>
            <a:off x="8429863" y="1957338"/>
            <a:ext cx="519265" cy="78586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80B81D7B-C71D-4476-9171-8D4FF7F9CBA8}"/>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31155497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96863" y="269875"/>
            <a:ext cx="9861550" cy="1098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1 Lab</a:t>
            </a:r>
          </a:p>
        </p:txBody>
      </p:sp>
      <p:sp>
        <p:nvSpPr>
          <p:cNvPr id="4" name="Rectangle 3"/>
          <p:cNvSpPr/>
          <p:nvPr/>
        </p:nvSpPr>
        <p:spPr>
          <a:xfrm>
            <a:off x="296948" y="1367991"/>
            <a:ext cx="11354582" cy="2246769"/>
          </a:xfrm>
          <a:prstGeom prst="rect">
            <a:avLst/>
          </a:prstGeom>
        </p:spPr>
        <p:txBody>
          <a:bodyPr wrap="square">
            <a:spAutoFit/>
          </a:bodyPr>
          <a:lstStyle/>
          <a:p>
            <a:pPr marL="457200" indent="-457200">
              <a:buAutoNum type="arabicPeriod"/>
            </a:pPr>
            <a:r>
              <a:rPr lang="en-US" sz="2800" dirty="0">
                <a:gradFill>
                  <a:gsLst>
                    <a:gs pos="1250">
                      <a:schemeClr val="tx1"/>
                    </a:gs>
                    <a:gs pos="100000">
                      <a:schemeClr val="tx1"/>
                    </a:gs>
                  </a:gsLst>
                  <a:lin ang="5400000" scaled="0"/>
                </a:gradFill>
              </a:rPr>
              <a:t>Open a new Power BI File</a:t>
            </a:r>
          </a:p>
          <a:p>
            <a:pPr marL="457200" indent="-457200">
              <a:buAutoNum type="arabicPeriod"/>
            </a:pPr>
            <a:r>
              <a:rPr lang="en-US" sz="2800" dirty="0">
                <a:gradFill>
                  <a:gsLst>
                    <a:gs pos="1250">
                      <a:schemeClr val="tx1"/>
                    </a:gs>
                    <a:gs pos="100000">
                      <a:schemeClr val="tx1"/>
                    </a:gs>
                  </a:gsLst>
                  <a:lin ang="5400000" scaled="0"/>
                </a:gradFill>
              </a:rPr>
              <a:t>Make sure your have got 2 Excel files as your data sources on your computer</a:t>
            </a:r>
            <a:endParaRPr lang="en-US" sz="2800" b="1" dirty="0">
              <a:gradFill>
                <a:gsLst>
                  <a:gs pos="1250">
                    <a:schemeClr val="tx1"/>
                  </a:gs>
                  <a:gs pos="100000">
                    <a:schemeClr val="tx1"/>
                  </a:gs>
                </a:gsLst>
                <a:lin ang="5400000" scaled="0"/>
              </a:gradFill>
            </a:endParaRPr>
          </a:p>
          <a:p>
            <a:pPr marL="457200" indent="-457200">
              <a:buAutoNum type="arabicPeriod"/>
            </a:pPr>
            <a:r>
              <a:rPr lang="en-US" sz="2800" dirty="0">
                <a:gradFill>
                  <a:gsLst>
                    <a:gs pos="1250">
                      <a:schemeClr val="tx1"/>
                    </a:gs>
                    <a:gs pos="100000">
                      <a:schemeClr val="tx1"/>
                    </a:gs>
                  </a:gsLst>
                  <a:lin ang="5400000" scaled="0"/>
                </a:gradFill>
              </a:rPr>
              <a:t>Follow the instructions of Lab 1 in your student handout</a:t>
            </a:r>
            <a:endParaRPr lang="en-US" sz="2400" dirty="0">
              <a:gradFill>
                <a:gsLst>
                  <a:gs pos="1250">
                    <a:schemeClr val="tx1"/>
                  </a:gs>
                  <a:gs pos="100000">
                    <a:schemeClr val="tx1"/>
                  </a:gs>
                </a:gsLst>
                <a:lin ang="5400000" scaled="0"/>
              </a:gradFill>
            </a:endParaRPr>
          </a:p>
          <a:p>
            <a:pPr lvl="1"/>
            <a:endParaRPr lang="en-US" sz="2800" dirty="0">
              <a:gradFill>
                <a:gsLst>
                  <a:gs pos="1250">
                    <a:schemeClr val="tx1"/>
                  </a:gs>
                  <a:gs pos="100000">
                    <a:schemeClr val="tx1"/>
                  </a:gs>
                </a:gsLst>
                <a:lin ang="5400000" scaled="0"/>
              </a:gradFill>
            </a:endParaRPr>
          </a:p>
        </p:txBody>
      </p:sp>
      <p:sp>
        <p:nvSpPr>
          <p:cNvPr id="2" name="Footer Placeholder 1">
            <a:extLst>
              <a:ext uri="{FF2B5EF4-FFF2-40B4-BE49-F238E27FC236}">
                <a16:creationId xmlns:a16="http://schemas.microsoft.com/office/drawing/2014/main" id="{8F562194-27A3-4024-9D97-5299A2563CB7}"/>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07915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3130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2:</a:t>
            </a:r>
            <a:b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b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Getting Started with M – Power Query Language </a:t>
            </a:r>
          </a:p>
        </p:txBody>
      </p:sp>
    </p:spTree>
    <p:extLst>
      <p:ext uri="{BB962C8B-B14F-4D97-AF65-F5344CB8AC3E}">
        <p14:creationId xmlns:p14="http://schemas.microsoft.com/office/powerpoint/2010/main" val="2363681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9724"/>
            <a:ext cx="12190271" cy="595868"/>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OBJECTIVES </a:t>
            </a:r>
          </a:p>
        </p:txBody>
      </p:sp>
      <p:sp>
        <p:nvSpPr>
          <p:cNvPr id="5" name="Rectangle 4"/>
          <p:cNvSpPr/>
          <p:nvPr/>
        </p:nvSpPr>
        <p:spPr>
          <a:xfrm>
            <a:off x="221673" y="1154546"/>
            <a:ext cx="11037454" cy="4937955"/>
          </a:xfrm>
          <a:prstGeom prst="rect">
            <a:avLst/>
          </a:prstGeom>
        </p:spPr>
        <p:txBody>
          <a:bodyPr wrap="square">
            <a:spAutoFit/>
          </a:bodyPr>
          <a:lstStyle/>
          <a:p>
            <a:pPr>
              <a:lnSpc>
                <a:spcPct val="120000"/>
              </a:lnSpc>
            </a:pPr>
            <a:r>
              <a:rPr lang="en-US" sz="2400" u="sng" dirty="0">
                <a:solidFill>
                  <a:schemeClr val="tx1">
                    <a:lumMod val="50000"/>
                  </a:schemeClr>
                </a:solidFill>
              </a:rPr>
              <a:t>Objectives</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the basics syntax of the M Language</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function &amp; keyword structure</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how to connect to data</a:t>
            </a:r>
          </a:p>
          <a:p>
            <a:pPr marL="342900" indent="-342900">
              <a:lnSpc>
                <a:spcPct val="120000"/>
              </a:lnSpc>
              <a:buFont typeface="Arial" panose="020B0604020202020204" pitchFamily="34" charset="0"/>
              <a:buChar char="•"/>
            </a:pPr>
            <a:r>
              <a:rPr lang="en-US" sz="2400" dirty="0">
                <a:solidFill>
                  <a:schemeClr val="tx1">
                    <a:lumMod val="50000"/>
                  </a:schemeClr>
                </a:solidFill>
              </a:rPr>
              <a:t>Understand the basic structure of the Advanced Editor</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r>
              <a:rPr lang="en-US" sz="2400" u="sng" dirty="0">
                <a:solidFill>
                  <a:schemeClr val="tx1">
                    <a:lumMod val="50000"/>
                  </a:schemeClr>
                </a:solidFill>
              </a:rPr>
              <a:t>Agenda</a:t>
            </a:r>
          </a:p>
          <a:p>
            <a:pPr marL="342900" indent="-342900">
              <a:lnSpc>
                <a:spcPct val="120000"/>
              </a:lnSpc>
              <a:buFont typeface="Arial" panose="020B0604020202020204" pitchFamily="34" charset="0"/>
              <a:buChar char="•"/>
            </a:pPr>
            <a:r>
              <a:rPr lang="en-US" sz="2400" dirty="0">
                <a:solidFill>
                  <a:schemeClr val="tx1">
                    <a:lumMod val="50000"/>
                  </a:schemeClr>
                </a:solidFill>
              </a:rPr>
              <a:t>Power BI M Language Overview</a:t>
            </a:r>
          </a:p>
          <a:p>
            <a:pPr marL="342900" indent="-342900">
              <a:lnSpc>
                <a:spcPct val="120000"/>
              </a:lnSpc>
              <a:buFont typeface="Arial" panose="020B0604020202020204" pitchFamily="34" charset="0"/>
              <a:buChar char="•"/>
            </a:pPr>
            <a:r>
              <a:rPr lang="en-US" sz="2400" dirty="0">
                <a:solidFill>
                  <a:schemeClr val="tx1">
                    <a:lumMod val="50000"/>
                  </a:schemeClr>
                </a:solidFill>
              </a:rPr>
              <a:t>Basic Data Import</a:t>
            </a:r>
          </a:p>
          <a:p>
            <a:pPr marL="342900" indent="-342900">
              <a:lnSpc>
                <a:spcPct val="120000"/>
              </a:lnSpc>
              <a:buFont typeface="Arial" panose="020B0604020202020204" pitchFamily="34" charset="0"/>
              <a:buChar char="•"/>
            </a:pPr>
            <a:r>
              <a:rPr lang="en-US" sz="2400" dirty="0">
                <a:solidFill>
                  <a:schemeClr val="tx1">
                    <a:lumMod val="50000"/>
                  </a:schemeClr>
                </a:solidFill>
              </a:rPr>
              <a:t>Introduction to Text functions</a:t>
            </a:r>
          </a:p>
          <a:p>
            <a:pPr marL="342900" indent="-342900">
              <a:lnSpc>
                <a:spcPct val="120000"/>
              </a:lnSpc>
              <a:buFont typeface="Arial" panose="020B0604020202020204" pitchFamily="34" charset="0"/>
              <a:buChar char="•"/>
            </a:pPr>
            <a:r>
              <a:rPr lang="en-US" sz="2400" dirty="0">
                <a:solidFill>
                  <a:schemeClr val="tx1">
                    <a:lumMod val="50000"/>
                  </a:schemeClr>
                </a:solidFill>
              </a:rPr>
              <a:t>Create and Apply Degenerate Dimensions</a:t>
            </a:r>
          </a:p>
        </p:txBody>
      </p:sp>
      <p:sp>
        <p:nvSpPr>
          <p:cNvPr id="3" name="Footer Placeholder 2">
            <a:extLst>
              <a:ext uri="{FF2B5EF4-FFF2-40B4-BE49-F238E27FC236}">
                <a16:creationId xmlns:a16="http://schemas.microsoft.com/office/drawing/2014/main" id="{3457A56A-290E-43DE-82D7-582C23FE3E0E}"/>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spTree>
    <p:extLst>
      <p:ext uri="{BB962C8B-B14F-4D97-AF65-F5344CB8AC3E}">
        <p14:creationId xmlns:p14="http://schemas.microsoft.com/office/powerpoint/2010/main" val="270103031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COURSE OBJECTIVES </a:t>
            </a:r>
          </a:p>
        </p:txBody>
      </p:sp>
      <p:sp>
        <p:nvSpPr>
          <p:cNvPr id="5" name="Rectangle 4"/>
          <p:cNvSpPr/>
          <p:nvPr/>
        </p:nvSpPr>
        <p:spPr>
          <a:xfrm>
            <a:off x="221673" y="1154546"/>
            <a:ext cx="11037454" cy="937629"/>
          </a:xfrm>
          <a:prstGeom prst="rect">
            <a:avLst/>
          </a:prstGeom>
        </p:spPr>
        <p:txBody>
          <a:bodyPr wrap="square">
            <a:spAutoFit/>
          </a:bodyPr>
          <a:lstStyle/>
          <a:p>
            <a:pPr lvl="0">
              <a:lnSpc>
                <a:spcPct val="120000"/>
              </a:lnSpc>
            </a:pPr>
            <a:r>
              <a:rPr kumimoji="0" lang="en-US" sz="2400" b="0" i="0" u="none" strike="noStrike" kern="0" cap="none" spc="0" normalizeH="0" baseline="0" noProof="0" dirty="0">
                <a:ln>
                  <a:noFill/>
                </a:ln>
                <a:solidFill>
                  <a:schemeClr val="tx1">
                    <a:lumMod val="50000"/>
                  </a:schemeClr>
                </a:solidFill>
                <a:effectLst/>
                <a:uLnTx/>
                <a:uFillTx/>
              </a:rPr>
              <a:t>By the end of this course, you will be able to</a:t>
            </a:r>
            <a:r>
              <a:rPr kumimoji="0" lang="en-US" sz="2400" b="0" i="0" u="none" strike="noStrike" kern="0" cap="none" spc="0" normalizeH="0" noProof="0" dirty="0">
                <a:ln>
                  <a:noFill/>
                </a:ln>
                <a:solidFill>
                  <a:schemeClr val="tx1">
                    <a:lumMod val="50000"/>
                  </a:schemeClr>
                </a:solidFill>
                <a:effectLst/>
                <a:uLnTx/>
                <a:uFillTx/>
              </a:rPr>
              <a:t> use M to create DAX to </a:t>
            </a:r>
            <a:r>
              <a:rPr lang="en-US" sz="2400" dirty="0">
                <a:solidFill>
                  <a:schemeClr val="tx1">
                    <a:lumMod val="50000"/>
                  </a:schemeClr>
                </a:solidFill>
              </a:rPr>
              <a:t>create calculations in a </a:t>
            </a:r>
            <a:r>
              <a:rPr lang="en-US" sz="2400" i="1" dirty="0">
                <a:solidFill>
                  <a:schemeClr val="tx1">
                    <a:lumMod val="50000"/>
                  </a:schemeClr>
                </a:solidFill>
              </a:rPr>
              <a:t>Power BI Desktop </a:t>
            </a:r>
            <a:r>
              <a:rPr lang="en-US" sz="2400" dirty="0">
                <a:solidFill>
                  <a:schemeClr val="tx1">
                    <a:lumMod val="50000"/>
                  </a:schemeClr>
                </a:solidFill>
              </a:rPr>
              <a:t>data model.</a:t>
            </a:r>
            <a:r>
              <a:rPr kumimoji="0" lang="en-US" sz="2400" b="0" i="0" u="none" strike="noStrike" kern="0" cap="none" spc="0" normalizeH="0" baseline="0" noProof="0" dirty="0">
                <a:ln>
                  <a:noFill/>
                </a:ln>
                <a:solidFill>
                  <a:schemeClr val="tx1">
                    <a:lumMod val="50000"/>
                  </a:schemeClr>
                </a:solidFill>
                <a:effectLst/>
                <a:uLnTx/>
                <a:uFillTx/>
              </a:rPr>
              <a:t>  Specifically you will be able to: </a:t>
            </a:r>
          </a:p>
        </p:txBody>
      </p:sp>
      <p:sp>
        <p:nvSpPr>
          <p:cNvPr id="6" name="TextBox 5"/>
          <p:cNvSpPr txBox="1"/>
          <p:nvPr/>
        </p:nvSpPr>
        <p:spPr>
          <a:xfrm>
            <a:off x="591321" y="2551202"/>
            <a:ext cx="11280747" cy="3907964"/>
          </a:xfrm>
          <a:prstGeom prst="rect">
            <a:avLst/>
          </a:prstGeom>
          <a:solidFill>
            <a:schemeClr val="bg1"/>
          </a:solidFill>
        </p:spPr>
        <p:txBody>
          <a:bodyPr wrap="square" lIns="182880" tIns="146304" rIns="182880" bIns="146304" numCol="2" spcCol="640080" rtlCol="0">
            <a:noAutofit/>
          </a:bodyPr>
          <a:lstStyle/>
          <a:p>
            <a:pPr marL="342900" indent="-342900">
              <a:lnSpc>
                <a:spcPct val="120000"/>
              </a:lnSpc>
              <a:buFont typeface="Arial" panose="020B0604020202020204" pitchFamily="34" charset="0"/>
              <a:buChar char="•"/>
            </a:pPr>
            <a:r>
              <a:rPr lang="en-US" sz="2000" dirty="0">
                <a:solidFill>
                  <a:schemeClr val="tx1">
                    <a:lumMod val="50000"/>
                  </a:schemeClr>
                </a:solidFill>
              </a:rPr>
              <a:t>Understand the </a:t>
            </a:r>
            <a:r>
              <a:rPr lang="en-US" sz="2000" i="1" dirty="0">
                <a:solidFill>
                  <a:schemeClr val="tx1">
                    <a:lumMod val="50000"/>
                  </a:schemeClr>
                </a:solidFill>
              </a:rPr>
              <a:t>Power BI Desktop </a:t>
            </a:r>
            <a:r>
              <a:rPr lang="en-US" sz="2000" dirty="0">
                <a:solidFill>
                  <a:schemeClr val="tx1">
                    <a:lumMod val="50000"/>
                  </a:schemeClr>
                </a:solidFill>
              </a:rPr>
              <a:t>data model, its components and most effective schemas  </a:t>
            </a:r>
          </a:p>
          <a:p>
            <a:pPr marL="342900" indent="-342900">
              <a:lnSpc>
                <a:spcPct val="120000"/>
              </a:lnSpc>
              <a:spcAft>
                <a:spcPts val="1800"/>
              </a:spcAft>
              <a:buFont typeface="Arial" panose="020B0604020202020204" pitchFamily="34" charset="0"/>
              <a:buChar char="•"/>
            </a:pPr>
            <a:r>
              <a:rPr lang="en-US" sz="2000" dirty="0">
                <a:solidFill>
                  <a:schemeClr val="tx1">
                    <a:lumMod val="50000"/>
                  </a:schemeClr>
                </a:solidFill>
              </a:rPr>
              <a:t>Be able to create queries in M and DAX</a:t>
            </a:r>
          </a:p>
          <a:p>
            <a:pPr marL="342900" indent="-342900">
              <a:lnSpc>
                <a:spcPct val="120000"/>
              </a:lnSpc>
              <a:buFont typeface="Arial" panose="020B0604020202020204" pitchFamily="34" charset="0"/>
              <a:buChar char="•"/>
            </a:pPr>
            <a:r>
              <a:rPr lang="en-US" sz="2000" dirty="0">
                <a:solidFill>
                  <a:schemeClr val="tx1">
                    <a:lumMod val="50000"/>
                  </a:schemeClr>
                </a:solidFill>
              </a:rPr>
              <a:t>Understand parameters</a:t>
            </a:r>
          </a:p>
          <a:p>
            <a:pPr marL="342900" indent="-342900">
              <a:lnSpc>
                <a:spcPct val="120000"/>
              </a:lnSpc>
              <a:buFont typeface="Arial" panose="020B0604020202020204" pitchFamily="34" charset="0"/>
              <a:buChar char="•"/>
            </a:pPr>
            <a:r>
              <a:rPr lang="en-US" sz="2000" dirty="0">
                <a:solidFill>
                  <a:schemeClr val="tx1">
                    <a:lumMod val="50000"/>
                  </a:schemeClr>
                </a:solidFill>
              </a:rPr>
              <a:t>Import data from a variety of sources (including XLS and CSV files) </a:t>
            </a:r>
          </a:p>
          <a:p>
            <a:pPr marL="342900" indent="-342900">
              <a:lnSpc>
                <a:spcPct val="120000"/>
              </a:lnSpc>
              <a:spcAft>
                <a:spcPts val="1800"/>
              </a:spcAft>
              <a:buFont typeface="Arial" panose="020B0604020202020204" pitchFamily="34" charset="0"/>
              <a:buChar char="•"/>
            </a:pPr>
            <a:r>
              <a:rPr lang="en-US" sz="2000" dirty="0">
                <a:solidFill>
                  <a:schemeClr val="tx1">
                    <a:lumMod val="50000"/>
                  </a:schemeClr>
                </a:solidFill>
              </a:rPr>
              <a:t>Understand concepts of calculated columns and measures</a:t>
            </a:r>
          </a:p>
          <a:p>
            <a:pPr marL="342900" indent="-342900">
              <a:lnSpc>
                <a:spcPct val="120000"/>
              </a:lnSpc>
              <a:spcAft>
                <a:spcPts val="1800"/>
              </a:spcAft>
              <a:buFont typeface="Arial" panose="020B0604020202020204" pitchFamily="34" charset="0"/>
              <a:buChar char="•"/>
            </a:pPr>
            <a:endParaRPr lang="en-US" sz="20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000" dirty="0">
                <a:solidFill>
                  <a:schemeClr val="tx1">
                    <a:lumMod val="50000"/>
                  </a:schemeClr>
                </a:solidFill>
              </a:rPr>
              <a:t>Understand the use of functions</a:t>
            </a:r>
          </a:p>
          <a:p>
            <a:pPr marL="342900" indent="-342900">
              <a:lnSpc>
                <a:spcPct val="120000"/>
              </a:lnSpc>
              <a:spcAft>
                <a:spcPts val="1800"/>
              </a:spcAft>
              <a:buFont typeface="Arial" panose="020B0604020202020204" pitchFamily="34" charset="0"/>
              <a:buChar char="•"/>
            </a:pPr>
            <a:r>
              <a:rPr lang="en-US" sz="2000" dirty="0">
                <a:solidFill>
                  <a:schemeClr val="tx1">
                    <a:lumMod val="50000"/>
                  </a:schemeClr>
                </a:solidFill>
              </a:rPr>
              <a:t>Gain familiarity with standard DAX patterns &amp; CALCULATE</a:t>
            </a:r>
          </a:p>
          <a:p>
            <a:pPr marL="342900" indent="-342900">
              <a:lnSpc>
                <a:spcPct val="120000"/>
              </a:lnSpc>
              <a:spcAft>
                <a:spcPts val="1800"/>
              </a:spcAft>
              <a:buFont typeface="Arial" panose="020B0604020202020204" pitchFamily="34" charset="0"/>
              <a:buChar char="•"/>
            </a:pPr>
            <a:r>
              <a:rPr lang="en-US" sz="2000" dirty="0">
                <a:solidFill>
                  <a:schemeClr val="tx1">
                    <a:lumMod val="50000"/>
                  </a:schemeClr>
                </a:solidFill>
              </a:rPr>
              <a:t>Gain ability to parse data modeling formulas </a:t>
            </a:r>
          </a:p>
          <a:p>
            <a:pPr marL="342900" indent="-342900">
              <a:lnSpc>
                <a:spcPct val="120000"/>
              </a:lnSpc>
              <a:spcAft>
                <a:spcPts val="1800"/>
              </a:spcAft>
              <a:buFont typeface="Arial" panose="020B0604020202020204" pitchFamily="34" charset="0"/>
              <a:buChar char="•"/>
            </a:pPr>
            <a:r>
              <a:rPr lang="en-US" sz="2000" dirty="0">
                <a:solidFill>
                  <a:schemeClr val="tx1">
                    <a:lumMod val="50000"/>
                  </a:schemeClr>
                </a:solidFill>
              </a:rPr>
              <a:t>Understand the consequences of data model design decisions</a:t>
            </a:r>
          </a:p>
          <a:p>
            <a:pPr>
              <a:lnSpc>
                <a:spcPct val="120000"/>
              </a:lnSpc>
              <a:spcAft>
                <a:spcPts val="1800"/>
              </a:spcAft>
            </a:pPr>
            <a:endParaRPr lang="en-US" sz="2000" dirty="0">
              <a:solidFill>
                <a:schemeClr val="tx1">
                  <a:lumMod val="50000"/>
                </a:schemeClr>
              </a:solidFill>
            </a:endParaRPr>
          </a:p>
          <a:p>
            <a:pPr marL="342900" marR="0" lvl="0" indent="-34290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sz="2000" b="0" i="0" u="none" strike="noStrike" kern="0" cap="none" spc="0" normalizeH="0" baseline="0" noProof="0" dirty="0">
              <a:ln>
                <a:noFill/>
              </a:ln>
              <a:solidFill>
                <a:schemeClr val="tx1">
                  <a:lumMod val="50000"/>
                </a:schemeClr>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12" name="Footer Placeholder 11">
            <a:extLst>
              <a:ext uri="{FF2B5EF4-FFF2-40B4-BE49-F238E27FC236}">
                <a16:creationId xmlns:a16="http://schemas.microsoft.com/office/drawing/2014/main" id="{17707EC7-4DBD-4D4E-BC45-C2FCC31C0A7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0616829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616" y="704088"/>
            <a:ext cx="10515600" cy="1325563"/>
          </a:xfrm>
        </p:spPr>
        <p:txBody>
          <a:bodyPr vert="horz" wrap="square" lIns="146304" tIns="91440" rIns="146304" bIns="91440" rtlCol="0" anchor="t">
            <a:noAutofit/>
          </a:bodyPr>
          <a:lstStyle/>
          <a:p>
            <a:r>
              <a:rPr lang="en-US" sz="2800" b="1" dirty="0"/>
              <a:t>M has amazing capabilities to transform data to optimize it for the data model</a:t>
            </a:r>
          </a:p>
        </p:txBody>
      </p:sp>
      <p:sp>
        <p:nvSpPr>
          <p:cNvPr id="12" name="Footer Placeholder 11">
            <a:extLst>
              <a:ext uri="{FF2B5EF4-FFF2-40B4-BE49-F238E27FC236}">
                <a16:creationId xmlns:a16="http://schemas.microsoft.com/office/drawing/2014/main" id="{68777A7D-5B39-4639-BDDB-34C2836C14F8}"/>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Why M?</a:t>
            </a:r>
          </a:p>
        </p:txBody>
      </p:sp>
      <p:grpSp>
        <p:nvGrpSpPr>
          <p:cNvPr id="5" name="Group 4"/>
          <p:cNvGrpSpPr/>
          <p:nvPr/>
        </p:nvGrpSpPr>
        <p:grpSpPr>
          <a:xfrm>
            <a:off x="7546209" y="2641325"/>
            <a:ext cx="3908432" cy="2864831"/>
            <a:chOff x="7546209" y="2641325"/>
            <a:chExt cx="3908432" cy="2864831"/>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9555" y="2641325"/>
              <a:ext cx="2465086" cy="2864831"/>
            </a:xfrm>
            <a:prstGeom prst="rect">
              <a:avLst/>
            </a:prstGeom>
          </p:spPr>
        </p:pic>
        <p:sp>
          <p:nvSpPr>
            <p:cNvPr id="11" name="Down Arrow 10"/>
            <p:cNvSpPr/>
            <p:nvPr/>
          </p:nvSpPr>
          <p:spPr bwMode="auto">
            <a:xfrm rot="16200000">
              <a:off x="7655569" y="3538978"/>
              <a:ext cx="801375" cy="1020096"/>
            </a:xfrm>
            <a:prstGeom prst="downArrow">
              <a:avLst/>
            </a:prstGeom>
            <a:solidFill>
              <a:srgbClr val="F2C81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a:off x="3479810" y="2699851"/>
            <a:ext cx="3559700" cy="2698350"/>
            <a:chOff x="3479810" y="2699851"/>
            <a:chExt cx="3559700" cy="2698350"/>
          </a:xfrm>
        </p:grpSpPr>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95353" y="2699851"/>
              <a:ext cx="2744157" cy="2698350"/>
            </a:xfrm>
            <a:prstGeom prst="rect">
              <a:avLst/>
            </a:prstGeom>
          </p:spPr>
        </p:pic>
        <p:sp>
          <p:nvSpPr>
            <p:cNvPr id="15" name="Down Arrow 14"/>
            <p:cNvSpPr/>
            <p:nvPr/>
          </p:nvSpPr>
          <p:spPr bwMode="auto">
            <a:xfrm rot="16200000">
              <a:off x="3387967" y="3740182"/>
              <a:ext cx="801375" cy="617689"/>
            </a:xfrm>
            <a:prstGeom prst="downArrow">
              <a:avLst>
                <a:gd name="adj1" fmla="val 50000"/>
                <a:gd name="adj2" fmla="val 71816"/>
              </a:avLst>
            </a:prstGeom>
            <a:solidFill>
              <a:srgbClr val="F2C81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 name="Group 2"/>
          <p:cNvGrpSpPr/>
          <p:nvPr/>
        </p:nvGrpSpPr>
        <p:grpSpPr>
          <a:xfrm>
            <a:off x="161134" y="1694859"/>
            <a:ext cx="3634282" cy="5134019"/>
            <a:chOff x="161134" y="1694859"/>
            <a:chExt cx="3634282" cy="5134019"/>
          </a:xfrm>
        </p:grpSpPr>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349" y="3389007"/>
              <a:ext cx="1341259" cy="1430677"/>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8731" y="3967524"/>
              <a:ext cx="1341259" cy="1430677"/>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1134" y="1694859"/>
              <a:ext cx="1341259" cy="1430677"/>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9233" y="2250826"/>
              <a:ext cx="1341259" cy="1430677"/>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5042" y="5275321"/>
              <a:ext cx="1341259" cy="1430677"/>
            </a:xfrm>
            <a:prstGeom prst="rect">
              <a:avLst/>
            </a:prstGeom>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54157" y="5398201"/>
              <a:ext cx="1341259" cy="1430677"/>
            </a:xfrm>
            <a:prstGeom prst="rect">
              <a:avLst/>
            </a:prstGeom>
          </p:spPr>
        </p:pic>
      </p:grpSp>
    </p:spTree>
    <p:extLst>
      <p:ext uri="{BB962C8B-B14F-4D97-AF65-F5344CB8AC3E}">
        <p14:creationId xmlns:p14="http://schemas.microsoft.com/office/powerpoint/2010/main" val="1842833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1000"/>
                            </p:stCondLst>
                            <p:childTnLst>
                              <p:par>
                                <p:cTn id="9" presetID="22" presetClass="entr" presetSubtype="8" fill="hold"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2000"/>
                            </p:stCondLst>
                            <p:childTnLst>
                              <p:par>
                                <p:cTn id="13" presetID="22" presetClass="entr" presetSubtype="8" fill="hold"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How do I use M?</a:t>
            </a:r>
          </a:p>
        </p:txBody>
      </p:sp>
      <p:graphicFrame>
        <p:nvGraphicFramePr>
          <p:cNvPr id="12" name="Diagram 11"/>
          <p:cNvGraphicFramePr/>
          <p:nvPr/>
        </p:nvGraphicFramePr>
        <p:xfrm>
          <a:off x="1693087" y="1424679"/>
          <a:ext cx="7652932" cy="37947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p:cNvSpPr txBox="1"/>
          <p:nvPr/>
        </p:nvSpPr>
        <p:spPr>
          <a:xfrm>
            <a:off x="1693088" y="5098029"/>
            <a:ext cx="1377611" cy="584775"/>
          </a:xfrm>
          <a:prstGeom prst="rect">
            <a:avLst/>
          </a:prstGeom>
          <a:noFill/>
        </p:spPr>
        <p:txBody>
          <a:bodyPr wrap="square" rtlCol="0">
            <a:spAutoFit/>
          </a:bodyPr>
          <a:lstStyle/>
          <a:p>
            <a:r>
              <a:rPr lang="en-US" sz="3200" dirty="0">
                <a:latin typeface="+mj-lt"/>
              </a:rPr>
              <a:t>Simple</a:t>
            </a:r>
            <a:endParaRPr lang="en-US" sz="2800" dirty="0">
              <a:latin typeface="+mj-lt"/>
            </a:endParaRPr>
          </a:p>
        </p:txBody>
      </p:sp>
      <p:sp>
        <p:nvSpPr>
          <p:cNvPr id="9" name="TextBox 8"/>
          <p:cNvSpPr txBox="1"/>
          <p:nvPr/>
        </p:nvSpPr>
        <p:spPr>
          <a:xfrm>
            <a:off x="7252138" y="5098029"/>
            <a:ext cx="2093881" cy="584775"/>
          </a:xfrm>
          <a:prstGeom prst="rect">
            <a:avLst/>
          </a:prstGeom>
          <a:noFill/>
        </p:spPr>
        <p:txBody>
          <a:bodyPr wrap="square" rtlCol="0">
            <a:spAutoFit/>
          </a:bodyPr>
          <a:lstStyle/>
          <a:p>
            <a:pPr algn="r"/>
            <a:r>
              <a:rPr lang="en-US" sz="3200" b="1" dirty="0"/>
              <a:t>Advanced</a:t>
            </a:r>
            <a:endParaRPr lang="en-US" sz="2800" b="1" dirty="0"/>
          </a:p>
        </p:txBody>
      </p:sp>
      <p:sp>
        <p:nvSpPr>
          <p:cNvPr id="5" name="Isosceles Triangle 4"/>
          <p:cNvSpPr/>
          <p:nvPr/>
        </p:nvSpPr>
        <p:spPr>
          <a:xfrm rot="16200000">
            <a:off x="4885736" y="3261869"/>
            <a:ext cx="320326" cy="424431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800"/>
          </a:p>
        </p:txBody>
      </p:sp>
      <p:sp>
        <p:nvSpPr>
          <p:cNvPr id="3" name="Footer Placeholder 2">
            <a:extLst>
              <a:ext uri="{FF2B5EF4-FFF2-40B4-BE49-F238E27FC236}">
                <a16:creationId xmlns:a16="http://schemas.microsoft.com/office/drawing/2014/main" id="{2C227B31-BF57-4CA6-9385-74FF537A756E}"/>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spTree>
    <p:extLst>
      <p:ext uri="{BB962C8B-B14F-4D97-AF65-F5344CB8AC3E}">
        <p14:creationId xmlns:p14="http://schemas.microsoft.com/office/powerpoint/2010/main" val="26991443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Key Concepts of M syntax</a:t>
            </a:r>
          </a:p>
        </p:txBody>
      </p:sp>
      <p:sp>
        <p:nvSpPr>
          <p:cNvPr id="11" name="Rectangle 10"/>
          <p:cNvSpPr/>
          <p:nvPr/>
        </p:nvSpPr>
        <p:spPr bwMode="auto">
          <a:xfrm>
            <a:off x="577515" y="1328287"/>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339387" y="1335660"/>
            <a:ext cx="7384181" cy="44661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77516" y="1453641"/>
            <a:ext cx="3622308" cy="4121128"/>
          </a:xfrm>
          <a:prstGeom prst="rect">
            <a:avLst/>
          </a:prstGeom>
          <a:noFill/>
        </p:spPr>
        <p:txBody>
          <a:bodyPr wrap="square" lIns="182880" tIns="146304" rIns="182880" bIns="146304" rtlCol="0">
            <a:spAutoFit/>
          </a:bodyPr>
          <a:lstStyle/>
          <a:p>
            <a:pPr>
              <a:lnSpc>
                <a:spcPct val="90000"/>
              </a:lnSpc>
              <a:spcAft>
                <a:spcPts val="1800"/>
              </a:spcAft>
            </a:pPr>
            <a:r>
              <a:rPr lang="en-US" sz="2000" dirty="0"/>
              <a:t>M is the </a:t>
            </a:r>
            <a:r>
              <a:rPr lang="en-US" sz="2000" b="1" dirty="0"/>
              <a:t>key</a:t>
            </a:r>
            <a:r>
              <a:rPr lang="en-US" sz="2000" dirty="0"/>
              <a:t> to data transformation in Power BI</a:t>
            </a:r>
            <a:endParaRPr lang="en-US" sz="1400" dirty="0">
              <a:gradFill>
                <a:gsLst>
                  <a:gs pos="2917">
                    <a:schemeClr val="tx1"/>
                  </a:gs>
                  <a:gs pos="30000">
                    <a:schemeClr val="tx1"/>
                  </a:gs>
                </a:gsLst>
                <a:lin ang="5400000" scaled="0"/>
              </a:gradFill>
            </a:endParaRPr>
          </a:p>
          <a:p>
            <a:pPr>
              <a:lnSpc>
                <a:spcPct val="90000"/>
              </a:lnSpc>
              <a:spcAft>
                <a:spcPts val="1800"/>
              </a:spcAft>
            </a:pPr>
            <a:r>
              <a:rPr lang="en-US" sz="2000" dirty="0"/>
              <a:t>Many transforms are just a click away on the </a:t>
            </a:r>
            <a:r>
              <a:rPr lang="en-US" sz="2000" b="1" dirty="0"/>
              <a:t>Ribbons</a:t>
            </a:r>
          </a:p>
          <a:p>
            <a:pPr>
              <a:lnSpc>
                <a:spcPct val="90000"/>
              </a:lnSpc>
              <a:spcAft>
                <a:spcPts val="1800"/>
              </a:spcAft>
            </a:pPr>
            <a:r>
              <a:rPr lang="en-US" sz="2000" dirty="0"/>
              <a:t>Turn on </a:t>
            </a:r>
            <a:r>
              <a:rPr lang="en-US" sz="2000" b="1" dirty="0"/>
              <a:t>Formula Bar </a:t>
            </a:r>
            <a:r>
              <a:rPr lang="en-US" sz="2000" dirty="0"/>
              <a:t>to see </a:t>
            </a:r>
            <a:br>
              <a:rPr lang="en-US" sz="2000" dirty="0"/>
            </a:br>
            <a:r>
              <a:rPr lang="en-US" sz="2000" dirty="0"/>
              <a:t>M syntax generated by clicks</a:t>
            </a:r>
          </a:p>
          <a:p>
            <a:pPr>
              <a:lnSpc>
                <a:spcPct val="90000"/>
              </a:lnSpc>
              <a:spcAft>
                <a:spcPts val="1800"/>
              </a:spcAft>
            </a:pPr>
            <a:r>
              <a:rPr lang="en-US" sz="2000" dirty="0"/>
              <a:t>View full syntax in </a:t>
            </a:r>
            <a:r>
              <a:rPr lang="en-US" sz="2000" b="1" dirty="0"/>
              <a:t>Advanced Editor</a:t>
            </a:r>
          </a:p>
          <a:p>
            <a:pPr>
              <a:lnSpc>
                <a:spcPct val="90000"/>
              </a:lnSpc>
              <a:spcAft>
                <a:spcPts val="600"/>
              </a:spcAft>
            </a:pPr>
            <a:r>
              <a:rPr lang="en-US" sz="2000" dirty="0"/>
              <a:t>M is Column Based</a:t>
            </a:r>
            <a:endParaRPr lang="en-US" sz="12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1200" dirty="0">
                <a:gradFill>
                  <a:gsLst>
                    <a:gs pos="2917">
                      <a:schemeClr val="tx1"/>
                    </a:gs>
                    <a:gs pos="30000">
                      <a:schemeClr val="tx1"/>
                    </a:gs>
                  </a:gsLst>
                  <a:lin ang="5400000" scaled="0"/>
                </a:gradFill>
              </a:rPr>
              <a:t>Many Transformations occur by adding columns</a:t>
            </a:r>
          </a:p>
        </p:txBody>
      </p:sp>
      <p:sp>
        <p:nvSpPr>
          <p:cNvPr id="18" name="TextBox 17"/>
          <p:cNvSpPr txBox="1"/>
          <p:nvPr/>
        </p:nvSpPr>
        <p:spPr>
          <a:xfrm>
            <a:off x="522973" y="6032448"/>
            <a:ext cx="111460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err="1">
                <a:solidFill>
                  <a:srgbClr val="FF0000"/>
                </a:solidFill>
              </a:rPr>
              <a:t>CaSe</a:t>
            </a:r>
            <a:r>
              <a:rPr lang="en-US" sz="2400" b="1" dirty="0">
                <a:solidFill>
                  <a:srgbClr val="FF0000"/>
                </a:solidFill>
              </a:rPr>
              <a:t> </a:t>
            </a:r>
            <a:r>
              <a:rPr lang="en-US" sz="2400" b="1" dirty="0" err="1">
                <a:solidFill>
                  <a:srgbClr val="FF0000"/>
                </a:solidFill>
              </a:rPr>
              <a:t>SeNsItIvE</a:t>
            </a:r>
            <a:r>
              <a:rPr lang="en-US" sz="2400" b="1" dirty="0">
                <a:solidFill>
                  <a:srgbClr val="FF0000"/>
                </a:solidFill>
              </a:rPr>
              <a:t>!</a:t>
            </a: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0741" y="1653403"/>
            <a:ext cx="6992688" cy="661027"/>
          </a:xfrm>
          <a:prstGeom prst="rect">
            <a:avLst/>
          </a:prstGeom>
        </p:spPr>
      </p:pic>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0740" y="2681095"/>
            <a:ext cx="6992689" cy="661028"/>
          </a:xfrm>
          <a:prstGeom prst="rect">
            <a:avLst/>
          </a:prstGeom>
        </p:spPr>
      </p:pic>
      <p:pic>
        <p:nvPicPr>
          <p:cNvPr id="22" name="Picture 21"/>
          <p:cNvPicPr>
            <a:picLocks noChangeAspect="1"/>
          </p:cNvPicPr>
          <p:nvPr/>
        </p:nvPicPr>
        <p:blipFill rotWithShape="1">
          <a:blip r:embed="rId5" cstate="print">
            <a:extLst>
              <a:ext uri="{28A0092B-C50C-407E-A947-70E740481C1C}">
                <a14:useLocalDpi xmlns:a14="http://schemas.microsoft.com/office/drawing/2010/main" val="0"/>
              </a:ext>
            </a:extLst>
          </a:blip>
          <a:srcRect r="33638" b="-4672"/>
          <a:stretch/>
        </p:blipFill>
        <p:spPr>
          <a:xfrm>
            <a:off x="4590740" y="3708788"/>
            <a:ext cx="4621840" cy="689124"/>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0087" y="4764577"/>
            <a:ext cx="2991823" cy="658368"/>
          </a:xfrm>
          <a:prstGeom prst="rect">
            <a:avLst/>
          </a:prstGeom>
        </p:spPr>
      </p:pic>
      <p:sp>
        <p:nvSpPr>
          <p:cNvPr id="2" name="Footer Placeholder 1">
            <a:extLst>
              <a:ext uri="{FF2B5EF4-FFF2-40B4-BE49-F238E27FC236}">
                <a16:creationId xmlns:a16="http://schemas.microsoft.com/office/drawing/2014/main" id="{5B3006EE-F5A3-4DEA-A42A-54715C4D42BB}"/>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spTree>
    <p:extLst>
      <p:ext uri="{BB962C8B-B14F-4D97-AF65-F5344CB8AC3E}">
        <p14:creationId xmlns:p14="http://schemas.microsoft.com/office/powerpoint/2010/main" val="37169182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Key Concepts of M syntax</a:t>
            </a:r>
          </a:p>
        </p:txBody>
      </p:sp>
      <p:sp>
        <p:nvSpPr>
          <p:cNvPr id="11" name="Rectangle 10">
            <a:extLst>
              <a:ext uri="{C183D7F6-B498-43B3-948B-1728B52AA6E4}">
                <adec:decorative xmlns:adec="http://schemas.microsoft.com/office/drawing/2017/decorative" val="1"/>
              </a:ext>
            </a:extLst>
          </p:cNvPr>
          <p:cNvSpPr/>
          <p:nvPr/>
        </p:nvSpPr>
        <p:spPr bwMode="auto">
          <a:xfrm>
            <a:off x="577515" y="1351147"/>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C183D7F6-B498-43B3-948B-1728B52AA6E4}">
                <adec:decorative xmlns:adec="http://schemas.microsoft.com/office/drawing/2017/decorative" val="1"/>
              </a:ext>
            </a:extLst>
          </p:cNvPr>
          <p:cNvSpPr/>
          <p:nvPr/>
        </p:nvSpPr>
        <p:spPr bwMode="auto">
          <a:xfrm>
            <a:off x="4339387" y="1328286"/>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C183D7F6-B498-43B3-948B-1728B52AA6E4}">
                <adec:decorative xmlns:adec="http://schemas.microsoft.com/office/drawing/2017/decorative" val="1"/>
              </a:ext>
            </a:extLst>
          </p:cNvPr>
          <p:cNvSpPr/>
          <p:nvPr/>
        </p:nvSpPr>
        <p:spPr bwMode="auto">
          <a:xfrm>
            <a:off x="8101259" y="1328285"/>
            <a:ext cx="3622309" cy="44661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577516" y="1457576"/>
            <a:ext cx="3622308" cy="2625334"/>
          </a:xfrm>
          <a:prstGeom prst="rect">
            <a:avLst/>
          </a:prstGeom>
          <a:noFill/>
        </p:spPr>
        <p:txBody>
          <a:bodyPr wrap="square" lIns="182880" tIns="146304" rIns="182880" bIns="146304" rtlCol="0">
            <a:spAutoFit/>
          </a:bodyPr>
          <a:lstStyle/>
          <a:p>
            <a:pPr>
              <a:lnSpc>
                <a:spcPct val="90000"/>
              </a:lnSpc>
              <a:spcAft>
                <a:spcPts val="600"/>
              </a:spcAft>
            </a:pPr>
            <a:r>
              <a:rPr lang="en-US" sz="2000" b="1" dirty="0"/>
              <a:t>M Formulas</a:t>
            </a:r>
          </a:p>
          <a:p>
            <a:pPr>
              <a:lnSpc>
                <a:spcPct val="90000"/>
              </a:lnSpc>
              <a:spcAft>
                <a:spcPts val="600"/>
              </a:spcAft>
            </a:pPr>
            <a:r>
              <a:rPr lang="en-US" sz="1400" dirty="0">
                <a:gradFill>
                  <a:gsLst>
                    <a:gs pos="2917">
                      <a:schemeClr val="tx1"/>
                    </a:gs>
                    <a:gs pos="30000">
                      <a:schemeClr val="tx1"/>
                    </a:gs>
                  </a:gsLst>
                  <a:lin ang="5400000" scaled="0"/>
                </a:gradFill>
              </a:rPr>
              <a:t>Foundation of transformations </a:t>
            </a:r>
          </a:p>
          <a:p>
            <a:pPr marL="342900" indent="-342900">
              <a:lnSpc>
                <a:spcPct val="90000"/>
              </a:lnSpc>
              <a:spcAft>
                <a:spcPts val="600"/>
              </a:spcAft>
              <a:buFont typeface="Wingdings" panose="05000000000000000000" pitchFamily="2" charset="2"/>
              <a:buChar char="§"/>
            </a:pPr>
            <a:r>
              <a:rPr lang="en-US" sz="1400" b="1" dirty="0"/>
              <a:t>Syntax:  </a:t>
            </a:r>
            <a:br>
              <a:rPr lang="en-US" sz="1400" b="1" dirty="0"/>
            </a:br>
            <a:r>
              <a:rPr lang="en-US" sz="1400" dirty="0" err="1">
                <a:gradFill>
                  <a:gsLst>
                    <a:gs pos="2917">
                      <a:schemeClr val="tx1"/>
                    </a:gs>
                    <a:gs pos="30000">
                      <a:schemeClr val="tx1"/>
                    </a:gs>
                  </a:gsLst>
                  <a:lin ang="5400000" scaled="0"/>
                </a:gradFill>
              </a:rPr>
              <a:t>Object.Action</a:t>
            </a:r>
            <a:r>
              <a:rPr lang="en-US" sz="1400" dirty="0">
                <a:gradFill>
                  <a:gsLst>
                    <a:gs pos="2917">
                      <a:schemeClr val="tx1"/>
                    </a:gs>
                    <a:gs pos="30000">
                      <a:schemeClr val="tx1"/>
                    </a:gs>
                  </a:gsLst>
                  <a:lin ang="5400000" scaled="0"/>
                </a:gradFill>
              </a:rPr>
              <a:t>() </a:t>
            </a:r>
          </a:p>
          <a:p>
            <a:pPr marL="342900" indent="-342900">
              <a:lnSpc>
                <a:spcPct val="90000"/>
              </a:lnSpc>
              <a:spcAft>
                <a:spcPts val="600"/>
              </a:spcAft>
              <a:buFont typeface="Wingdings" panose="05000000000000000000" pitchFamily="2" charset="2"/>
              <a:buChar char="§"/>
            </a:pPr>
            <a:r>
              <a:rPr lang="en-US" sz="1400" b="1" dirty="0"/>
              <a:t>Objects: </a:t>
            </a:r>
            <a:br>
              <a:rPr lang="en-US" sz="1400" b="1" dirty="0"/>
            </a:br>
            <a:r>
              <a:rPr lang="en-US" sz="1400" dirty="0">
                <a:gradFill>
                  <a:gsLst>
                    <a:gs pos="2917">
                      <a:schemeClr val="tx1"/>
                    </a:gs>
                    <a:gs pos="30000">
                      <a:schemeClr val="tx1"/>
                    </a:gs>
                  </a:gsLst>
                  <a:lin ang="5400000" scaled="0"/>
                </a:gradFill>
              </a:rPr>
              <a:t>Table, List, Record, Text, Number, Date, etc.</a:t>
            </a:r>
          </a:p>
          <a:p>
            <a:pPr marL="342900" indent="-342900">
              <a:lnSpc>
                <a:spcPct val="90000"/>
              </a:lnSpc>
              <a:spcAft>
                <a:spcPts val="600"/>
              </a:spcAft>
              <a:buFont typeface="Wingdings" panose="05000000000000000000" pitchFamily="2" charset="2"/>
              <a:buChar char="§"/>
            </a:pPr>
            <a:r>
              <a:rPr lang="en-US" sz="1400" b="1" dirty="0"/>
              <a:t>Actions (Camel Case):</a:t>
            </a:r>
            <a:r>
              <a:rPr lang="en-US" sz="1400" dirty="0">
                <a:gradFill>
                  <a:gsLst>
                    <a:gs pos="2917">
                      <a:schemeClr val="tx1"/>
                    </a:gs>
                    <a:gs pos="30000">
                      <a:schemeClr val="tx1"/>
                    </a:gs>
                  </a:gsLst>
                  <a:lin ang="5400000" scaled="0"/>
                </a:gradFill>
              </a:rPr>
              <a:t>  </a:t>
            </a:r>
            <a:br>
              <a:rPr lang="en-US" sz="1400" dirty="0">
                <a:gradFill>
                  <a:gsLst>
                    <a:gs pos="2917">
                      <a:schemeClr val="tx1"/>
                    </a:gs>
                    <a:gs pos="30000">
                      <a:schemeClr val="tx1"/>
                    </a:gs>
                  </a:gsLst>
                  <a:lin ang="5400000" scaled="0"/>
                </a:gradFill>
              </a:rPr>
            </a:br>
            <a:r>
              <a:rPr lang="en-US" sz="1400" dirty="0" err="1">
                <a:gradFill>
                  <a:gsLst>
                    <a:gs pos="2917">
                      <a:schemeClr val="tx1"/>
                    </a:gs>
                    <a:gs pos="30000">
                      <a:schemeClr val="tx1"/>
                    </a:gs>
                  </a:gsLst>
                  <a:lin ang="5400000" scaled="0"/>
                </a:gradFill>
              </a:rPr>
              <a:t>ToList</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DayOfWeek</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ToNumber</a:t>
            </a:r>
            <a:r>
              <a:rPr lang="en-US" sz="1400" dirty="0">
                <a:gradFill>
                  <a:gsLst>
                    <a:gs pos="2917">
                      <a:schemeClr val="tx1"/>
                    </a:gs>
                    <a:gs pos="30000">
                      <a:schemeClr val="tx1"/>
                    </a:gs>
                  </a:gsLst>
                  <a:lin ang="5400000" scaled="0"/>
                </a:gradFill>
              </a:rPr>
              <a:t>, </a:t>
            </a:r>
            <a:r>
              <a:rPr lang="en-US" sz="1400" dirty="0" err="1">
                <a:gradFill>
                  <a:gsLst>
                    <a:gs pos="2917">
                      <a:schemeClr val="tx1"/>
                    </a:gs>
                    <a:gs pos="30000">
                      <a:schemeClr val="tx1"/>
                    </a:gs>
                  </a:gsLst>
                  <a:lin ang="5400000" scaled="0"/>
                </a:gradFill>
              </a:rPr>
              <a:t>FromText</a:t>
            </a:r>
            <a:r>
              <a:rPr lang="en-US" sz="1400" dirty="0">
                <a:gradFill>
                  <a:gsLst>
                    <a:gs pos="2917">
                      <a:schemeClr val="tx1"/>
                    </a:gs>
                    <a:gs pos="30000">
                      <a:schemeClr val="tx1"/>
                    </a:gs>
                  </a:gsLst>
                  <a:lin ang="5400000" scaled="0"/>
                </a:gradFill>
              </a:rPr>
              <a:t>, etc.</a:t>
            </a:r>
          </a:p>
        </p:txBody>
      </p:sp>
      <p:sp>
        <p:nvSpPr>
          <p:cNvPr id="15" name="TextBox 14"/>
          <p:cNvSpPr txBox="1"/>
          <p:nvPr/>
        </p:nvSpPr>
        <p:spPr>
          <a:xfrm>
            <a:off x="4555957" y="1457576"/>
            <a:ext cx="3405739" cy="2662267"/>
          </a:xfrm>
          <a:prstGeom prst="rect">
            <a:avLst/>
          </a:prstGeom>
          <a:noFill/>
        </p:spPr>
        <p:txBody>
          <a:bodyPr wrap="square" lIns="182880" tIns="146304" rIns="182880" bIns="146304" rtlCol="0">
            <a:spAutoFit/>
          </a:bodyPr>
          <a:lstStyle/>
          <a:p>
            <a:pPr>
              <a:lnSpc>
                <a:spcPct val="90000"/>
              </a:lnSpc>
              <a:spcAft>
                <a:spcPts val="600"/>
              </a:spcAft>
            </a:pPr>
            <a:r>
              <a:rPr lang="en-US" sz="2000" b="1" dirty="0"/>
              <a:t>M helper Words</a:t>
            </a:r>
          </a:p>
          <a:p>
            <a:pPr>
              <a:lnSpc>
                <a:spcPct val="90000"/>
              </a:lnSpc>
              <a:spcAft>
                <a:spcPts val="600"/>
              </a:spcAft>
            </a:pPr>
            <a:r>
              <a:rPr lang="en-US" sz="1400" dirty="0">
                <a:gradFill>
                  <a:gsLst>
                    <a:gs pos="2917">
                      <a:schemeClr val="tx1"/>
                    </a:gs>
                    <a:gs pos="30000">
                      <a:schemeClr val="tx1"/>
                    </a:gs>
                  </a:gsLst>
                  <a:lin ang="5400000" scaled="0"/>
                </a:gradFill>
              </a:rPr>
              <a:t>little helper words – never capitalize these</a:t>
            </a:r>
          </a:p>
          <a:p>
            <a:pPr marL="342900" lvl="1" indent="-342900">
              <a:lnSpc>
                <a:spcPct val="90000"/>
              </a:lnSpc>
              <a:spcAft>
                <a:spcPts val="600"/>
              </a:spcAft>
              <a:buFont typeface="Wingdings" panose="05000000000000000000" pitchFamily="2" charset="2"/>
              <a:buChar char="§"/>
            </a:pPr>
            <a:r>
              <a:rPr lang="en-US" sz="1400" dirty="0"/>
              <a:t>let in each</a:t>
            </a:r>
          </a:p>
          <a:p>
            <a:pPr marL="342900" indent="-342900">
              <a:lnSpc>
                <a:spcPct val="90000"/>
              </a:lnSpc>
              <a:spcAft>
                <a:spcPts val="600"/>
              </a:spcAft>
              <a:buFont typeface="Wingdings" panose="05000000000000000000" pitchFamily="2" charset="2"/>
              <a:buChar char="§"/>
            </a:pPr>
            <a:r>
              <a:rPr lang="en-US" sz="1400" dirty="0"/>
              <a:t>if then else </a:t>
            </a:r>
          </a:p>
          <a:p>
            <a:pPr marL="342900" indent="-342900">
              <a:lnSpc>
                <a:spcPct val="90000"/>
              </a:lnSpc>
              <a:spcAft>
                <a:spcPts val="600"/>
              </a:spcAft>
              <a:buFont typeface="Wingdings" panose="05000000000000000000" pitchFamily="2" charset="2"/>
              <a:buChar char="§"/>
            </a:pPr>
            <a:r>
              <a:rPr lang="en-US" sz="1400" dirty="0"/>
              <a:t>true false error</a:t>
            </a:r>
          </a:p>
          <a:p>
            <a:pPr marL="342900" indent="-342900">
              <a:lnSpc>
                <a:spcPct val="90000"/>
              </a:lnSpc>
              <a:spcAft>
                <a:spcPts val="600"/>
              </a:spcAft>
              <a:buFont typeface="Wingdings" panose="05000000000000000000" pitchFamily="2" charset="2"/>
              <a:buChar char="§"/>
            </a:pPr>
            <a:r>
              <a:rPr lang="en-US" sz="1400" dirty="0"/>
              <a:t>and or not</a:t>
            </a:r>
          </a:p>
          <a:p>
            <a:pPr marL="342900" indent="-342900">
              <a:lnSpc>
                <a:spcPct val="90000"/>
              </a:lnSpc>
              <a:spcAft>
                <a:spcPts val="600"/>
              </a:spcAft>
              <a:buFont typeface="Wingdings" panose="05000000000000000000" pitchFamily="2" charset="2"/>
              <a:buChar char="§"/>
            </a:pPr>
            <a:r>
              <a:rPr lang="en-US" sz="1400" dirty="0"/>
              <a:t>try otherwise </a:t>
            </a:r>
          </a:p>
          <a:p>
            <a:pPr marL="342900" indent="-342900">
              <a:lnSpc>
                <a:spcPct val="90000"/>
              </a:lnSpc>
              <a:spcAft>
                <a:spcPts val="600"/>
              </a:spcAft>
              <a:buFont typeface="Wingdings" panose="05000000000000000000" pitchFamily="2" charset="2"/>
              <a:buChar char="§"/>
            </a:pPr>
            <a:r>
              <a:rPr lang="en-US" sz="1400" dirty="0"/>
              <a:t>as is meta section shared type</a:t>
            </a:r>
          </a:p>
        </p:txBody>
      </p:sp>
      <p:sp>
        <p:nvSpPr>
          <p:cNvPr id="16" name="TextBox 15"/>
          <p:cNvSpPr txBox="1"/>
          <p:nvPr/>
        </p:nvSpPr>
        <p:spPr>
          <a:xfrm>
            <a:off x="8101259" y="1457576"/>
            <a:ext cx="3622309" cy="3099310"/>
          </a:xfrm>
          <a:prstGeom prst="rect">
            <a:avLst/>
          </a:prstGeom>
          <a:noFill/>
        </p:spPr>
        <p:txBody>
          <a:bodyPr wrap="square" lIns="182880" tIns="146304" rIns="182880" bIns="146304" rtlCol="0">
            <a:spAutoFit/>
          </a:bodyPr>
          <a:lstStyle/>
          <a:p>
            <a:pPr>
              <a:lnSpc>
                <a:spcPct val="90000"/>
              </a:lnSpc>
              <a:spcAft>
                <a:spcPts val="600"/>
              </a:spcAft>
            </a:pPr>
            <a:r>
              <a:rPr lang="en-US" sz="2000" b="1" dirty="0"/>
              <a:t>M # Key Words</a:t>
            </a:r>
          </a:p>
          <a:p>
            <a:pPr>
              <a:lnSpc>
                <a:spcPct val="90000"/>
              </a:lnSpc>
              <a:spcAft>
                <a:spcPts val="600"/>
              </a:spcAft>
            </a:pPr>
            <a:r>
              <a:rPr lang="en-US" sz="1400" dirty="0">
                <a:gradFill>
                  <a:gsLst>
                    <a:gs pos="2917">
                      <a:schemeClr val="tx1"/>
                    </a:gs>
                    <a:gs pos="30000">
                      <a:schemeClr val="tx1"/>
                    </a:gs>
                  </a:gsLst>
                  <a:lin ang="5400000" scaled="0"/>
                </a:gradFill>
              </a:rPr>
              <a:t>Used to create new artifacts and literals</a:t>
            </a:r>
          </a:p>
          <a:p>
            <a:pPr marL="342900" lvl="1" indent="-342900">
              <a:lnSpc>
                <a:spcPct val="90000"/>
              </a:lnSpc>
              <a:spcAft>
                <a:spcPts val="600"/>
              </a:spcAft>
              <a:buFont typeface="Wingdings" panose="05000000000000000000" pitchFamily="2" charset="2"/>
              <a:buChar char="§"/>
            </a:pPr>
            <a:r>
              <a:rPr lang="en-US" sz="1400" dirty="0"/>
              <a:t>#date(2016,01,01) #date([Year],[Month],[Day])</a:t>
            </a:r>
          </a:p>
          <a:p>
            <a:pPr marL="342900" lvl="1" indent="-342900">
              <a:lnSpc>
                <a:spcPct val="90000"/>
              </a:lnSpc>
              <a:spcAft>
                <a:spcPts val="600"/>
              </a:spcAft>
              <a:buFont typeface="Wingdings" panose="05000000000000000000" pitchFamily="2" charset="2"/>
              <a:buChar char="§"/>
            </a:pPr>
            <a:r>
              <a:rPr lang="en-US" sz="1400" dirty="0"/>
              <a:t>#</a:t>
            </a:r>
            <a:r>
              <a:rPr lang="en-US" sz="1400" dirty="0" err="1"/>
              <a:t>datetime</a:t>
            </a:r>
            <a:r>
              <a:rPr lang="en-US" sz="1400" dirty="0"/>
              <a:t>(2016,02,26, 09,15,00)</a:t>
            </a:r>
          </a:p>
          <a:p>
            <a:pPr marL="342900" lvl="1" indent="-342900">
              <a:lnSpc>
                <a:spcPct val="90000"/>
              </a:lnSpc>
              <a:spcAft>
                <a:spcPts val="600"/>
              </a:spcAft>
              <a:buFont typeface="Wingdings" panose="05000000000000000000" pitchFamily="2" charset="2"/>
              <a:buChar char="§"/>
            </a:pPr>
            <a:r>
              <a:rPr lang="en-US" sz="1400" dirty="0"/>
              <a:t>#time(09,15,00)</a:t>
            </a:r>
          </a:p>
          <a:p>
            <a:pPr marL="342900" lvl="1" indent="-342900">
              <a:lnSpc>
                <a:spcPct val="90000"/>
              </a:lnSpc>
              <a:spcAft>
                <a:spcPts val="600"/>
              </a:spcAft>
              <a:buFont typeface="Wingdings" panose="05000000000000000000" pitchFamily="2" charset="2"/>
              <a:buChar char="§"/>
            </a:pPr>
            <a:r>
              <a:rPr lang="en-US" sz="1200" dirty="0"/>
              <a:t>#</a:t>
            </a:r>
            <a:r>
              <a:rPr lang="en-US" sz="1200" dirty="0" err="1"/>
              <a:t>datetimezone</a:t>
            </a:r>
            <a:r>
              <a:rPr lang="en-US" sz="1200" dirty="0"/>
              <a:t>(2013,02,26, 09,15,00, 09,00)</a:t>
            </a:r>
          </a:p>
          <a:p>
            <a:pPr marL="342900" lvl="1" indent="-342900">
              <a:lnSpc>
                <a:spcPct val="90000"/>
              </a:lnSpc>
              <a:spcAft>
                <a:spcPts val="600"/>
              </a:spcAft>
              <a:buFont typeface="Wingdings" panose="05000000000000000000" pitchFamily="2" charset="2"/>
              <a:buChar char="§"/>
            </a:pPr>
            <a:r>
              <a:rPr lang="en-US" sz="1400" dirty="0"/>
              <a:t>#table({"X","Y"},{{0,1},{1,0}})</a:t>
            </a:r>
          </a:p>
          <a:p>
            <a:pPr marL="342900" lvl="1" indent="-342900">
              <a:lnSpc>
                <a:spcPct val="90000"/>
              </a:lnSpc>
              <a:spcAft>
                <a:spcPts val="600"/>
              </a:spcAft>
              <a:buFont typeface="Wingdings" panose="05000000000000000000" pitchFamily="2" charset="2"/>
              <a:buChar char="§"/>
            </a:pPr>
            <a:r>
              <a:rPr lang="en-US" sz="1400" dirty="0"/>
              <a:t>#duration(0,1,30,0) 	</a:t>
            </a:r>
          </a:p>
          <a:p>
            <a:pPr marL="342900" lvl="1" indent="-342900">
              <a:lnSpc>
                <a:spcPct val="90000"/>
              </a:lnSpc>
              <a:spcAft>
                <a:spcPts val="600"/>
              </a:spcAft>
              <a:buFont typeface="Wingdings" panose="05000000000000000000" pitchFamily="2" charset="2"/>
              <a:buChar char="§"/>
            </a:pPr>
            <a:r>
              <a:rPr lang="en-US" sz="1400" dirty="0"/>
              <a:t>#binary  #infinity #nan #sections #shared </a:t>
            </a:r>
          </a:p>
        </p:txBody>
      </p:sp>
      <p:sp>
        <p:nvSpPr>
          <p:cNvPr id="17" name="TextBox 16"/>
          <p:cNvSpPr txBox="1"/>
          <p:nvPr/>
        </p:nvSpPr>
        <p:spPr>
          <a:xfrm>
            <a:off x="4555956" y="4352046"/>
            <a:ext cx="3405739" cy="1114151"/>
          </a:xfrm>
          <a:prstGeom prst="rect">
            <a:avLst/>
          </a:prstGeom>
          <a:noFill/>
        </p:spPr>
        <p:txBody>
          <a:bodyPr wrap="square" lIns="182880" tIns="146304" rIns="182880" bIns="146304" rtlCol="0">
            <a:spAutoFit/>
          </a:bodyPr>
          <a:lstStyle/>
          <a:p>
            <a:pPr>
              <a:lnSpc>
                <a:spcPct val="90000"/>
              </a:lnSpc>
              <a:spcAft>
                <a:spcPts val="600"/>
              </a:spcAft>
            </a:pPr>
            <a:r>
              <a:rPr lang="en-US" sz="2000" b="1" dirty="0"/>
              <a:t>Key Punctuation</a:t>
            </a:r>
          </a:p>
          <a:p>
            <a:pPr marL="342900" indent="-342900">
              <a:lnSpc>
                <a:spcPct val="90000"/>
              </a:lnSpc>
              <a:spcAft>
                <a:spcPts val="600"/>
              </a:spcAft>
              <a:buFont typeface="Wingdings" panose="05000000000000000000" pitchFamily="2" charset="2"/>
              <a:buChar char="§"/>
            </a:pPr>
            <a:r>
              <a:rPr lang="en-US" sz="1400" dirty="0"/>
              <a:t>[Column] - To reference a Column</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{List} – use {} to indicate a List</a:t>
            </a:r>
            <a:endParaRPr lang="en-US" sz="2000" b="1" dirty="0"/>
          </a:p>
        </p:txBody>
      </p:sp>
      <p:sp>
        <p:nvSpPr>
          <p:cNvPr id="19" name="TextBox 18"/>
          <p:cNvSpPr txBox="1"/>
          <p:nvPr/>
        </p:nvSpPr>
        <p:spPr>
          <a:xfrm>
            <a:off x="522973" y="6032448"/>
            <a:ext cx="1157305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a:solidFill>
                  <a:srgbClr val="FF0000"/>
                </a:solidFill>
              </a:rPr>
              <a:t>CaSe SeNsItIvE!					   </a:t>
            </a:r>
            <a:r>
              <a:rPr lang="en-US" i="1" u="sng" dirty="0">
                <a:hlinkClick r:id="rId3"/>
              </a:rPr>
              <a:t>Power Query Formula Language </a:t>
            </a:r>
            <a:endParaRPr lang="en-US" sz="2400" b="1" dirty="0">
              <a:solidFill>
                <a:srgbClr val="FF0000"/>
              </a:solidFill>
            </a:endParaRPr>
          </a:p>
        </p:txBody>
      </p:sp>
      <p:sp>
        <p:nvSpPr>
          <p:cNvPr id="2" name="Footer Placeholder 1">
            <a:extLst>
              <a:ext uri="{FF2B5EF4-FFF2-40B4-BE49-F238E27FC236}">
                <a16:creationId xmlns:a16="http://schemas.microsoft.com/office/drawing/2014/main" id="{445C0998-0D36-4FE9-ACB2-E021B970B0EB}"/>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spTree>
    <p:extLst>
      <p:ext uri="{BB962C8B-B14F-4D97-AF65-F5344CB8AC3E}">
        <p14:creationId xmlns:p14="http://schemas.microsoft.com/office/powerpoint/2010/main" val="251767931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Text Functions</a:t>
            </a:r>
            <a:endParaRPr kumimoji="0" lang="en-US" sz="3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10" name="Picture 9"/>
          <p:cNvPicPr>
            <a:picLocks noChangeAspect="1"/>
          </p:cNvPicPr>
          <p:nvPr/>
        </p:nvPicPr>
        <p:blipFill>
          <a:blip r:embed="rId3"/>
          <a:stretch>
            <a:fillRect/>
          </a:stretch>
        </p:blipFill>
        <p:spPr>
          <a:xfrm>
            <a:off x="372875" y="1022791"/>
            <a:ext cx="11346972" cy="424791"/>
          </a:xfrm>
          <a:prstGeom prst="rect">
            <a:avLst/>
          </a:prstGeom>
          <a:ln w="3175">
            <a:solidFill>
              <a:schemeClr val="tx1"/>
            </a:solidFill>
          </a:ln>
        </p:spPr>
      </p:pic>
      <p:sp>
        <p:nvSpPr>
          <p:cNvPr id="3" name="Bent Arrow 2"/>
          <p:cNvSpPr/>
          <p:nvPr/>
        </p:nvSpPr>
        <p:spPr bwMode="auto">
          <a:xfrm rot="10800000" flipH="1">
            <a:off x="573794" y="1447582"/>
            <a:ext cx="2032928" cy="899833"/>
          </a:xfrm>
          <a:prstGeom prst="bentArrow">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4">
            <a:extLst>
              <a:ext uri="{FF2B5EF4-FFF2-40B4-BE49-F238E27FC236}">
                <a16:creationId xmlns:a16="http://schemas.microsoft.com/office/drawing/2014/main" id="{80367CD6-6D7C-41FE-B63A-7C3E6266EB80}"/>
              </a:ext>
            </a:extLst>
          </p:cNvPr>
          <p:cNvGrpSpPr>
            <a:grpSpLocks noChangeAspect="1"/>
          </p:cNvGrpSpPr>
          <p:nvPr/>
        </p:nvGrpSpPr>
        <p:grpSpPr bwMode="auto">
          <a:xfrm>
            <a:off x="857250" y="2085289"/>
            <a:ext cx="10477500" cy="2862263"/>
            <a:chOff x="540" y="1298"/>
            <a:chExt cx="6600" cy="1803"/>
          </a:xfrm>
        </p:grpSpPr>
        <p:sp>
          <p:nvSpPr>
            <p:cNvPr id="4" name="AutoShape 3">
              <a:extLst>
                <a:ext uri="{FF2B5EF4-FFF2-40B4-BE49-F238E27FC236}">
                  <a16:creationId xmlns:a16="http://schemas.microsoft.com/office/drawing/2014/main" id="{2CB2636B-8D7C-43D3-9990-5C5400FF1020}"/>
                </a:ext>
              </a:extLst>
            </p:cNvPr>
            <p:cNvSpPr>
              <a:spLocks noChangeAspect="1" noChangeArrowheads="1" noTextEdit="1"/>
            </p:cNvSpPr>
            <p:nvPr/>
          </p:nvSpPr>
          <p:spPr bwMode="auto">
            <a:xfrm>
              <a:off x="540" y="1298"/>
              <a:ext cx="6600" cy="1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5">
              <a:extLst>
                <a:ext uri="{FF2B5EF4-FFF2-40B4-BE49-F238E27FC236}">
                  <a16:creationId xmlns:a16="http://schemas.microsoft.com/office/drawing/2014/main" id="{ECD150A5-5D39-4ACB-8494-B0044A7830F4}"/>
                </a:ext>
              </a:extLst>
            </p:cNvPr>
            <p:cNvSpPr>
              <a:spLocks noChangeArrowheads="1"/>
            </p:cNvSpPr>
            <p:nvPr/>
          </p:nvSpPr>
          <p:spPr bwMode="auto">
            <a:xfrm>
              <a:off x="751" y="1880"/>
              <a:ext cx="1332" cy="22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6">
              <a:extLst>
                <a:ext uri="{FF2B5EF4-FFF2-40B4-BE49-F238E27FC236}">
                  <a16:creationId xmlns:a16="http://schemas.microsoft.com/office/drawing/2014/main" id="{28DE3B5A-6A77-4BE5-9234-C8BDE1D382B9}"/>
                </a:ext>
              </a:extLst>
            </p:cNvPr>
            <p:cNvSpPr>
              <a:spLocks noChangeArrowheads="1"/>
            </p:cNvSpPr>
            <p:nvPr/>
          </p:nvSpPr>
          <p:spPr bwMode="auto">
            <a:xfrm>
              <a:off x="2323" y="1880"/>
              <a:ext cx="2142"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7">
              <a:extLst>
                <a:ext uri="{FF2B5EF4-FFF2-40B4-BE49-F238E27FC236}">
                  <a16:creationId xmlns:a16="http://schemas.microsoft.com/office/drawing/2014/main" id="{B6DF7C6E-AF3D-46C7-8FF9-C61EDC9BD228}"/>
                </a:ext>
              </a:extLst>
            </p:cNvPr>
            <p:cNvSpPr>
              <a:spLocks noChangeArrowheads="1"/>
            </p:cNvSpPr>
            <p:nvPr/>
          </p:nvSpPr>
          <p:spPr bwMode="auto">
            <a:xfrm>
              <a:off x="4743" y="1880"/>
              <a:ext cx="2153" cy="2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27429698-5D1F-461E-AD18-E530FB956A36}"/>
                </a:ext>
              </a:extLst>
            </p:cNvPr>
            <p:cNvSpPr>
              <a:spLocks noChangeArrowheads="1"/>
            </p:cNvSpPr>
            <p:nvPr/>
          </p:nvSpPr>
          <p:spPr bwMode="auto">
            <a:xfrm>
              <a:off x="3320" y="1490"/>
              <a:ext cx="23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Rectangle 9">
              <a:extLst>
                <a:ext uri="{FF2B5EF4-FFF2-40B4-BE49-F238E27FC236}">
                  <a16:creationId xmlns:a16="http://schemas.microsoft.com/office/drawing/2014/main" id="{63E854C3-C229-4580-9C7E-D9474FF90161}"/>
                </a:ext>
              </a:extLst>
            </p:cNvPr>
            <p:cNvSpPr>
              <a:spLocks noChangeArrowheads="1"/>
            </p:cNvSpPr>
            <p:nvPr/>
          </p:nvSpPr>
          <p:spPr bwMode="auto">
            <a:xfrm>
              <a:off x="5678" y="1490"/>
              <a:ext cx="37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Calibri" panose="020F0502020204030204" pitchFamily="34" charset="0"/>
                </a:rPr>
                <a:t>Excel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Rectangle 10">
              <a:extLst>
                <a:ext uri="{FF2B5EF4-FFF2-40B4-BE49-F238E27FC236}">
                  <a16:creationId xmlns:a16="http://schemas.microsoft.com/office/drawing/2014/main" id="{DDC88E2A-096A-4B1E-B243-D03C842D4109}"/>
                </a:ext>
              </a:extLst>
            </p:cNvPr>
            <p:cNvSpPr>
              <a:spLocks noChangeArrowheads="1"/>
            </p:cNvSpPr>
            <p:nvPr/>
          </p:nvSpPr>
          <p:spPr bwMode="auto">
            <a:xfrm>
              <a:off x="1125" y="1668"/>
              <a:ext cx="520"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dirty="0">
                  <a:ln>
                    <a:noFill/>
                  </a:ln>
                  <a:solidFill>
                    <a:srgbClr val="000000"/>
                  </a:solidFill>
                  <a:effectLst/>
                  <a:latin typeface="Segoe UI" panose="020B0502040204020203" pitchFamily="34" charset="0"/>
                </a:rPr>
                <a:t>Position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1">
              <a:extLst>
                <a:ext uri="{FF2B5EF4-FFF2-40B4-BE49-F238E27FC236}">
                  <a16:creationId xmlns:a16="http://schemas.microsoft.com/office/drawing/2014/main" id="{6B83F530-B6A5-4D16-8EF4-678B9D00F88E}"/>
                </a:ext>
              </a:extLst>
            </p:cNvPr>
            <p:cNvSpPr>
              <a:spLocks noChangeArrowheads="1"/>
            </p:cNvSpPr>
            <p:nvPr/>
          </p:nvSpPr>
          <p:spPr bwMode="auto">
            <a:xfrm>
              <a:off x="2347" y="1688"/>
              <a:ext cx="2042"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000000"/>
                  </a:solidFill>
                  <a:effectLst/>
                  <a:latin typeface="Calibri" panose="020F0502020204030204" pitchFamily="34" charset="0"/>
                </a:rPr>
                <a:t>0    1    2   3   4   5    6   7   8   9   10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 name="Rectangle 12">
              <a:extLst>
                <a:ext uri="{FF2B5EF4-FFF2-40B4-BE49-F238E27FC236}">
                  <a16:creationId xmlns:a16="http://schemas.microsoft.com/office/drawing/2014/main" id="{E2F5F767-7F04-4813-918C-DE14854CB517}"/>
                </a:ext>
              </a:extLst>
            </p:cNvPr>
            <p:cNvSpPr>
              <a:spLocks noChangeArrowheads="1"/>
            </p:cNvSpPr>
            <p:nvPr/>
          </p:nvSpPr>
          <p:spPr bwMode="auto">
            <a:xfrm>
              <a:off x="4767" y="1688"/>
              <a:ext cx="211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000000"/>
                  </a:solidFill>
                  <a:effectLst/>
                  <a:latin typeface="Calibri" panose="020F0502020204030204" pitchFamily="34" charset="0"/>
                </a:rPr>
                <a:t>1    2   3    4   5   6    7   8   9   10   11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13">
              <a:extLst>
                <a:ext uri="{FF2B5EF4-FFF2-40B4-BE49-F238E27FC236}">
                  <a16:creationId xmlns:a16="http://schemas.microsoft.com/office/drawing/2014/main" id="{1EC29D78-4126-44BF-B09F-D3A7ECCBAC35}"/>
                </a:ext>
              </a:extLst>
            </p:cNvPr>
            <p:cNvSpPr>
              <a:spLocks noChangeArrowheads="1"/>
            </p:cNvSpPr>
            <p:nvPr/>
          </p:nvSpPr>
          <p:spPr bwMode="auto">
            <a:xfrm>
              <a:off x="1058" y="1885"/>
              <a:ext cx="7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FFFF"/>
                  </a:solidFill>
                  <a:effectLst/>
                  <a:latin typeface="Segoe UI Light" panose="020B0502040204020203" pitchFamily="34" charset="0"/>
                </a:rPr>
                <a:t>My Column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14">
              <a:extLst>
                <a:ext uri="{FF2B5EF4-FFF2-40B4-BE49-F238E27FC236}">
                  <a16:creationId xmlns:a16="http://schemas.microsoft.com/office/drawing/2014/main" id="{FDB65E41-A2C8-443E-BC54-2219E8095FE0}"/>
                </a:ext>
              </a:extLst>
            </p:cNvPr>
            <p:cNvSpPr>
              <a:spLocks noChangeArrowheads="1"/>
            </p:cNvSpPr>
            <p:nvPr/>
          </p:nvSpPr>
          <p:spPr bwMode="auto">
            <a:xfrm>
              <a:off x="2347" y="1885"/>
              <a:ext cx="204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5">
              <a:extLst>
                <a:ext uri="{FF2B5EF4-FFF2-40B4-BE49-F238E27FC236}">
                  <a16:creationId xmlns:a16="http://schemas.microsoft.com/office/drawing/2014/main" id="{8BA092F1-3B6B-47B5-8AC1-7267FBBE4DEA}"/>
                </a:ext>
              </a:extLst>
            </p:cNvPr>
            <p:cNvSpPr>
              <a:spLocks noChangeArrowheads="1"/>
            </p:cNvSpPr>
            <p:nvPr/>
          </p:nvSpPr>
          <p:spPr bwMode="auto">
            <a:xfrm>
              <a:off x="4767" y="1885"/>
              <a:ext cx="212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Light" panose="020B0502040204020203" pitchFamily="34" charset="0"/>
                </a:rPr>
                <a:t>A   B   C   1   2   3   4   5   x    y    z</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Rectangle 16">
              <a:extLst>
                <a:ext uri="{FF2B5EF4-FFF2-40B4-BE49-F238E27FC236}">
                  <a16:creationId xmlns:a16="http://schemas.microsoft.com/office/drawing/2014/main" id="{25C8EA05-5B88-4644-A918-5E5F30A69F43}"/>
                </a:ext>
              </a:extLst>
            </p:cNvPr>
            <p:cNvSpPr>
              <a:spLocks noChangeArrowheads="1"/>
            </p:cNvSpPr>
            <p:nvPr/>
          </p:nvSpPr>
          <p:spPr bwMode="auto">
            <a:xfrm>
              <a:off x="1015" y="2284"/>
              <a:ext cx="91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Return "ABC"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Rectangle 17">
              <a:extLst>
                <a:ext uri="{FF2B5EF4-FFF2-40B4-BE49-F238E27FC236}">
                  <a16:creationId xmlns:a16="http://schemas.microsoft.com/office/drawing/2014/main" id="{8C0A546C-EE31-43E3-895D-603E87FB7CD8}"/>
                </a:ext>
              </a:extLst>
            </p:cNvPr>
            <p:cNvSpPr>
              <a:spLocks noChangeArrowheads="1"/>
            </p:cNvSpPr>
            <p:nvPr/>
          </p:nvSpPr>
          <p:spPr bwMode="auto">
            <a:xfrm>
              <a:off x="2620" y="2284"/>
              <a:ext cx="16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Text.Start([MyColumn],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Rectangle 18">
              <a:extLst>
                <a:ext uri="{FF2B5EF4-FFF2-40B4-BE49-F238E27FC236}">
                  <a16:creationId xmlns:a16="http://schemas.microsoft.com/office/drawing/2014/main" id="{A717C07A-8005-45A5-99FA-BE4BEB56E299}"/>
                </a:ext>
              </a:extLst>
            </p:cNvPr>
            <p:cNvSpPr>
              <a:spLocks noChangeArrowheads="1"/>
            </p:cNvSpPr>
            <p:nvPr/>
          </p:nvSpPr>
          <p:spPr bwMode="auto">
            <a:xfrm>
              <a:off x="5189" y="2284"/>
              <a:ext cx="13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LEFT([MyColumn],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Rectangle 19">
              <a:extLst>
                <a:ext uri="{FF2B5EF4-FFF2-40B4-BE49-F238E27FC236}">
                  <a16:creationId xmlns:a16="http://schemas.microsoft.com/office/drawing/2014/main" id="{C74255DC-979A-4B7D-87A2-719155CE9C10}"/>
                </a:ext>
              </a:extLst>
            </p:cNvPr>
            <p:cNvSpPr>
              <a:spLocks noChangeArrowheads="1"/>
            </p:cNvSpPr>
            <p:nvPr/>
          </p:nvSpPr>
          <p:spPr bwMode="auto">
            <a:xfrm>
              <a:off x="1029" y="2495"/>
              <a:ext cx="88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Return "234"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5" name="Rectangle 20">
              <a:extLst>
                <a:ext uri="{FF2B5EF4-FFF2-40B4-BE49-F238E27FC236}">
                  <a16:creationId xmlns:a16="http://schemas.microsoft.com/office/drawing/2014/main" id="{94D06854-04CD-4833-BD31-989ECF614376}"/>
                </a:ext>
              </a:extLst>
            </p:cNvPr>
            <p:cNvSpPr>
              <a:spLocks noChangeArrowheads="1"/>
            </p:cNvSpPr>
            <p:nvPr/>
          </p:nvSpPr>
          <p:spPr bwMode="auto">
            <a:xfrm>
              <a:off x="2496" y="2495"/>
              <a:ext cx="16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Text.Range([MyColumn],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Rectangle 21">
              <a:extLst>
                <a:ext uri="{FF2B5EF4-FFF2-40B4-BE49-F238E27FC236}">
                  <a16:creationId xmlns:a16="http://schemas.microsoft.com/office/drawing/2014/main" id="{9EF556D0-C0D8-44D7-82D1-8948BCD640EE}"/>
                </a:ext>
              </a:extLst>
            </p:cNvPr>
            <p:cNvSpPr>
              <a:spLocks noChangeArrowheads="1"/>
            </p:cNvSpPr>
            <p:nvPr/>
          </p:nvSpPr>
          <p:spPr bwMode="auto">
            <a:xfrm>
              <a:off x="4025" y="2495"/>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000000"/>
                  </a:solidFill>
                  <a:effectLst/>
                  <a:latin typeface="Segoe UI" panose="020B0502040204020203" pitchFamily="34" charset="0"/>
                </a:rPr>
                <a:t>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Rectangle 22">
              <a:extLst>
                <a:ext uri="{FF2B5EF4-FFF2-40B4-BE49-F238E27FC236}">
                  <a16:creationId xmlns:a16="http://schemas.microsoft.com/office/drawing/2014/main" id="{EB087901-FA51-4205-8F70-44CB0885F651}"/>
                </a:ext>
              </a:extLst>
            </p:cNvPr>
            <p:cNvSpPr>
              <a:spLocks noChangeArrowheads="1"/>
            </p:cNvSpPr>
            <p:nvPr/>
          </p:nvSpPr>
          <p:spPr bwMode="auto">
            <a:xfrm>
              <a:off x="41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Rectangle 23">
              <a:extLst>
                <a:ext uri="{FF2B5EF4-FFF2-40B4-BE49-F238E27FC236}">
                  <a16:creationId xmlns:a16="http://schemas.microsoft.com/office/drawing/2014/main" id="{D86E6225-25FB-4182-B6AF-74CC6068D723}"/>
                </a:ext>
              </a:extLst>
            </p:cNvPr>
            <p:cNvSpPr>
              <a:spLocks noChangeArrowheads="1"/>
            </p:cNvSpPr>
            <p:nvPr/>
          </p:nvSpPr>
          <p:spPr bwMode="auto">
            <a:xfrm>
              <a:off x="5146" y="2495"/>
              <a:ext cx="119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MID([MyColumn,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Rectangle 24">
              <a:extLst>
                <a:ext uri="{FF2B5EF4-FFF2-40B4-BE49-F238E27FC236}">
                  <a16:creationId xmlns:a16="http://schemas.microsoft.com/office/drawing/2014/main" id="{5316E734-29FE-4B3F-8BFC-0348DD1D0D89}"/>
                </a:ext>
              </a:extLst>
            </p:cNvPr>
            <p:cNvSpPr>
              <a:spLocks noChangeArrowheads="1"/>
            </p:cNvSpPr>
            <p:nvPr/>
          </p:nvSpPr>
          <p:spPr bwMode="auto">
            <a:xfrm>
              <a:off x="6225" y="2495"/>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000000"/>
                  </a:solidFill>
                  <a:effectLst/>
                  <a:latin typeface="Segoe UI" panose="020B0502040204020203" pitchFamily="34" charset="0"/>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Rectangle 25">
              <a:extLst>
                <a:ext uri="{FF2B5EF4-FFF2-40B4-BE49-F238E27FC236}">
                  <a16:creationId xmlns:a16="http://schemas.microsoft.com/office/drawing/2014/main" id="{2FF2B267-6546-438E-AD80-ED2E8762826E}"/>
                </a:ext>
              </a:extLst>
            </p:cNvPr>
            <p:cNvSpPr>
              <a:spLocks noChangeArrowheads="1"/>
            </p:cNvSpPr>
            <p:nvPr/>
          </p:nvSpPr>
          <p:spPr bwMode="auto">
            <a:xfrm>
              <a:off x="6306" y="2495"/>
              <a:ext cx="2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 3)</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6">
              <a:extLst>
                <a:ext uri="{FF2B5EF4-FFF2-40B4-BE49-F238E27FC236}">
                  <a16:creationId xmlns:a16="http://schemas.microsoft.com/office/drawing/2014/main" id="{AD5190BD-C47C-4052-8C35-C3901F55EA0A}"/>
                </a:ext>
              </a:extLst>
            </p:cNvPr>
            <p:cNvSpPr>
              <a:spLocks noChangeArrowheads="1"/>
            </p:cNvSpPr>
            <p:nvPr/>
          </p:nvSpPr>
          <p:spPr bwMode="auto">
            <a:xfrm>
              <a:off x="832" y="2707"/>
              <a:ext cx="129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Find position of "5"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Rectangle 27">
              <a:extLst>
                <a:ext uri="{FF2B5EF4-FFF2-40B4-BE49-F238E27FC236}">
                  <a16:creationId xmlns:a16="http://schemas.microsoft.com/office/drawing/2014/main" id="{199A15D3-3651-4482-AB40-68F50FCCEA2F}"/>
                </a:ext>
              </a:extLst>
            </p:cNvPr>
            <p:cNvSpPr>
              <a:spLocks noChangeArrowheads="1"/>
            </p:cNvSpPr>
            <p:nvPr/>
          </p:nvSpPr>
          <p:spPr bwMode="auto">
            <a:xfrm>
              <a:off x="2404" y="2707"/>
              <a:ext cx="20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PositionOf([MyColumn], "5")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 name="Rectangle 28">
              <a:extLst>
                <a:ext uri="{FF2B5EF4-FFF2-40B4-BE49-F238E27FC236}">
                  <a16:creationId xmlns:a16="http://schemas.microsoft.com/office/drawing/2014/main" id="{CA706DEA-193E-4F44-9326-D147088C43EC}"/>
                </a:ext>
              </a:extLst>
            </p:cNvPr>
            <p:cNvSpPr>
              <a:spLocks noChangeArrowheads="1"/>
            </p:cNvSpPr>
            <p:nvPr/>
          </p:nvSpPr>
          <p:spPr bwMode="auto">
            <a:xfrm>
              <a:off x="4303"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7</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 name="Rectangle 29">
              <a:extLst>
                <a:ext uri="{FF2B5EF4-FFF2-40B4-BE49-F238E27FC236}">
                  <a16:creationId xmlns:a16="http://schemas.microsoft.com/office/drawing/2014/main" id="{5C895337-A37C-466C-9173-1D22A15C485A}"/>
                </a:ext>
              </a:extLst>
            </p:cNvPr>
            <p:cNvSpPr>
              <a:spLocks noChangeArrowheads="1"/>
            </p:cNvSpPr>
            <p:nvPr/>
          </p:nvSpPr>
          <p:spPr bwMode="auto">
            <a:xfrm>
              <a:off x="4897" y="2707"/>
              <a:ext cx="189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Segoe UI" panose="020B0502040204020203" pitchFamily="34" charset="0"/>
                </a:rPr>
                <a:t>SEARCH("5", [MyColumn]) =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Rectangle 30">
              <a:extLst>
                <a:ext uri="{FF2B5EF4-FFF2-40B4-BE49-F238E27FC236}">
                  <a16:creationId xmlns:a16="http://schemas.microsoft.com/office/drawing/2014/main" id="{A622F334-BF63-411C-8D15-3591BECFBD22}"/>
                </a:ext>
              </a:extLst>
            </p:cNvPr>
            <p:cNvSpPr>
              <a:spLocks noChangeArrowheads="1"/>
            </p:cNvSpPr>
            <p:nvPr/>
          </p:nvSpPr>
          <p:spPr bwMode="auto">
            <a:xfrm>
              <a:off x="6661" y="2707"/>
              <a:ext cx="1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1" i="0" u="none" strike="noStrike" cap="none" normalizeH="0" baseline="0">
                  <a:ln>
                    <a:noFill/>
                  </a:ln>
                  <a:solidFill>
                    <a:srgbClr val="FF0000"/>
                  </a:solidFill>
                  <a:effectLst/>
                  <a:latin typeface="Segoe UI" panose="020B0502040204020203" pitchFamily="34" charset="0"/>
                </a:rPr>
                <a:t>8</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31">
              <a:extLst>
                <a:ext uri="{FF2B5EF4-FFF2-40B4-BE49-F238E27FC236}">
                  <a16:creationId xmlns:a16="http://schemas.microsoft.com/office/drawing/2014/main" id="{B848D47E-6748-4805-B745-6E03DD8FCB80}"/>
                </a:ext>
              </a:extLst>
            </p:cNvPr>
            <p:cNvSpPr>
              <a:spLocks noChangeArrowheads="1"/>
            </p:cNvSpPr>
            <p:nvPr/>
          </p:nvSpPr>
          <p:spPr bwMode="auto">
            <a:xfrm>
              <a:off x="2328" y="1875"/>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Rectangle 32">
              <a:extLst>
                <a:ext uri="{FF2B5EF4-FFF2-40B4-BE49-F238E27FC236}">
                  <a16:creationId xmlns:a16="http://schemas.microsoft.com/office/drawing/2014/main" id="{05285329-3273-4AB4-A0FF-37801E2402CE}"/>
                </a:ext>
              </a:extLst>
            </p:cNvPr>
            <p:cNvSpPr>
              <a:spLocks noChangeArrowheads="1"/>
            </p:cNvSpPr>
            <p:nvPr/>
          </p:nvSpPr>
          <p:spPr bwMode="auto">
            <a:xfrm>
              <a:off x="2328" y="2091"/>
              <a:ext cx="2137"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33">
              <a:extLst>
                <a:ext uri="{FF2B5EF4-FFF2-40B4-BE49-F238E27FC236}">
                  <a16:creationId xmlns:a16="http://schemas.microsoft.com/office/drawing/2014/main" id="{096A90C2-E013-4CA1-8003-D88A2AD86E40}"/>
                </a:ext>
              </a:extLst>
            </p:cNvPr>
            <p:cNvSpPr>
              <a:spLocks noChangeArrowheads="1"/>
            </p:cNvSpPr>
            <p:nvPr/>
          </p:nvSpPr>
          <p:spPr bwMode="auto">
            <a:xfrm>
              <a:off x="2318" y="1875"/>
              <a:ext cx="10"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34">
              <a:extLst>
                <a:ext uri="{FF2B5EF4-FFF2-40B4-BE49-F238E27FC236}">
                  <a16:creationId xmlns:a16="http://schemas.microsoft.com/office/drawing/2014/main" id="{AE337E39-AE9A-4730-8163-CA0797306C60}"/>
                </a:ext>
              </a:extLst>
            </p:cNvPr>
            <p:cNvSpPr>
              <a:spLocks noChangeArrowheads="1"/>
            </p:cNvSpPr>
            <p:nvPr/>
          </p:nvSpPr>
          <p:spPr bwMode="auto">
            <a:xfrm>
              <a:off x="4456" y="1885"/>
              <a:ext cx="9"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Rectangle 35">
              <a:extLst>
                <a:ext uri="{FF2B5EF4-FFF2-40B4-BE49-F238E27FC236}">
                  <a16:creationId xmlns:a16="http://schemas.microsoft.com/office/drawing/2014/main" id="{AF3E2E50-5960-47B6-910C-A5E9CED480F8}"/>
                </a:ext>
              </a:extLst>
            </p:cNvPr>
            <p:cNvSpPr>
              <a:spLocks noChangeArrowheads="1"/>
            </p:cNvSpPr>
            <p:nvPr/>
          </p:nvSpPr>
          <p:spPr bwMode="auto">
            <a:xfrm>
              <a:off x="4739" y="1875"/>
              <a:ext cx="9" cy="22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6">
              <a:extLst>
                <a:ext uri="{FF2B5EF4-FFF2-40B4-BE49-F238E27FC236}">
                  <a16:creationId xmlns:a16="http://schemas.microsoft.com/office/drawing/2014/main" id="{45EA5A77-EFEA-4C5B-BBF1-9C00A0E54859}"/>
                </a:ext>
              </a:extLst>
            </p:cNvPr>
            <p:cNvSpPr>
              <a:spLocks noChangeArrowheads="1"/>
            </p:cNvSpPr>
            <p:nvPr/>
          </p:nvSpPr>
          <p:spPr bwMode="auto">
            <a:xfrm>
              <a:off x="6886" y="1885"/>
              <a:ext cx="10" cy="2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7">
              <a:extLst>
                <a:ext uri="{FF2B5EF4-FFF2-40B4-BE49-F238E27FC236}">
                  <a16:creationId xmlns:a16="http://schemas.microsoft.com/office/drawing/2014/main" id="{6A298026-C52D-47F1-82BD-B4BABDB96B28}"/>
                </a:ext>
              </a:extLst>
            </p:cNvPr>
            <p:cNvSpPr>
              <a:spLocks noChangeArrowheads="1"/>
            </p:cNvSpPr>
            <p:nvPr/>
          </p:nvSpPr>
          <p:spPr bwMode="auto">
            <a:xfrm>
              <a:off x="4748" y="1875"/>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8">
              <a:extLst>
                <a:ext uri="{FF2B5EF4-FFF2-40B4-BE49-F238E27FC236}">
                  <a16:creationId xmlns:a16="http://schemas.microsoft.com/office/drawing/2014/main" id="{67B08E37-9984-45FE-88B9-DF99249E10B5}"/>
                </a:ext>
              </a:extLst>
            </p:cNvPr>
            <p:cNvSpPr>
              <a:spLocks noChangeArrowheads="1"/>
            </p:cNvSpPr>
            <p:nvPr/>
          </p:nvSpPr>
          <p:spPr bwMode="auto">
            <a:xfrm>
              <a:off x="4748" y="2091"/>
              <a:ext cx="2148" cy="1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10">
            <a:extLst>
              <a:ext uri="{FF2B5EF4-FFF2-40B4-BE49-F238E27FC236}">
                <a16:creationId xmlns:a16="http://schemas.microsoft.com/office/drawing/2014/main" id="{C40554DA-C9A9-4AA7-BA0A-1AB31F66761E}"/>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spTree>
    <p:extLst>
      <p:ext uri="{BB962C8B-B14F-4D97-AF65-F5344CB8AC3E}">
        <p14:creationId xmlns:p14="http://schemas.microsoft.com/office/powerpoint/2010/main" val="20582446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Text Functions</a:t>
            </a:r>
            <a:endParaRPr kumimoji="0" lang="en-US" sz="3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56315012"/>
              </p:ext>
            </p:extLst>
          </p:nvPr>
        </p:nvGraphicFramePr>
        <p:xfrm>
          <a:off x="355042" y="1352775"/>
          <a:ext cx="11603101" cy="3915719"/>
        </p:xfrm>
        <a:graphic>
          <a:graphicData uri="http://schemas.openxmlformats.org/drawingml/2006/table">
            <a:tbl>
              <a:tblPr firstRow="1" bandRow="1">
                <a:tableStyleId>{7E9639D4-E3E2-4D34-9284-5A2195B3D0D7}</a:tableStyleId>
              </a:tblPr>
              <a:tblGrid>
                <a:gridCol w="4184958">
                  <a:extLst>
                    <a:ext uri="{9D8B030D-6E8A-4147-A177-3AD203B41FA5}">
                      <a16:colId xmlns:a16="http://schemas.microsoft.com/office/drawing/2014/main" val="3624074238"/>
                    </a:ext>
                  </a:extLst>
                </a:gridCol>
                <a:gridCol w="5349892">
                  <a:extLst>
                    <a:ext uri="{9D8B030D-6E8A-4147-A177-3AD203B41FA5}">
                      <a16:colId xmlns:a16="http://schemas.microsoft.com/office/drawing/2014/main" val="4291145906"/>
                    </a:ext>
                  </a:extLst>
                </a:gridCol>
                <a:gridCol w="2068251">
                  <a:extLst>
                    <a:ext uri="{9D8B030D-6E8A-4147-A177-3AD203B41FA5}">
                      <a16:colId xmlns:a16="http://schemas.microsoft.com/office/drawing/2014/main" val="1971054893"/>
                    </a:ext>
                  </a:extLst>
                </a:gridCol>
              </a:tblGrid>
              <a:tr h="392240">
                <a:tc>
                  <a:txBody>
                    <a:bodyPr/>
                    <a:lstStyle/>
                    <a:p>
                      <a:r>
                        <a:rPr lang="en-US" dirty="0"/>
                        <a:t>M Function Syntax</a:t>
                      </a:r>
                    </a:p>
                  </a:txBody>
                  <a:tcPr/>
                </a:tc>
                <a:tc>
                  <a:txBody>
                    <a:bodyPr/>
                    <a:lstStyle/>
                    <a:p>
                      <a:r>
                        <a:rPr lang="en-US" dirty="0"/>
                        <a:t>Excel Syntax</a:t>
                      </a:r>
                    </a:p>
                  </a:txBody>
                  <a:tcPr/>
                </a:tc>
                <a:tc>
                  <a:txBody>
                    <a:bodyPr/>
                    <a:lstStyle/>
                    <a:p>
                      <a:r>
                        <a:rPr lang="en-US" dirty="0"/>
                        <a:t>M Output</a:t>
                      </a:r>
                    </a:p>
                  </a:txBody>
                  <a:tcPr/>
                </a:tc>
                <a:extLst>
                  <a:ext uri="{0D108BD9-81ED-4DB2-BD59-A6C34878D82A}">
                    <a16:rowId xmlns:a16="http://schemas.microsoft.com/office/drawing/2014/main" val="1712948694"/>
                  </a:ext>
                </a:extLst>
              </a:tr>
              <a:tr h="392240">
                <a:tc>
                  <a:txBody>
                    <a:bodyPr/>
                    <a:lstStyle/>
                    <a:p>
                      <a:r>
                        <a:rPr lang="en-US" dirty="0" err="1"/>
                        <a:t>Text.Start</a:t>
                      </a:r>
                      <a:r>
                        <a:rPr lang="en-US" dirty="0"/>
                        <a:t>([</a:t>
                      </a:r>
                      <a:r>
                        <a:rPr lang="en-US" dirty="0" err="1"/>
                        <a:t>MyColumn</a:t>
                      </a:r>
                      <a:r>
                        <a:rPr lang="en-US" dirty="0"/>
                        <a:t>],</a:t>
                      </a:r>
                      <a:r>
                        <a:rPr lang="en-US" baseline="0" dirty="0"/>
                        <a:t> 3)</a:t>
                      </a:r>
                      <a:endParaRPr lang="en-US" dirty="0"/>
                    </a:p>
                  </a:txBody>
                  <a:tcPr/>
                </a:tc>
                <a:tc>
                  <a:txBody>
                    <a:bodyPr/>
                    <a:lstStyle/>
                    <a:p>
                      <a:r>
                        <a:rPr lang="en-US" sz="1400" dirty="0"/>
                        <a:t>LEFT([</a:t>
                      </a:r>
                      <a:r>
                        <a:rPr lang="en-US" sz="1400" dirty="0" err="1"/>
                        <a:t>MyColumn</a:t>
                      </a:r>
                      <a:r>
                        <a:rPr lang="en-US" sz="1400" dirty="0"/>
                        <a:t>],</a:t>
                      </a:r>
                      <a:r>
                        <a:rPr lang="en-US" sz="1400" baseline="0" dirty="0"/>
                        <a:t> 3)</a:t>
                      </a:r>
                      <a:endParaRPr lang="en-US" sz="1400" dirty="0"/>
                    </a:p>
                  </a:txBody>
                  <a:tcPr/>
                </a:tc>
                <a:tc>
                  <a:txBody>
                    <a:bodyPr/>
                    <a:lstStyle/>
                    <a:p>
                      <a:r>
                        <a:rPr lang="en-US" dirty="0"/>
                        <a:t>ABC</a:t>
                      </a:r>
                    </a:p>
                  </a:txBody>
                  <a:tcPr/>
                </a:tc>
                <a:extLst>
                  <a:ext uri="{0D108BD9-81ED-4DB2-BD59-A6C34878D82A}">
                    <a16:rowId xmlns:a16="http://schemas.microsoft.com/office/drawing/2014/main" val="612191711"/>
                  </a:ext>
                </a:extLst>
              </a:tr>
              <a:tr h="392240">
                <a:tc>
                  <a:txBody>
                    <a:bodyPr/>
                    <a:lstStyle/>
                    <a:p>
                      <a:r>
                        <a:rPr lang="en-US" dirty="0" err="1"/>
                        <a:t>Text.End</a:t>
                      </a:r>
                      <a:r>
                        <a:rPr lang="en-US" dirty="0"/>
                        <a:t>([</a:t>
                      </a:r>
                      <a:r>
                        <a:rPr lang="en-US" dirty="0" err="1"/>
                        <a:t>MyColumn</a:t>
                      </a:r>
                      <a:r>
                        <a:rPr lang="en-US" dirty="0"/>
                        <a:t>], 4)</a:t>
                      </a:r>
                    </a:p>
                  </a:txBody>
                  <a:tcPr/>
                </a:tc>
                <a:tc>
                  <a:txBody>
                    <a:bodyPr/>
                    <a:lstStyle/>
                    <a:p>
                      <a:r>
                        <a:rPr lang="en-US" sz="1400" dirty="0"/>
                        <a:t>RIGHT([</a:t>
                      </a:r>
                      <a:r>
                        <a:rPr lang="en-US" sz="1400" dirty="0" err="1"/>
                        <a:t>MyColumn</a:t>
                      </a:r>
                      <a:r>
                        <a:rPr lang="en-US" sz="1400" dirty="0"/>
                        <a:t>],</a:t>
                      </a:r>
                      <a:r>
                        <a:rPr lang="en-US" sz="1400" baseline="0" dirty="0"/>
                        <a:t> 4)</a:t>
                      </a:r>
                      <a:endParaRPr lang="en-US" sz="1400" dirty="0"/>
                    </a:p>
                  </a:txBody>
                  <a:tcPr/>
                </a:tc>
                <a:tc>
                  <a:txBody>
                    <a:bodyPr/>
                    <a:lstStyle/>
                    <a:p>
                      <a:r>
                        <a:rPr lang="en-US" dirty="0"/>
                        <a:t>5xyz</a:t>
                      </a:r>
                    </a:p>
                  </a:txBody>
                  <a:tcPr/>
                </a:tc>
                <a:extLst>
                  <a:ext uri="{0D108BD9-81ED-4DB2-BD59-A6C34878D82A}">
                    <a16:rowId xmlns:a16="http://schemas.microsoft.com/office/drawing/2014/main" val="3523164440"/>
                  </a:ext>
                </a:extLst>
              </a:tr>
              <a:tr h="392240">
                <a:tc>
                  <a:txBody>
                    <a:bodyPr/>
                    <a:lstStyle/>
                    <a:p>
                      <a:r>
                        <a:rPr lang="en-US" dirty="0" err="1"/>
                        <a:t>Text.Range</a:t>
                      </a:r>
                      <a:r>
                        <a:rPr lang="en-US" dirty="0"/>
                        <a:t>([</a:t>
                      </a:r>
                      <a:r>
                        <a:rPr lang="en-US" dirty="0" err="1"/>
                        <a:t>MyColumn</a:t>
                      </a:r>
                      <a:r>
                        <a:rPr lang="en-US" dirty="0"/>
                        <a:t>], 4, 3) </a:t>
                      </a:r>
                      <a:r>
                        <a:rPr lang="en-US" dirty="0">
                          <a:solidFill>
                            <a:srgbClr val="FF0000"/>
                          </a:solidFill>
                        </a:rPr>
                        <a:t>*</a:t>
                      </a:r>
                    </a:p>
                  </a:txBody>
                  <a:tcPr/>
                </a:tc>
                <a:tc>
                  <a:txBody>
                    <a:bodyPr/>
                    <a:lstStyle/>
                    <a:p>
                      <a:r>
                        <a:rPr lang="en-US" sz="1400" dirty="0"/>
                        <a:t>MID([</a:t>
                      </a:r>
                      <a:r>
                        <a:rPr lang="en-US" sz="1400" dirty="0" err="1"/>
                        <a:t>MyColumn</a:t>
                      </a:r>
                      <a:r>
                        <a:rPr lang="en-US" sz="1400" dirty="0"/>
                        <a:t>],</a:t>
                      </a:r>
                      <a:r>
                        <a:rPr lang="en-US" sz="1400" baseline="0" dirty="0"/>
                        <a:t> 5, 3) </a:t>
                      </a:r>
                      <a:r>
                        <a:rPr lang="en-US" sz="1400" baseline="0" dirty="0">
                          <a:solidFill>
                            <a:srgbClr val="FF0000"/>
                          </a:solidFill>
                        </a:rPr>
                        <a:t>*</a:t>
                      </a:r>
                      <a:r>
                        <a:rPr lang="en-US" sz="1400" dirty="0">
                          <a:solidFill>
                            <a:srgbClr val="FF0000"/>
                          </a:solidFill>
                        </a:rPr>
                        <a:t>*</a:t>
                      </a:r>
                    </a:p>
                  </a:txBody>
                  <a:tcPr/>
                </a:tc>
                <a:tc>
                  <a:txBody>
                    <a:bodyPr/>
                    <a:lstStyle/>
                    <a:p>
                      <a:r>
                        <a:rPr lang="en-US" dirty="0"/>
                        <a:t>234</a:t>
                      </a:r>
                    </a:p>
                  </a:txBody>
                  <a:tcPr/>
                </a:tc>
                <a:extLst>
                  <a:ext uri="{0D108BD9-81ED-4DB2-BD59-A6C34878D82A}">
                    <a16:rowId xmlns:a16="http://schemas.microsoft.com/office/drawing/2014/main" val="1976104498"/>
                  </a:ext>
                </a:extLst>
              </a:tr>
              <a:tr h="392240">
                <a:tc>
                  <a:txBody>
                    <a:bodyPr/>
                    <a:lstStyle/>
                    <a:p>
                      <a:r>
                        <a:rPr lang="en-US" dirty="0" err="1"/>
                        <a:t>Text.Range</a:t>
                      </a:r>
                      <a:r>
                        <a:rPr lang="en-US" dirty="0"/>
                        <a:t>([</a:t>
                      </a:r>
                      <a:r>
                        <a:rPr lang="en-US" dirty="0" err="1"/>
                        <a:t>MyColumn</a:t>
                      </a:r>
                      <a:r>
                        <a:rPr lang="en-US" dirty="0"/>
                        <a:t>], 4) </a:t>
                      </a:r>
                      <a:r>
                        <a:rPr lang="en-US" dirty="0">
                          <a:solidFill>
                            <a:srgbClr val="FF0000"/>
                          </a:solidFill>
                        </a:rPr>
                        <a:t>*</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MID([</a:t>
                      </a:r>
                      <a:r>
                        <a:rPr lang="en-US" sz="1400" dirty="0" err="1"/>
                        <a:t>MyColumn</a:t>
                      </a:r>
                      <a:r>
                        <a:rPr lang="en-US" sz="1400" dirty="0"/>
                        <a:t>],</a:t>
                      </a:r>
                      <a:r>
                        <a:rPr lang="en-US" sz="1400" baseline="0" dirty="0"/>
                        <a:t> 5) </a:t>
                      </a:r>
                      <a:r>
                        <a:rPr lang="en-US" sz="1400" baseline="0" dirty="0">
                          <a:solidFill>
                            <a:srgbClr val="FF0000"/>
                          </a:solidFill>
                        </a:rPr>
                        <a:t>*</a:t>
                      </a:r>
                      <a:r>
                        <a:rPr lang="en-US" sz="1400" dirty="0">
                          <a:solidFill>
                            <a:srgbClr val="FF0000"/>
                          </a:solidFill>
                        </a:rPr>
                        <a:t>*</a:t>
                      </a:r>
                    </a:p>
                  </a:txBody>
                  <a:tcPr/>
                </a:tc>
                <a:tc>
                  <a:txBody>
                    <a:bodyPr/>
                    <a:lstStyle/>
                    <a:p>
                      <a:r>
                        <a:rPr lang="en-US" dirty="0"/>
                        <a:t>2345xyz</a:t>
                      </a:r>
                    </a:p>
                  </a:txBody>
                  <a:tcPr/>
                </a:tc>
                <a:extLst>
                  <a:ext uri="{0D108BD9-81ED-4DB2-BD59-A6C34878D82A}">
                    <a16:rowId xmlns:a16="http://schemas.microsoft.com/office/drawing/2014/main" val="3995542760"/>
                  </a:ext>
                </a:extLst>
              </a:tr>
              <a:tr h="385559">
                <a:tc>
                  <a:txBody>
                    <a:bodyPr/>
                    <a:lstStyle/>
                    <a:p>
                      <a:r>
                        <a:rPr lang="en-US" dirty="0" err="1"/>
                        <a:t>Text.StartsWith</a:t>
                      </a:r>
                      <a:r>
                        <a:rPr lang="en-US" dirty="0"/>
                        <a:t> ([</a:t>
                      </a:r>
                      <a:r>
                        <a:rPr lang="en-US" dirty="0" err="1"/>
                        <a:t>MyColumn</a:t>
                      </a:r>
                      <a:r>
                        <a:rPr lang="en-US" dirty="0"/>
                        <a:t>], "</a:t>
                      </a:r>
                      <a:r>
                        <a:rPr lang="en-US" dirty="0" err="1"/>
                        <a:t>abc</a:t>
                      </a:r>
                      <a:r>
                        <a:rPr lang="en-US" dirty="0"/>
                        <a:t>")</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IF(LEFT([</a:t>
                      </a:r>
                      <a:r>
                        <a:rPr lang="en-US" sz="1400" dirty="0" err="1"/>
                        <a:t>MyColumn</a:t>
                      </a:r>
                      <a:r>
                        <a:rPr lang="en-US" sz="1400" dirty="0"/>
                        <a:t>],</a:t>
                      </a:r>
                      <a:r>
                        <a:rPr lang="en-US" sz="1400" baseline="0" dirty="0"/>
                        <a:t> 3)=“</a:t>
                      </a:r>
                      <a:r>
                        <a:rPr lang="en-US" sz="1400" baseline="0" dirty="0" err="1"/>
                        <a:t>abc</a:t>
                      </a:r>
                      <a:r>
                        <a:rPr lang="en-US" sz="1400" baseline="0" dirty="0"/>
                        <a:t>”</a:t>
                      </a:r>
                      <a:r>
                        <a:rPr lang="en-US" sz="1400" kern="1200" dirty="0">
                          <a:effectLst/>
                        </a:rPr>
                        <a:t> , TRUE(), FALSE())</a:t>
                      </a:r>
                      <a:endParaRPr lang="en-US" sz="1400" dirty="0"/>
                    </a:p>
                  </a:txBody>
                  <a:tcPr/>
                </a:tc>
                <a:tc>
                  <a:txBody>
                    <a:bodyPr/>
                    <a:lstStyle/>
                    <a:p>
                      <a:r>
                        <a:rPr lang="en-US" dirty="0"/>
                        <a:t>FALSE </a:t>
                      </a:r>
                      <a:r>
                        <a:rPr lang="en-US" sz="1400" dirty="0"/>
                        <a:t>(Excel</a:t>
                      </a:r>
                      <a:r>
                        <a:rPr lang="en-US" sz="1400" baseline="0" dirty="0"/>
                        <a:t> -&gt; TRUE)</a:t>
                      </a:r>
                      <a:endParaRPr lang="en-US" i="1" dirty="0"/>
                    </a:p>
                  </a:txBody>
                  <a:tcPr/>
                </a:tc>
                <a:extLst>
                  <a:ext uri="{0D108BD9-81ED-4DB2-BD59-A6C34878D82A}">
                    <a16:rowId xmlns:a16="http://schemas.microsoft.com/office/drawing/2014/main" val="2207177007"/>
                  </a:ext>
                </a:extLst>
              </a:tr>
              <a:tr h="392240">
                <a:tc>
                  <a:txBody>
                    <a:bodyPr/>
                    <a:lstStyle/>
                    <a:p>
                      <a:r>
                        <a:rPr lang="en-US" dirty="0" err="1"/>
                        <a:t>Text.StartsWith</a:t>
                      </a:r>
                      <a:r>
                        <a:rPr lang="en-US" dirty="0"/>
                        <a:t> ([</a:t>
                      </a:r>
                      <a:r>
                        <a:rPr lang="en-US" dirty="0" err="1"/>
                        <a:t>MyColumn</a:t>
                      </a:r>
                      <a:r>
                        <a:rPr lang="en-US" dirty="0"/>
                        <a:t>], “ABC")</a:t>
                      </a:r>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400" dirty="0"/>
                        <a:t>IF(LEFT([</a:t>
                      </a:r>
                      <a:r>
                        <a:rPr lang="en-US" sz="1400" dirty="0" err="1"/>
                        <a:t>MyColumn</a:t>
                      </a:r>
                      <a:r>
                        <a:rPr lang="en-US" sz="1400" dirty="0"/>
                        <a:t>],</a:t>
                      </a:r>
                      <a:r>
                        <a:rPr lang="en-US" sz="1400" baseline="0" dirty="0"/>
                        <a:t> 3)=“ABC”</a:t>
                      </a:r>
                      <a:r>
                        <a:rPr lang="en-US" sz="1400" kern="1200" dirty="0">
                          <a:effectLst/>
                        </a:rPr>
                        <a:t>, TRUE(), FALSE())</a:t>
                      </a:r>
                      <a:endParaRPr lang="en-US" sz="1400" dirty="0"/>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dirty="0"/>
                        <a:t>TRUE</a:t>
                      </a:r>
                      <a:endParaRPr lang="en-US" i="1" dirty="0"/>
                    </a:p>
                  </a:txBody>
                  <a:tcPr/>
                </a:tc>
                <a:extLst>
                  <a:ext uri="{0D108BD9-81ED-4DB2-BD59-A6C34878D82A}">
                    <a16:rowId xmlns:a16="http://schemas.microsoft.com/office/drawing/2014/main" val="3833148465"/>
                  </a:ext>
                </a:extLst>
              </a:tr>
              <a:tr h="392240">
                <a:tc>
                  <a:txBody>
                    <a:bodyPr/>
                    <a:lstStyle/>
                    <a:p>
                      <a:r>
                        <a:rPr lang="en-US" dirty="0" err="1"/>
                        <a:t>Text.Length</a:t>
                      </a:r>
                      <a:r>
                        <a:rPr lang="en-US" dirty="0"/>
                        <a:t>([</a:t>
                      </a:r>
                      <a:r>
                        <a:rPr lang="en-US" dirty="0" err="1"/>
                        <a:t>MyColumn</a:t>
                      </a:r>
                      <a:r>
                        <a:rPr lang="en-US" dirty="0"/>
                        <a:t>])</a:t>
                      </a:r>
                    </a:p>
                  </a:txBody>
                  <a:tcPr/>
                </a:tc>
                <a:tc>
                  <a:txBody>
                    <a:bodyPr/>
                    <a:lstStyle/>
                    <a:p>
                      <a:r>
                        <a:rPr lang="en-US" sz="1400" dirty="0"/>
                        <a:t>LEN([</a:t>
                      </a:r>
                      <a:r>
                        <a:rPr lang="en-US" sz="1400" dirty="0" err="1"/>
                        <a:t>MyColumn</a:t>
                      </a:r>
                      <a:r>
                        <a:rPr lang="en-US" sz="1400" dirty="0"/>
                        <a:t>])</a:t>
                      </a:r>
                    </a:p>
                  </a:txBody>
                  <a:tcPr/>
                </a:tc>
                <a:tc>
                  <a:txBody>
                    <a:bodyPr/>
                    <a:lstStyle/>
                    <a:p>
                      <a:r>
                        <a:rPr lang="en-US" dirty="0"/>
                        <a:t>11</a:t>
                      </a:r>
                    </a:p>
                  </a:txBody>
                  <a:tcPr/>
                </a:tc>
                <a:extLst>
                  <a:ext uri="{0D108BD9-81ED-4DB2-BD59-A6C34878D82A}">
                    <a16:rowId xmlns:a16="http://schemas.microsoft.com/office/drawing/2014/main" val="613052879"/>
                  </a:ext>
                </a:extLst>
              </a:tr>
              <a:tr h="392240">
                <a:tc>
                  <a:txBody>
                    <a:bodyPr/>
                    <a:lstStyle/>
                    <a:p>
                      <a:r>
                        <a:rPr lang="en-US" dirty="0" err="1"/>
                        <a:t>Text.Contains</a:t>
                      </a:r>
                      <a:r>
                        <a:rPr lang="en-US" dirty="0"/>
                        <a:t> ([</a:t>
                      </a:r>
                      <a:r>
                        <a:rPr lang="en-US" dirty="0" err="1"/>
                        <a:t>MyColumn</a:t>
                      </a:r>
                      <a:r>
                        <a:rPr lang="en-US" dirty="0"/>
                        <a:t>], "123")</a:t>
                      </a:r>
                    </a:p>
                  </a:txBody>
                  <a:tcPr/>
                </a:tc>
                <a:tc>
                  <a:txBody>
                    <a:bodyPr/>
                    <a:lstStyle/>
                    <a:p>
                      <a:r>
                        <a:rPr lang="en-US" sz="1400" kern="1200" dirty="0">
                          <a:effectLst/>
                        </a:rPr>
                        <a:t>IF(ISNUMBER(SEARCH(“123",</a:t>
                      </a:r>
                      <a:r>
                        <a:rPr lang="en-US" sz="1400" dirty="0"/>
                        <a:t> [</a:t>
                      </a:r>
                      <a:r>
                        <a:rPr lang="en-US" sz="1400" dirty="0" err="1"/>
                        <a:t>MyColumn</a:t>
                      </a:r>
                      <a:r>
                        <a:rPr lang="en-US" sz="1400" dirty="0"/>
                        <a:t>]</a:t>
                      </a:r>
                      <a:r>
                        <a:rPr lang="en-US" sz="1400" kern="1200" dirty="0">
                          <a:effectLst/>
                        </a:rPr>
                        <a:t>)),TRUE(), FALSE())</a:t>
                      </a:r>
                      <a:r>
                        <a:rPr lang="en-US" sz="1400" dirty="0">
                          <a:solidFill>
                            <a:srgbClr val="FF0000"/>
                          </a:solidFill>
                        </a:rPr>
                        <a:t> **</a:t>
                      </a:r>
                      <a:endParaRPr lang="en-US" sz="1400" dirty="0"/>
                    </a:p>
                  </a:txBody>
                  <a:tcPr/>
                </a:tc>
                <a:tc>
                  <a: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dirty="0"/>
                        <a:t>TRUE</a:t>
                      </a:r>
                      <a:endParaRPr lang="en-US" i="1" dirty="0"/>
                    </a:p>
                  </a:txBody>
                  <a:tcPr/>
                </a:tc>
                <a:extLst>
                  <a:ext uri="{0D108BD9-81ED-4DB2-BD59-A6C34878D82A}">
                    <a16:rowId xmlns:a16="http://schemas.microsoft.com/office/drawing/2014/main" val="100031074"/>
                  </a:ext>
                </a:extLst>
              </a:tr>
              <a:tr h="392240">
                <a:tc>
                  <a:txBody>
                    <a:bodyPr/>
                    <a:lstStyle/>
                    <a:p>
                      <a:r>
                        <a:rPr lang="en-US" dirty="0" err="1"/>
                        <a:t>Text.PositionOf</a:t>
                      </a:r>
                      <a:r>
                        <a:rPr lang="en-US" dirty="0"/>
                        <a:t> ([</a:t>
                      </a:r>
                      <a:r>
                        <a:rPr lang="en-US" dirty="0" err="1"/>
                        <a:t>MyColumn</a:t>
                      </a:r>
                      <a:r>
                        <a:rPr lang="en-US" dirty="0"/>
                        <a:t>], "5" )</a:t>
                      </a:r>
                      <a:r>
                        <a:rPr lang="en-US" dirty="0">
                          <a:solidFill>
                            <a:srgbClr val="FF0000"/>
                          </a:solidFill>
                        </a:rPr>
                        <a:t> *</a:t>
                      </a:r>
                      <a:endParaRPr lang="en-US" dirty="0"/>
                    </a:p>
                  </a:txBody>
                  <a:tcPr/>
                </a:tc>
                <a:tc>
                  <a:txBody>
                    <a:bodyPr/>
                    <a:lstStyle/>
                    <a:p>
                      <a:r>
                        <a:rPr lang="en-US" sz="1400" kern="1200" dirty="0">
                          <a:effectLst/>
                        </a:rPr>
                        <a:t>SEARCH(“5",</a:t>
                      </a:r>
                      <a:r>
                        <a:rPr lang="en-US" sz="1400" dirty="0"/>
                        <a:t> [MyColumn]</a:t>
                      </a:r>
                      <a:r>
                        <a:rPr lang="en-US" sz="1400" kern="1200" dirty="0">
                          <a:effectLst/>
                        </a:rPr>
                        <a:t>)</a:t>
                      </a:r>
                      <a:r>
                        <a:rPr lang="en-US" sz="1400" dirty="0">
                          <a:solidFill>
                            <a:srgbClr val="FF0000"/>
                          </a:solidFill>
                        </a:rPr>
                        <a:t> **</a:t>
                      </a:r>
                      <a:r>
                        <a:rPr lang="en-US" sz="1400" baseline="0" dirty="0">
                          <a:solidFill>
                            <a:srgbClr val="FF0000"/>
                          </a:solidFill>
                        </a:rPr>
                        <a:t> </a:t>
                      </a:r>
                      <a:endParaRPr lang="en-US" sz="1770" kern="1200" dirty="0">
                        <a:solidFill>
                          <a:schemeClr val="tx1"/>
                        </a:solidFill>
                        <a:effectLst/>
                        <a:latin typeface="+mn-lt"/>
                        <a:ea typeface="+mn-ea"/>
                        <a:cs typeface="+mn-cs"/>
                      </a:endParaRPr>
                    </a:p>
                  </a:txBody>
                  <a:tcPr/>
                </a:tc>
                <a:tc>
                  <a:txBody>
                    <a:bodyPr/>
                    <a:lstStyle/>
                    <a:p>
                      <a:r>
                        <a:rPr lang="en-US" dirty="0"/>
                        <a:t>7 </a:t>
                      </a:r>
                      <a:r>
                        <a:rPr lang="en-US" sz="1400" dirty="0"/>
                        <a:t>(Excel -&gt; 8)</a:t>
                      </a:r>
                    </a:p>
                  </a:txBody>
                  <a:tcPr/>
                </a:tc>
                <a:extLst>
                  <a:ext uri="{0D108BD9-81ED-4DB2-BD59-A6C34878D82A}">
                    <a16:rowId xmlns:a16="http://schemas.microsoft.com/office/drawing/2014/main" val="2161189522"/>
                  </a:ext>
                </a:extLst>
              </a:tr>
            </a:tbl>
          </a:graphicData>
        </a:graphic>
      </p:graphicFrame>
      <p:sp>
        <p:nvSpPr>
          <p:cNvPr id="5" name="TextBox 4"/>
          <p:cNvSpPr txBox="1"/>
          <p:nvPr/>
        </p:nvSpPr>
        <p:spPr>
          <a:xfrm>
            <a:off x="5683422" y="5268494"/>
            <a:ext cx="6764249" cy="704808"/>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0000"/>
                </a:solidFill>
              </a:rPr>
              <a:t>* </a:t>
            </a:r>
            <a:r>
              <a:rPr lang="en-US" sz="1200" dirty="0">
                <a:gradFill>
                  <a:gsLst>
                    <a:gs pos="2917">
                      <a:schemeClr val="tx1"/>
                    </a:gs>
                    <a:gs pos="30000">
                      <a:schemeClr val="tx1"/>
                    </a:gs>
                  </a:gsLst>
                  <a:lin ang="5400000" scaled="0"/>
                </a:gradFill>
              </a:rPr>
              <a:t>M is 0 index based, so </a:t>
            </a:r>
            <a:r>
              <a:rPr lang="en-US" sz="1200" dirty="0" err="1">
                <a:gradFill>
                  <a:gsLst>
                    <a:gs pos="2917">
                      <a:schemeClr val="tx1"/>
                    </a:gs>
                    <a:gs pos="30000">
                      <a:schemeClr val="tx1"/>
                    </a:gs>
                  </a:gsLst>
                  <a:lin ang="5400000" scaled="0"/>
                </a:gradFill>
              </a:rPr>
              <a:t>Text.Range</a:t>
            </a:r>
            <a:r>
              <a:rPr lang="en-US" sz="1200" dirty="0">
                <a:gradFill>
                  <a:gsLst>
                    <a:gs pos="2917">
                      <a:schemeClr val="tx1"/>
                    </a:gs>
                    <a:gs pos="30000">
                      <a:schemeClr val="tx1"/>
                    </a:gs>
                  </a:gsLst>
                  <a:lin ang="5400000" scaled="0"/>
                </a:gradFill>
              </a:rPr>
              <a:t> &amp; </a:t>
            </a:r>
            <a:r>
              <a:rPr lang="en-US" sz="1200" dirty="0" err="1">
                <a:gradFill>
                  <a:gsLst>
                    <a:gs pos="2917">
                      <a:schemeClr val="tx1"/>
                    </a:gs>
                    <a:gs pos="30000">
                      <a:schemeClr val="tx1"/>
                    </a:gs>
                  </a:gsLst>
                  <a:lin ang="5400000" scaled="0"/>
                </a:gradFill>
              </a:rPr>
              <a:t>Text.PositionOf</a:t>
            </a:r>
            <a:r>
              <a:rPr lang="en-US" sz="1200" dirty="0">
                <a:gradFill>
                  <a:gsLst>
                    <a:gs pos="2917">
                      <a:schemeClr val="tx1"/>
                    </a:gs>
                    <a:gs pos="30000">
                      <a:schemeClr val="tx1"/>
                    </a:gs>
                  </a:gsLst>
                  <a:lin ang="5400000" scaled="0"/>
                </a:gradFill>
              </a:rPr>
              <a:t> start counting at 0 </a:t>
            </a:r>
          </a:p>
          <a:p>
            <a:pPr>
              <a:lnSpc>
                <a:spcPct val="90000"/>
              </a:lnSpc>
              <a:spcAft>
                <a:spcPts val="600"/>
              </a:spcAft>
            </a:pPr>
            <a:r>
              <a:rPr lang="en-US" sz="1200" dirty="0">
                <a:solidFill>
                  <a:srgbClr val="FF0000"/>
                </a:solidFill>
              </a:rPr>
              <a:t>**</a:t>
            </a:r>
            <a:r>
              <a:rPr lang="en-US" sz="1200" dirty="0">
                <a:gradFill>
                  <a:gsLst>
                    <a:gs pos="2917">
                      <a:schemeClr val="tx1"/>
                    </a:gs>
                    <a:gs pos="30000">
                      <a:schemeClr val="tx1"/>
                    </a:gs>
                  </a:gsLst>
                  <a:lin ang="5400000" scaled="0"/>
                </a:gradFill>
              </a:rPr>
              <a:t> Excel MID &amp; SEARCH are 1 index based – start counting at 1</a:t>
            </a:r>
          </a:p>
        </p:txBody>
      </p:sp>
      <p:pic>
        <p:nvPicPr>
          <p:cNvPr id="10" name="Picture 9"/>
          <p:cNvPicPr>
            <a:picLocks noChangeAspect="1"/>
          </p:cNvPicPr>
          <p:nvPr/>
        </p:nvPicPr>
        <p:blipFill>
          <a:blip r:embed="rId3"/>
          <a:stretch>
            <a:fillRect/>
          </a:stretch>
        </p:blipFill>
        <p:spPr>
          <a:xfrm>
            <a:off x="322054" y="811752"/>
            <a:ext cx="11346972" cy="424791"/>
          </a:xfrm>
          <a:prstGeom prst="rect">
            <a:avLst/>
          </a:prstGeom>
          <a:ln w="3175">
            <a:solidFill>
              <a:schemeClr val="tx1"/>
            </a:solidFill>
          </a:ln>
        </p:spPr>
      </p:pic>
      <p:sp>
        <p:nvSpPr>
          <p:cNvPr id="12" name="TextBox 11"/>
          <p:cNvSpPr txBox="1"/>
          <p:nvPr/>
        </p:nvSpPr>
        <p:spPr>
          <a:xfrm>
            <a:off x="522973" y="5209195"/>
            <a:ext cx="9775572" cy="1898981"/>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err="1">
                <a:solidFill>
                  <a:srgbClr val="FF0000"/>
                </a:solidFill>
              </a:rPr>
              <a:t>CaSe</a:t>
            </a:r>
            <a:r>
              <a:rPr lang="en-US" sz="2400" b="1" dirty="0">
                <a:solidFill>
                  <a:srgbClr val="FF0000"/>
                </a:solidFill>
              </a:rPr>
              <a:t> </a:t>
            </a:r>
            <a:r>
              <a:rPr lang="en-US" sz="2400" b="1" dirty="0" err="1">
                <a:solidFill>
                  <a:srgbClr val="FF0000"/>
                </a:solidFill>
              </a:rPr>
              <a:t>SeNsItIvE</a:t>
            </a:r>
            <a:r>
              <a:rPr lang="en-US" sz="2400" b="1" dirty="0">
                <a:solidFill>
                  <a:srgbClr val="FF0000"/>
                </a:solidFill>
              </a:rPr>
              <a:t>!</a:t>
            </a:r>
          </a:p>
          <a:p>
            <a:r>
              <a:rPr lang="en-US" sz="2800" dirty="0"/>
              <a:t>Want to see all M functions? Add Blank query in Power BI and type:  =#shared </a:t>
            </a:r>
          </a:p>
          <a:p>
            <a:pPr>
              <a:lnSpc>
                <a:spcPct val="90000"/>
              </a:lnSpc>
              <a:spcAft>
                <a:spcPts val="600"/>
              </a:spcAft>
            </a:pPr>
            <a:endParaRPr lang="en-US" sz="2400" b="1" dirty="0">
              <a:solidFill>
                <a:srgbClr val="FF0000"/>
              </a:solidFill>
            </a:endParaRPr>
          </a:p>
        </p:txBody>
      </p:sp>
      <p:sp>
        <p:nvSpPr>
          <p:cNvPr id="3" name="Footer Placeholder 2">
            <a:extLst>
              <a:ext uri="{FF2B5EF4-FFF2-40B4-BE49-F238E27FC236}">
                <a16:creationId xmlns:a16="http://schemas.microsoft.com/office/drawing/2014/main" id="{3910D15A-F13A-4F50-BE4E-77E0D8791C4F}"/>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spTree>
    <p:extLst>
      <p:ext uri="{BB962C8B-B14F-4D97-AF65-F5344CB8AC3E}">
        <p14:creationId xmlns:p14="http://schemas.microsoft.com/office/powerpoint/2010/main" val="21624818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if … then … else</a:t>
            </a:r>
            <a:endParaRPr kumimoji="0" lang="en-US" sz="3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9" name="Subtitle 4"/>
          <p:cNvSpPr txBox="1">
            <a:spLocks/>
          </p:cNvSpPr>
          <p:nvPr/>
        </p:nvSpPr>
        <p:spPr>
          <a:xfrm>
            <a:off x="365760" y="988417"/>
            <a:ext cx="5844540" cy="4472583"/>
          </a:xfrm>
          <a:prstGeom prst="rect">
            <a:avLst/>
          </a:prstGeom>
        </p:spPr>
        <p:txBody>
          <a:bodyPr vert="horz" lIns="91440" tIns="45720" rIns="91440" bIns="45720" rtlCol="0">
            <a:noAutofit/>
          </a:bodyPr>
          <a:lst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000" dirty="0"/>
              <a:t>Basic Syntax:</a:t>
            </a:r>
            <a:br>
              <a:rPr lang="en-US" sz="2000" dirty="0"/>
            </a:br>
            <a:r>
              <a:rPr lang="en-US" sz="2000" b="1" dirty="0">
                <a:solidFill>
                  <a:schemeClr val="accent6"/>
                </a:solidFill>
              </a:rPr>
              <a:t>if</a:t>
            </a:r>
            <a:r>
              <a:rPr lang="en-US" sz="2000" dirty="0">
                <a:solidFill>
                  <a:schemeClr val="accent2"/>
                </a:solidFill>
              </a:rPr>
              <a:t> </a:t>
            </a:r>
            <a:r>
              <a:rPr lang="en-US" sz="2000" dirty="0"/>
              <a:t>&lt;test if true&gt;</a:t>
            </a:r>
            <a:r>
              <a:rPr lang="en-US" sz="2000" dirty="0">
                <a:solidFill>
                  <a:schemeClr val="accent6"/>
                </a:solidFill>
              </a:rPr>
              <a:t> </a:t>
            </a:r>
            <a:r>
              <a:rPr lang="en-US" sz="2000" b="1" dirty="0">
                <a:solidFill>
                  <a:schemeClr val="accent6"/>
                </a:solidFill>
              </a:rPr>
              <a:t>then</a:t>
            </a:r>
            <a:r>
              <a:rPr lang="en-US" sz="2000" dirty="0">
                <a:solidFill>
                  <a:schemeClr val="accent2"/>
                </a:solidFill>
              </a:rPr>
              <a:t> </a:t>
            </a:r>
            <a:r>
              <a:rPr lang="en-US" sz="2000" dirty="0"/>
              <a:t>&lt;result if true&gt;</a:t>
            </a:r>
            <a:r>
              <a:rPr lang="en-US" sz="2000" dirty="0">
                <a:solidFill>
                  <a:schemeClr val="accent2"/>
                </a:solidFill>
              </a:rPr>
              <a:t> </a:t>
            </a:r>
            <a:r>
              <a:rPr lang="en-US" sz="2000" b="1" dirty="0"/>
              <a:t>else</a:t>
            </a:r>
            <a:r>
              <a:rPr lang="en-US" sz="2000" dirty="0">
                <a:solidFill>
                  <a:schemeClr val="accent6"/>
                </a:solidFill>
              </a:rPr>
              <a:t> </a:t>
            </a:r>
            <a:r>
              <a:rPr lang="en-US" sz="2000" dirty="0"/>
              <a:t>&lt;result if false&gt;</a:t>
            </a:r>
          </a:p>
          <a:p>
            <a:pPr marL="228594" indent="-228594">
              <a:spcAft>
                <a:spcPts val="600"/>
              </a:spcAft>
            </a:pPr>
            <a:r>
              <a:rPr lang="en-US" sz="2000" dirty="0"/>
              <a:t>if’s Can be chained or nested</a:t>
            </a:r>
          </a:p>
          <a:p>
            <a:pPr marL="228594" indent="-228594">
              <a:spcAft>
                <a:spcPts val="600"/>
              </a:spcAft>
            </a:pPr>
            <a:r>
              <a:rPr lang="en-US" sz="2000" dirty="0"/>
              <a:t>No parentheses () are </a:t>
            </a:r>
            <a:r>
              <a:rPr lang="en-US" sz="2000" i="1" dirty="0"/>
              <a:t>required, except</a:t>
            </a:r>
          </a:p>
          <a:p>
            <a:pPr marL="228594" indent="-228594">
              <a:spcAft>
                <a:spcPts val="600"/>
              </a:spcAft>
            </a:pPr>
            <a:r>
              <a:rPr lang="en-US" sz="2000" dirty="0"/>
              <a:t>When if test or results have multiple conditions:</a:t>
            </a:r>
          </a:p>
          <a:p>
            <a:pPr marL="0" indent="0">
              <a:spcBef>
                <a:spcPts val="0"/>
              </a:spcBef>
              <a:buNone/>
            </a:pPr>
            <a:r>
              <a:rPr lang="en-US" sz="2000" dirty="0"/>
              <a:t>        (condition 1 </a:t>
            </a:r>
            <a:r>
              <a:rPr lang="en-US" sz="2000" dirty="0">
                <a:solidFill>
                  <a:schemeClr val="accent6"/>
                </a:solidFill>
              </a:rPr>
              <a:t>and</a:t>
            </a:r>
            <a:r>
              <a:rPr lang="en-US" sz="2000" dirty="0"/>
              <a:t> condition 2)</a:t>
            </a:r>
          </a:p>
          <a:p>
            <a:pPr marL="0" indent="0">
              <a:spcBef>
                <a:spcPts val="0"/>
              </a:spcBef>
              <a:buNone/>
            </a:pPr>
            <a:r>
              <a:rPr lang="en-US" sz="2000" dirty="0"/>
              <a:t>        (condition 1 </a:t>
            </a:r>
            <a:r>
              <a:rPr lang="en-US" sz="2000" dirty="0">
                <a:solidFill>
                  <a:schemeClr val="accent6"/>
                </a:solidFill>
              </a:rPr>
              <a:t>or</a:t>
            </a:r>
            <a:r>
              <a:rPr lang="en-US" sz="2000" dirty="0"/>
              <a:t> condition 2)</a:t>
            </a:r>
          </a:p>
          <a:p>
            <a:pPr marL="0" indent="0">
              <a:spcBef>
                <a:spcPts val="0"/>
              </a:spcBef>
              <a:spcAft>
                <a:spcPts val="600"/>
              </a:spcAft>
              <a:buNone/>
            </a:pPr>
            <a:r>
              <a:rPr lang="en-US" sz="2000" dirty="0"/>
              <a:t>        (condition 1 </a:t>
            </a:r>
            <a:r>
              <a:rPr lang="en-US" sz="2000" dirty="0">
                <a:solidFill>
                  <a:schemeClr val="accent6"/>
                </a:solidFill>
              </a:rPr>
              <a:t>or</a:t>
            </a:r>
            <a:r>
              <a:rPr lang="en-US" sz="2000" dirty="0"/>
              <a:t> (condition 2 and condition 3))</a:t>
            </a:r>
          </a:p>
          <a:p>
            <a:pPr>
              <a:spcAft>
                <a:spcPts val="600"/>
              </a:spcAft>
            </a:pPr>
            <a:r>
              <a:rPr lang="en-US" sz="2000" dirty="0"/>
              <a:t>If multiple if’s are used ensure you have the same number of “if”, “then”, “else”</a:t>
            </a:r>
            <a:br>
              <a:rPr lang="en-US" sz="2000" dirty="0"/>
            </a:br>
            <a:endParaRPr lang="en-US" sz="2000" dirty="0"/>
          </a:p>
        </p:txBody>
      </p:sp>
      <p:sp>
        <p:nvSpPr>
          <p:cNvPr id="11" name="TextBox 10"/>
          <p:cNvSpPr txBox="1"/>
          <p:nvPr/>
        </p:nvSpPr>
        <p:spPr>
          <a:xfrm>
            <a:off x="6094275" y="1990416"/>
            <a:ext cx="5940357" cy="1323439"/>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Chained</a:t>
            </a:r>
            <a:r>
              <a:rPr lang="en-US" sz="1600" dirty="0">
                <a:solidFill>
                  <a:schemeClr val="accent2"/>
                </a:solidFill>
              </a:rPr>
              <a:t> </a:t>
            </a:r>
            <a:r>
              <a:rPr lang="en-US" sz="1600" dirty="0">
                <a:solidFill>
                  <a:srgbClr val="6A4B16"/>
                </a:solidFill>
              </a:rPr>
              <a:t>example</a:t>
            </a:r>
            <a:r>
              <a:rPr lang="en-US" sz="1600" dirty="0">
                <a:solidFill>
                  <a:schemeClr val="accent2"/>
                </a:solidFill>
              </a:rPr>
              <a:t> </a:t>
            </a:r>
            <a:r>
              <a:rPr lang="en-US" sz="1600" dirty="0"/>
              <a:t>(3 each of if, then &amp; else)</a:t>
            </a:r>
          </a:p>
          <a:p>
            <a:endParaRPr lang="en-US" sz="1600" dirty="0">
              <a:solidFill>
                <a:schemeClr val="accent2"/>
              </a:solidFill>
            </a:endParaRPr>
          </a:p>
          <a:p>
            <a:r>
              <a:rPr lang="en-US" sz="1600" dirty="0">
                <a:solidFill>
                  <a:srgbClr val="6A4B16"/>
                </a:solidFill>
              </a:rPr>
              <a:t>=</a:t>
            </a:r>
            <a:r>
              <a:rPr lang="en-US" sz="1600" dirty="0">
                <a:solidFill>
                  <a:schemeClr val="accent6"/>
                </a:solidFill>
              </a:rPr>
              <a:t>if</a:t>
            </a:r>
            <a:r>
              <a:rPr lang="en-US" sz="1600" dirty="0">
                <a:solidFill>
                  <a:schemeClr val="accent2"/>
                </a:solidFill>
              </a:rPr>
              <a:t> </a:t>
            </a:r>
            <a:r>
              <a:rPr lang="en-US" sz="1600" dirty="0" err="1">
                <a:solidFill>
                  <a:srgbClr val="6A4B16"/>
                </a:solidFill>
              </a:rPr>
              <a:t>Text.EndsWith</a:t>
            </a:r>
            <a:r>
              <a:rPr lang="en-US" sz="1600" dirty="0">
                <a:solidFill>
                  <a:srgbClr val="6A4B16"/>
                </a:solidFill>
              </a:rPr>
              <a:t>([Column2],"Key") </a:t>
            </a:r>
            <a:r>
              <a:rPr lang="en-US" sz="1600" dirty="0">
                <a:solidFill>
                  <a:schemeClr val="accent6"/>
                </a:solidFill>
              </a:rPr>
              <a:t>then</a:t>
            </a:r>
            <a:r>
              <a:rPr lang="en-US" sz="1600" dirty="0">
                <a:solidFill>
                  <a:schemeClr val="accent2"/>
                </a:solidFill>
              </a:rPr>
              <a:t> </a:t>
            </a:r>
            <a:r>
              <a:rPr lang="en-US" sz="1600" dirty="0">
                <a:solidFill>
                  <a:srgbClr val="6A4B16"/>
                </a:solidFill>
              </a:rPr>
              <a:t>[Column2] </a:t>
            </a:r>
            <a:r>
              <a:rPr lang="en-US" sz="1600" dirty="0">
                <a:solidFill>
                  <a:schemeClr val="accent6"/>
                </a:solidFill>
              </a:rPr>
              <a:t>else</a:t>
            </a:r>
          </a:p>
          <a:p>
            <a:r>
              <a:rPr lang="en-US" sz="1600" dirty="0">
                <a:solidFill>
                  <a:schemeClr val="accent6"/>
                </a:solidFill>
              </a:rPr>
              <a:t>if</a:t>
            </a:r>
            <a:r>
              <a:rPr lang="en-US" sz="1600" dirty="0">
                <a:solidFill>
                  <a:schemeClr val="accent2"/>
                </a:solidFill>
              </a:rPr>
              <a:t> </a:t>
            </a:r>
            <a:r>
              <a:rPr lang="en-US" sz="1600" dirty="0">
                <a:solidFill>
                  <a:srgbClr val="6A4B16"/>
                </a:solidFill>
              </a:rPr>
              <a:t>[Column2] = "</a:t>
            </a:r>
            <a:r>
              <a:rPr lang="en-US" sz="1600" dirty="0" err="1">
                <a:solidFill>
                  <a:srgbClr val="6A4B16"/>
                </a:solidFill>
              </a:rPr>
              <a:t>TotalCost</a:t>
            </a:r>
            <a:r>
              <a:rPr lang="en-US" sz="1600" dirty="0">
                <a:solidFill>
                  <a:srgbClr val="6A4B16"/>
                </a:solidFill>
              </a:rPr>
              <a:t>" </a:t>
            </a:r>
            <a:r>
              <a:rPr lang="en-US" sz="1600" dirty="0">
                <a:solidFill>
                  <a:schemeClr val="accent6"/>
                </a:solidFill>
              </a:rPr>
              <a:t>then</a:t>
            </a:r>
            <a:r>
              <a:rPr lang="en-US" sz="1600" dirty="0">
                <a:solidFill>
                  <a:schemeClr val="accent2"/>
                </a:solidFill>
              </a:rPr>
              <a:t> </a:t>
            </a:r>
            <a:r>
              <a:rPr lang="en-US" sz="1600" dirty="0">
                <a:solidFill>
                  <a:srgbClr val="6A4B16"/>
                </a:solidFill>
              </a:rPr>
              <a:t>"Cost $" </a:t>
            </a:r>
            <a:r>
              <a:rPr lang="en-US" sz="1600" dirty="0">
                <a:solidFill>
                  <a:schemeClr val="accent6"/>
                </a:solidFill>
              </a:rPr>
              <a:t>else</a:t>
            </a:r>
          </a:p>
          <a:p>
            <a:r>
              <a:rPr lang="en-US" sz="1600" dirty="0">
                <a:solidFill>
                  <a:schemeClr val="accent6"/>
                </a:solidFill>
              </a:rPr>
              <a:t>if</a:t>
            </a:r>
            <a:r>
              <a:rPr lang="en-US" sz="1600" dirty="0">
                <a:solidFill>
                  <a:schemeClr val="accent2"/>
                </a:solidFill>
              </a:rPr>
              <a:t> </a:t>
            </a:r>
            <a:r>
              <a:rPr lang="en-US" sz="1600" dirty="0">
                <a:solidFill>
                  <a:srgbClr val="6A4B16"/>
                </a:solidFill>
              </a:rPr>
              <a:t>[Column2] = "</a:t>
            </a:r>
            <a:r>
              <a:rPr lang="en-US" sz="1600" dirty="0" err="1">
                <a:solidFill>
                  <a:srgbClr val="6A4B16"/>
                </a:solidFill>
              </a:rPr>
              <a:t>SalesQuantity</a:t>
            </a:r>
            <a:r>
              <a:rPr lang="en-US" sz="1600" dirty="0">
                <a:solidFill>
                  <a:srgbClr val="6A4B16"/>
                </a:solidFill>
              </a:rPr>
              <a:t>" </a:t>
            </a:r>
            <a:r>
              <a:rPr lang="en-US" sz="1600" dirty="0">
                <a:solidFill>
                  <a:schemeClr val="accent6"/>
                </a:solidFill>
              </a:rPr>
              <a:t>then</a:t>
            </a:r>
            <a:r>
              <a:rPr lang="en-US" sz="1600" dirty="0">
                <a:solidFill>
                  <a:schemeClr val="accent2"/>
                </a:solidFill>
              </a:rPr>
              <a:t> </a:t>
            </a:r>
            <a:r>
              <a:rPr lang="en-US" sz="1600" dirty="0">
                <a:solidFill>
                  <a:srgbClr val="6A4B16"/>
                </a:solidFill>
              </a:rPr>
              <a:t>"Sales #" </a:t>
            </a:r>
            <a:r>
              <a:rPr lang="en-US" sz="1600" dirty="0">
                <a:solidFill>
                  <a:schemeClr val="accent6"/>
                </a:solidFill>
              </a:rPr>
              <a:t>else</a:t>
            </a:r>
            <a:r>
              <a:rPr lang="en-US" sz="1600" dirty="0">
                <a:solidFill>
                  <a:schemeClr val="accent2"/>
                </a:solidFill>
              </a:rPr>
              <a:t> </a:t>
            </a:r>
            <a:r>
              <a:rPr lang="en-US" sz="1600" dirty="0">
                <a:solidFill>
                  <a:srgbClr val="6A4B16"/>
                </a:solidFill>
              </a:rPr>
              <a:t>null</a:t>
            </a:r>
            <a:endParaRPr lang="en-US" sz="2133" dirty="0">
              <a:solidFill>
                <a:srgbClr val="6A4B16"/>
              </a:solidFill>
              <a:latin typeface="Arial" panose="020B0604020202020204" pitchFamily="34" charset="0"/>
              <a:cs typeface="Arial" panose="020B0604020202020204" pitchFamily="34" charset="0"/>
            </a:endParaRPr>
          </a:p>
        </p:txBody>
      </p:sp>
      <p:sp>
        <p:nvSpPr>
          <p:cNvPr id="12" name="TextBox 11"/>
          <p:cNvSpPr txBox="1"/>
          <p:nvPr/>
        </p:nvSpPr>
        <p:spPr>
          <a:xfrm>
            <a:off x="6094275" y="3484857"/>
            <a:ext cx="5940357" cy="1569660"/>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Nested </a:t>
            </a:r>
            <a:r>
              <a:rPr lang="en-US" sz="1600" dirty="0">
                <a:solidFill>
                  <a:srgbClr val="6A4B16"/>
                </a:solidFill>
              </a:rPr>
              <a:t>example </a:t>
            </a:r>
            <a:r>
              <a:rPr lang="en-US" sz="1600" dirty="0"/>
              <a:t>(3 each of if, then &amp; else)</a:t>
            </a:r>
          </a:p>
          <a:p>
            <a:endParaRPr lang="en-US" sz="1600" dirty="0">
              <a:solidFill>
                <a:schemeClr val="accent2"/>
              </a:solidFill>
            </a:endParaRPr>
          </a:p>
          <a:p>
            <a:r>
              <a:rPr lang="en-US" sz="1600" dirty="0">
                <a:solidFill>
                  <a:srgbClr val="6A4B16"/>
                </a:solidFill>
              </a:rPr>
              <a:t>=</a:t>
            </a:r>
            <a:r>
              <a:rPr lang="en-US" sz="1600" dirty="0">
                <a:solidFill>
                  <a:schemeClr val="accent6"/>
                </a:solidFill>
              </a:rPr>
              <a:t>if</a:t>
            </a:r>
            <a:r>
              <a:rPr lang="en-US" sz="1600" dirty="0">
                <a:solidFill>
                  <a:schemeClr val="accent2"/>
                </a:solidFill>
              </a:rPr>
              <a:t> </a:t>
            </a:r>
            <a:r>
              <a:rPr lang="en-US" sz="1600" dirty="0" err="1">
                <a:solidFill>
                  <a:srgbClr val="6A4B16"/>
                </a:solidFill>
              </a:rPr>
              <a:t>Text.EndsWith</a:t>
            </a:r>
            <a:r>
              <a:rPr lang="en-US" sz="1600" dirty="0">
                <a:solidFill>
                  <a:srgbClr val="6A4B16"/>
                </a:solidFill>
              </a:rPr>
              <a:t>([Column2],"Key") </a:t>
            </a:r>
            <a:r>
              <a:rPr lang="en-US" sz="1600" dirty="0">
                <a:solidFill>
                  <a:schemeClr val="accent6"/>
                </a:solidFill>
              </a:rPr>
              <a:t>then</a:t>
            </a:r>
            <a:r>
              <a:rPr lang="en-US" sz="1600" dirty="0">
                <a:solidFill>
                  <a:schemeClr val="accent2"/>
                </a:solidFill>
              </a:rPr>
              <a:t> </a:t>
            </a:r>
          </a:p>
          <a:p>
            <a:r>
              <a:rPr lang="en-US" sz="1600" dirty="0">
                <a:solidFill>
                  <a:schemeClr val="accent6"/>
                </a:solidFill>
              </a:rPr>
              <a:t>      if</a:t>
            </a:r>
            <a:r>
              <a:rPr lang="en-US" sz="1600" dirty="0">
                <a:solidFill>
                  <a:schemeClr val="accent2"/>
                </a:solidFill>
              </a:rPr>
              <a:t> </a:t>
            </a:r>
            <a:r>
              <a:rPr lang="en-US" sz="1600" dirty="0">
                <a:solidFill>
                  <a:srgbClr val="6A4B16"/>
                </a:solidFill>
              </a:rPr>
              <a:t>[Column2] = "</a:t>
            </a:r>
            <a:r>
              <a:rPr lang="en-US" sz="1600" dirty="0" err="1">
                <a:solidFill>
                  <a:srgbClr val="6A4B16"/>
                </a:solidFill>
              </a:rPr>
              <a:t>TotalCost</a:t>
            </a:r>
            <a:r>
              <a:rPr lang="en-US" sz="1600" dirty="0">
                <a:solidFill>
                  <a:srgbClr val="6A4B16"/>
                </a:solidFill>
              </a:rPr>
              <a:t>" </a:t>
            </a:r>
            <a:r>
              <a:rPr lang="en-US" sz="1600" dirty="0">
                <a:solidFill>
                  <a:schemeClr val="accent6"/>
                </a:solidFill>
              </a:rPr>
              <a:t>then</a:t>
            </a:r>
            <a:r>
              <a:rPr lang="en-US" sz="1600" dirty="0">
                <a:solidFill>
                  <a:schemeClr val="accent2"/>
                </a:solidFill>
              </a:rPr>
              <a:t> </a:t>
            </a:r>
            <a:r>
              <a:rPr lang="en-US" sz="1600" dirty="0">
                <a:solidFill>
                  <a:srgbClr val="6A4B16"/>
                </a:solidFill>
              </a:rPr>
              <a:t>"Cost $" </a:t>
            </a:r>
            <a:r>
              <a:rPr lang="en-US" sz="1600" dirty="0">
                <a:solidFill>
                  <a:schemeClr val="accent6"/>
                </a:solidFill>
              </a:rPr>
              <a:t>else</a:t>
            </a:r>
          </a:p>
          <a:p>
            <a:r>
              <a:rPr lang="en-US" sz="1600" dirty="0">
                <a:solidFill>
                  <a:schemeClr val="accent6"/>
                </a:solidFill>
              </a:rPr>
              <a:t>      if</a:t>
            </a:r>
            <a:r>
              <a:rPr lang="en-US" sz="1600" dirty="0">
                <a:solidFill>
                  <a:schemeClr val="accent2"/>
                </a:solidFill>
              </a:rPr>
              <a:t> </a:t>
            </a:r>
            <a:r>
              <a:rPr lang="en-US" sz="1600" dirty="0">
                <a:solidFill>
                  <a:srgbClr val="6A4B16"/>
                </a:solidFill>
              </a:rPr>
              <a:t>[Column2] = "</a:t>
            </a:r>
            <a:r>
              <a:rPr lang="en-US" sz="1600" dirty="0" err="1">
                <a:solidFill>
                  <a:srgbClr val="6A4B16"/>
                </a:solidFill>
              </a:rPr>
              <a:t>SalesQuantity</a:t>
            </a:r>
            <a:r>
              <a:rPr lang="en-US" sz="1600" dirty="0">
                <a:solidFill>
                  <a:srgbClr val="6A4B16"/>
                </a:solidFill>
              </a:rPr>
              <a:t>" </a:t>
            </a:r>
            <a:r>
              <a:rPr lang="en-US" sz="1600" dirty="0">
                <a:solidFill>
                  <a:schemeClr val="accent6"/>
                </a:solidFill>
              </a:rPr>
              <a:t>then</a:t>
            </a:r>
            <a:r>
              <a:rPr lang="en-US" sz="1600" dirty="0">
                <a:solidFill>
                  <a:schemeClr val="accent2"/>
                </a:solidFill>
              </a:rPr>
              <a:t> </a:t>
            </a:r>
            <a:r>
              <a:rPr lang="en-US" sz="1600" dirty="0">
                <a:solidFill>
                  <a:srgbClr val="6A4B16"/>
                </a:solidFill>
              </a:rPr>
              <a:t>"Sales #" </a:t>
            </a:r>
            <a:r>
              <a:rPr lang="en-US" sz="1600" dirty="0">
                <a:solidFill>
                  <a:schemeClr val="accent6"/>
                </a:solidFill>
              </a:rPr>
              <a:t>else</a:t>
            </a:r>
            <a:r>
              <a:rPr lang="en-US" sz="1600" dirty="0">
                <a:solidFill>
                  <a:schemeClr val="accent2"/>
                </a:solidFill>
              </a:rPr>
              <a:t> </a:t>
            </a:r>
            <a:r>
              <a:rPr lang="en-US" sz="1600" dirty="0">
                <a:solidFill>
                  <a:srgbClr val="6A4B16"/>
                </a:solidFill>
              </a:rPr>
              <a:t>null </a:t>
            </a:r>
          </a:p>
          <a:p>
            <a:r>
              <a:rPr lang="en-US" sz="1600" dirty="0">
                <a:solidFill>
                  <a:schemeClr val="accent6"/>
                </a:solidFill>
              </a:rPr>
              <a:t>   else</a:t>
            </a:r>
            <a:r>
              <a:rPr lang="en-US" sz="1600" dirty="0">
                <a:solidFill>
                  <a:schemeClr val="accent2"/>
                </a:solidFill>
              </a:rPr>
              <a:t> </a:t>
            </a:r>
            <a:r>
              <a:rPr lang="en-US" sz="1600" dirty="0">
                <a:solidFill>
                  <a:srgbClr val="6A4B16"/>
                </a:solidFill>
              </a:rPr>
              <a:t>“Item #"</a:t>
            </a:r>
          </a:p>
        </p:txBody>
      </p:sp>
      <p:sp>
        <p:nvSpPr>
          <p:cNvPr id="13" name="TextBox 12"/>
          <p:cNvSpPr txBox="1"/>
          <p:nvPr/>
        </p:nvSpPr>
        <p:spPr>
          <a:xfrm>
            <a:off x="6094274" y="5225520"/>
            <a:ext cx="5940357" cy="1077218"/>
          </a:xfrm>
          <a:prstGeom prst="rect">
            <a:avLst/>
          </a:prstGeom>
          <a:solidFill>
            <a:schemeClr val="bg1"/>
          </a:solidFill>
          <a:ln w="12700">
            <a:solidFill>
              <a:schemeClr val="accent3"/>
            </a:solidFill>
          </a:ln>
        </p:spPr>
        <p:txBody>
          <a:bodyPr wrap="square" rtlCol="0">
            <a:spAutoFit/>
          </a:bodyPr>
          <a:lstStyle/>
          <a:p>
            <a:r>
              <a:rPr lang="en-US" sz="1600" dirty="0">
                <a:solidFill>
                  <a:schemeClr val="accent6"/>
                </a:solidFill>
              </a:rPr>
              <a:t>Multiple conditions </a:t>
            </a:r>
            <a:r>
              <a:rPr lang="en-US" sz="1600" dirty="0">
                <a:solidFill>
                  <a:srgbClr val="6A4B16"/>
                </a:solidFill>
              </a:rPr>
              <a:t>example </a:t>
            </a:r>
            <a:r>
              <a:rPr lang="en-US" sz="1600" dirty="0">
                <a:solidFill>
                  <a:schemeClr val="accent2"/>
                </a:solidFill>
              </a:rPr>
              <a:t> </a:t>
            </a:r>
            <a:r>
              <a:rPr lang="en-US" sz="1600" dirty="0"/>
              <a:t>(1 each of if, then &amp; else)</a:t>
            </a:r>
          </a:p>
          <a:p>
            <a:endParaRPr lang="en-US" sz="1600" dirty="0">
              <a:solidFill>
                <a:schemeClr val="accent2"/>
              </a:solidFill>
            </a:endParaRPr>
          </a:p>
          <a:p>
            <a:r>
              <a:rPr lang="en-US" sz="1600" dirty="0">
                <a:solidFill>
                  <a:srgbClr val="6A4B16"/>
                </a:solidFill>
              </a:rPr>
              <a:t>=</a:t>
            </a:r>
            <a:r>
              <a:rPr lang="en-US" sz="1600" dirty="0">
                <a:solidFill>
                  <a:schemeClr val="accent6"/>
                </a:solidFill>
              </a:rPr>
              <a:t>if</a:t>
            </a:r>
            <a:r>
              <a:rPr lang="en-US" sz="1600" dirty="0">
                <a:solidFill>
                  <a:schemeClr val="accent2"/>
                </a:solidFill>
              </a:rPr>
              <a:t>  </a:t>
            </a:r>
            <a:r>
              <a:rPr lang="en-US" sz="1600" dirty="0">
                <a:solidFill>
                  <a:schemeClr val="accent6"/>
                </a:solidFill>
              </a:rPr>
              <a:t>(</a:t>
            </a:r>
            <a:r>
              <a:rPr lang="en-US" sz="1600" dirty="0" err="1">
                <a:solidFill>
                  <a:srgbClr val="6A4B16"/>
                </a:solidFill>
              </a:rPr>
              <a:t>Text.Length</a:t>
            </a:r>
            <a:r>
              <a:rPr lang="en-US" sz="1600" dirty="0">
                <a:solidFill>
                  <a:srgbClr val="6A4B16"/>
                </a:solidFill>
              </a:rPr>
              <a:t>([Column2]) = 3 or </a:t>
            </a:r>
            <a:r>
              <a:rPr lang="en-US" sz="1600" dirty="0" err="1">
                <a:solidFill>
                  <a:srgbClr val="6A4B16"/>
                </a:solidFill>
              </a:rPr>
              <a:t>Text.Length</a:t>
            </a:r>
            <a:r>
              <a:rPr lang="en-US" sz="1600" dirty="0">
                <a:solidFill>
                  <a:srgbClr val="6A4B16"/>
                </a:solidFill>
              </a:rPr>
              <a:t>([Column2]) = 2 </a:t>
            </a:r>
            <a:r>
              <a:rPr lang="en-US" sz="1600" dirty="0">
                <a:solidFill>
                  <a:schemeClr val="accent6"/>
                </a:solidFill>
              </a:rPr>
              <a:t>)</a:t>
            </a:r>
            <a:r>
              <a:rPr lang="en-US" sz="1600" dirty="0">
                <a:solidFill>
                  <a:schemeClr val="accent2"/>
                </a:solidFill>
              </a:rPr>
              <a:t> </a:t>
            </a:r>
          </a:p>
          <a:p>
            <a:r>
              <a:rPr lang="en-US" sz="1600" dirty="0">
                <a:solidFill>
                  <a:schemeClr val="accent6"/>
                </a:solidFill>
              </a:rPr>
              <a:t>then</a:t>
            </a:r>
            <a:r>
              <a:rPr lang="en-US" sz="1600" dirty="0">
                <a:solidFill>
                  <a:schemeClr val="accent2"/>
                </a:solidFill>
              </a:rPr>
              <a:t> </a:t>
            </a:r>
            <a:r>
              <a:rPr lang="en-US" sz="1600" b="1" dirty="0">
                <a:solidFill>
                  <a:schemeClr val="accent6"/>
                </a:solidFill>
              </a:rPr>
              <a:t> true</a:t>
            </a:r>
            <a:r>
              <a:rPr lang="en-US" sz="1600" dirty="0">
                <a:solidFill>
                  <a:schemeClr val="accent2"/>
                </a:solidFill>
              </a:rPr>
              <a:t> </a:t>
            </a:r>
            <a:r>
              <a:rPr lang="en-US" sz="1600" dirty="0">
                <a:solidFill>
                  <a:schemeClr val="accent6"/>
                </a:solidFill>
              </a:rPr>
              <a:t>else </a:t>
            </a:r>
            <a:r>
              <a:rPr lang="en-US" sz="1600" b="1" dirty="0">
                <a:solidFill>
                  <a:schemeClr val="accent6"/>
                </a:solidFill>
              </a:rPr>
              <a:t>false</a:t>
            </a:r>
            <a:endParaRPr lang="en-US" sz="1600" b="1" dirty="0">
              <a:solidFill>
                <a:schemeClr val="accent2"/>
              </a:solidFill>
            </a:endParaRPr>
          </a:p>
        </p:txBody>
      </p:sp>
      <p:sp>
        <p:nvSpPr>
          <p:cNvPr id="14" name="TextBox 13"/>
          <p:cNvSpPr txBox="1"/>
          <p:nvPr/>
        </p:nvSpPr>
        <p:spPr>
          <a:xfrm>
            <a:off x="6094275" y="988417"/>
            <a:ext cx="5940357" cy="830997"/>
          </a:xfrm>
          <a:prstGeom prst="rect">
            <a:avLst/>
          </a:prstGeom>
          <a:solidFill>
            <a:schemeClr val="bg1"/>
          </a:solidFill>
          <a:ln w="12700">
            <a:solidFill>
              <a:schemeClr val="accent3"/>
            </a:solidFill>
          </a:ln>
        </p:spPr>
        <p:txBody>
          <a:bodyPr wrap="square" rtlCol="0">
            <a:spAutoFit/>
          </a:bodyPr>
          <a:lstStyle/>
          <a:p>
            <a:r>
              <a:rPr lang="en-US" sz="1600" dirty="0"/>
              <a:t>Simple</a:t>
            </a:r>
            <a:r>
              <a:rPr lang="en-US" sz="1600" dirty="0">
                <a:solidFill>
                  <a:schemeClr val="accent2"/>
                </a:solidFill>
              </a:rPr>
              <a:t> </a:t>
            </a:r>
            <a:r>
              <a:rPr lang="en-US" sz="1600" dirty="0">
                <a:solidFill>
                  <a:srgbClr val="6A4B16"/>
                </a:solidFill>
              </a:rPr>
              <a:t>example</a:t>
            </a:r>
            <a:r>
              <a:rPr lang="en-US" sz="1600" dirty="0">
                <a:solidFill>
                  <a:schemeClr val="accent2"/>
                </a:solidFill>
              </a:rPr>
              <a:t>  </a:t>
            </a:r>
            <a:r>
              <a:rPr lang="en-US" sz="1600" dirty="0"/>
              <a:t>(1 each of if, then &amp; else)</a:t>
            </a:r>
          </a:p>
          <a:p>
            <a:endParaRPr lang="en-US" sz="1600" dirty="0">
              <a:solidFill>
                <a:schemeClr val="accent2"/>
              </a:solidFill>
            </a:endParaRPr>
          </a:p>
          <a:p>
            <a:r>
              <a:rPr lang="en-US" sz="1600" dirty="0">
                <a:solidFill>
                  <a:srgbClr val="6A4B16"/>
                </a:solidFill>
              </a:rPr>
              <a:t>=</a:t>
            </a:r>
            <a:r>
              <a:rPr lang="en-US" sz="1600" dirty="0">
                <a:solidFill>
                  <a:schemeClr val="accent6"/>
                </a:solidFill>
              </a:rPr>
              <a:t>if</a:t>
            </a:r>
            <a:r>
              <a:rPr lang="en-US" sz="1600" dirty="0">
                <a:solidFill>
                  <a:schemeClr val="accent2"/>
                </a:solidFill>
              </a:rPr>
              <a:t> </a:t>
            </a:r>
            <a:r>
              <a:rPr lang="en-US" sz="1600" dirty="0">
                <a:solidFill>
                  <a:srgbClr val="6A4B16"/>
                </a:solidFill>
              </a:rPr>
              <a:t>[Column2] = "Key" </a:t>
            </a:r>
            <a:r>
              <a:rPr lang="en-US" sz="1600" dirty="0">
                <a:solidFill>
                  <a:schemeClr val="accent6"/>
                </a:solidFill>
              </a:rPr>
              <a:t>then</a:t>
            </a:r>
            <a:r>
              <a:rPr lang="en-US" sz="1600" dirty="0">
                <a:solidFill>
                  <a:schemeClr val="accent2"/>
                </a:solidFill>
              </a:rPr>
              <a:t> </a:t>
            </a:r>
            <a:r>
              <a:rPr lang="en-US" sz="1600" dirty="0">
                <a:solidFill>
                  <a:srgbClr val="6A4B16"/>
                </a:solidFill>
              </a:rPr>
              <a:t>[Column2] </a:t>
            </a:r>
            <a:r>
              <a:rPr lang="en-US" sz="1600" dirty="0">
                <a:solidFill>
                  <a:schemeClr val="accent6"/>
                </a:solidFill>
              </a:rPr>
              <a:t>else “Other”</a:t>
            </a:r>
            <a:endParaRPr lang="en-US" sz="2133" dirty="0">
              <a:solidFill>
                <a:schemeClr val="accent2"/>
              </a:solidFill>
              <a:latin typeface="Arial" panose="020B0604020202020204" pitchFamily="34" charset="0"/>
              <a:cs typeface="Arial" panose="020B0604020202020204" pitchFamily="34" charset="0"/>
            </a:endParaRPr>
          </a:p>
        </p:txBody>
      </p:sp>
      <p:sp>
        <p:nvSpPr>
          <p:cNvPr id="15" name="TextBox 14"/>
          <p:cNvSpPr txBox="1"/>
          <p:nvPr/>
        </p:nvSpPr>
        <p:spPr>
          <a:xfrm>
            <a:off x="522974" y="5724144"/>
            <a:ext cx="54247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FF0000"/>
                </a:solidFill>
              </a:rPr>
              <a:t>M is </a:t>
            </a:r>
            <a:r>
              <a:rPr lang="en-US" sz="2400" b="1" dirty="0" err="1">
                <a:solidFill>
                  <a:srgbClr val="FF0000"/>
                </a:solidFill>
              </a:rPr>
              <a:t>CaSe</a:t>
            </a:r>
            <a:r>
              <a:rPr lang="en-US" sz="2400" b="1" dirty="0">
                <a:solidFill>
                  <a:srgbClr val="FF0000"/>
                </a:solidFill>
              </a:rPr>
              <a:t> </a:t>
            </a:r>
            <a:r>
              <a:rPr lang="en-US" sz="2400" b="1" dirty="0" err="1">
                <a:solidFill>
                  <a:srgbClr val="FF0000"/>
                </a:solidFill>
              </a:rPr>
              <a:t>SeNsItIvE</a:t>
            </a:r>
            <a:r>
              <a:rPr lang="en-US" sz="2400" b="1" dirty="0">
                <a:solidFill>
                  <a:srgbClr val="FF0000"/>
                </a:solidFill>
              </a:rPr>
              <a:t>!</a:t>
            </a:r>
          </a:p>
        </p:txBody>
      </p:sp>
      <p:sp>
        <p:nvSpPr>
          <p:cNvPr id="2" name="Footer Placeholder 1">
            <a:extLst>
              <a:ext uri="{FF2B5EF4-FFF2-40B4-BE49-F238E27FC236}">
                <a16:creationId xmlns:a16="http://schemas.microsoft.com/office/drawing/2014/main" id="{A19D6EAA-22F9-40D4-AB0B-FAC3F9E25D54}"/>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spTree>
    <p:extLst>
      <p:ext uri="{BB962C8B-B14F-4D97-AF65-F5344CB8AC3E}">
        <p14:creationId xmlns:p14="http://schemas.microsoft.com/office/powerpoint/2010/main" val="145876226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3910" y="3172835"/>
            <a:ext cx="5230388" cy="3082861"/>
          </a:xfrm>
          <a:prstGeom prst="rect">
            <a:avLst/>
          </a:prstGeom>
        </p:spPr>
      </p:pic>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if … then … else using Conditional and Custom </a:t>
            </a:r>
            <a:endParaRPr kumimoji="0" lang="en-US" sz="3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pic>
        <p:nvPicPr>
          <p:cNvPr id="4" name="Picture 3"/>
          <p:cNvPicPr>
            <a:picLocks noChangeAspect="1"/>
          </p:cNvPicPr>
          <p:nvPr/>
        </p:nvPicPr>
        <p:blipFill>
          <a:blip r:embed="rId4"/>
          <a:stretch>
            <a:fillRect/>
          </a:stretch>
        </p:blipFill>
        <p:spPr>
          <a:xfrm>
            <a:off x="333411" y="3911500"/>
            <a:ext cx="5461453" cy="248838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4841" y="1226226"/>
            <a:ext cx="6072894" cy="1002284"/>
          </a:xfrm>
          <a:prstGeom prst="rect">
            <a:avLst/>
          </a:prstGeom>
        </p:spPr>
      </p:pic>
      <p:sp>
        <p:nvSpPr>
          <p:cNvPr id="2" name="TextBox 1"/>
          <p:cNvSpPr txBox="1"/>
          <p:nvPr/>
        </p:nvSpPr>
        <p:spPr>
          <a:xfrm>
            <a:off x="164001" y="2451052"/>
            <a:ext cx="6079909"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1. How it reads in the formula bar when using the Conditional Column format</a:t>
            </a:r>
          </a:p>
        </p:txBody>
      </p:sp>
      <p:sp>
        <p:nvSpPr>
          <p:cNvPr id="11" name="TextBox 10"/>
          <p:cNvSpPr txBox="1"/>
          <p:nvPr/>
        </p:nvSpPr>
        <p:spPr>
          <a:xfrm>
            <a:off x="164001" y="1203954"/>
            <a:ext cx="5524630" cy="73866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Whether you use Conditional Column or Custom Column, the results are the same</a:t>
            </a:r>
          </a:p>
        </p:txBody>
      </p:sp>
      <p:sp>
        <p:nvSpPr>
          <p:cNvPr id="12" name="TextBox 11">
            <a:extLst>
              <a:ext uri="{FF2B5EF4-FFF2-40B4-BE49-F238E27FC236}">
                <a16:creationId xmlns:a16="http://schemas.microsoft.com/office/drawing/2014/main" id="{EF372301-514B-4E8B-A890-CCA8CAF6406C}"/>
              </a:ext>
            </a:extLst>
          </p:cNvPr>
          <p:cNvSpPr txBox="1"/>
          <p:nvPr/>
        </p:nvSpPr>
        <p:spPr>
          <a:xfrm>
            <a:off x="6096000" y="2451051"/>
            <a:ext cx="6079909"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2. When using the Conditional Column format</a:t>
            </a:r>
          </a:p>
        </p:txBody>
      </p:sp>
      <p:pic>
        <p:nvPicPr>
          <p:cNvPr id="3" name="Picture 2">
            <a:extLst>
              <a:ext uri="{FF2B5EF4-FFF2-40B4-BE49-F238E27FC236}">
                <a16:creationId xmlns:a16="http://schemas.microsoft.com/office/drawing/2014/main" id="{0011E61E-2375-42C0-99B5-EECE0EECF760}"/>
              </a:ext>
            </a:extLst>
          </p:cNvPr>
          <p:cNvPicPr>
            <a:picLocks noChangeAspect="1"/>
          </p:cNvPicPr>
          <p:nvPr/>
        </p:nvPicPr>
        <p:blipFill>
          <a:blip r:embed="rId6"/>
          <a:stretch>
            <a:fillRect/>
          </a:stretch>
        </p:blipFill>
        <p:spPr>
          <a:xfrm>
            <a:off x="344225" y="3172836"/>
            <a:ext cx="5439823" cy="525314"/>
          </a:xfrm>
          <a:prstGeom prst="rect">
            <a:avLst/>
          </a:prstGeom>
        </p:spPr>
      </p:pic>
      <p:sp>
        <p:nvSpPr>
          <p:cNvPr id="5" name="Footer Placeholder 4">
            <a:extLst>
              <a:ext uri="{FF2B5EF4-FFF2-40B4-BE49-F238E27FC236}">
                <a16:creationId xmlns:a16="http://schemas.microsoft.com/office/drawing/2014/main" id="{F3DFE77B-3F90-401E-BBE8-C23EF4C4253B}"/>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spTree>
    <p:extLst>
      <p:ext uri="{BB962C8B-B14F-4D97-AF65-F5344CB8AC3E}">
        <p14:creationId xmlns:p14="http://schemas.microsoft.com/office/powerpoint/2010/main" val="19316284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chemeClr val="tx1"/>
                </a:solidFill>
                <a:effectLst/>
                <a:uLnTx/>
                <a:uFillTx/>
                <a:latin typeface="+mn-lt"/>
                <a:ea typeface="+mn-ea"/>
                <a:cs typeface="+mn-cs"/>
              </a:rPr>
              <a:t>if … then … else using Columns From Examples</a:t>
            </a:r>
            <a:endParaRPr kumimoji="0" lang="en-US" sz="36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11" name="TextBox 10"/>
          <p:cNvSpPr txBox="1"/>
          <p:nvPr/>
        </p:nvSpPr>
        <p:spPr>
          <a:xfrm>
            <a:off x="164001" y="1058635"/>
            <a:ext cx="552463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You use Columns From Examples to create if else logic</a:t>
            </a:r>
          </a:p>
        </p:txBody>
      </p:sp>
      <p:sp>
        <p:nvSpPr>
          <p:cNvPr id="5" name="Footer Placeholder 4">
            <a:extLst>
              <a:ext uri="{FF2B5EF4-FFF2-40B4-BE49-F238E27FC236}">
                <a16:creationId xmlns:a16="http://schemas.microsoft.com/office/drawing/2014/main" id="{F3DFE77B-3F90-401E-BBE8-C23EF4C4253B}"/>
              </a:ext>
            </a:extLst>
          </p:cNvPr>
          <p:cNvSpPr>
            <a:spLocks noGrp="1"/>
          </p:cNvSpPr>
          <p:nvPr>
            <p:ph type="ftr" sz="quarter" idx="11"/>
          </p:nvPr>
        </p:nvSpPr>
        <p:spPr/>
        <p:txBody>
          <a:bodyPr/>
          <a:lstStyle/>
          <a:p>
            <a:r>
              <a:rPr lang="en-US" dirty="0">
                <a:solidFill>
                  <a:prstClr val="black">
                    <a:tint val="75000"/>
                  </a:prstClr>
                </a:solidFill>
              </a:rPr>
              <a:t>© 2020 Microsoft. All rights reserved.</a:t>
            </a:r>
          </a:p>
        </p:txBody>
      </p:sp>
      <p:pic>
        <p:nvPicPr>
          <p:cNvPr id="13" name="Picture 12">
            <a:extLst>
              <a:ext uri="{FF2B5EF4-FFF2-40B4-BE49-F238E27FC236}">
                <a16:creationId xmlns:a16="http://schemas.microsoft.com/office/drawing/2014/main" id="{2C5F877E-1CBB-4B6F-91D0-E454D2DF39EF}"/>
              </a:ext>
            </a:extLst>
          </p:cNvPr>
          <p:cNvPicPr>
            <a:picLocks noChangeAspect="1"/>
          </p:cNvPicPr>
          <p:nvPr/>
        </p:nvPicPr>
        <p:blipFill>
          <a:blip r:embed="rId3"/>
          <a:stretch>
            <a:fillRect/>
          </a:stretch>
        </p:blipFill>
        <p:spPr>
          <a:xfrm>
            <a:off x="355042" y="1721019"/>
            <a:ext cx="10992896" cy="4746456"/>
          </a:xfrm>
          <a:prstGeom prst="rect">
            <a:avLst/>
          </a:prstGeom>
        </p:spPr>
      </p:pic>
    </p:spTree>
    <p:extLst>
      <p:ext uri="{BB962C8B-B14F-4D97-AF65-F5344CB8AC3E}">
        <p14:creationId xmlns:p14="http://schemas.microsoft.com/office/powerpoint/2010/main" val="33156618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33337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2 Lab:</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lumMod val="50000"/>
                  </a:schemeClr>
                </a:solidFill>
                <a:effectLst/>
                <a:uLnTx/>
                <a:uFillTx/>
                <a:latin typeface="+mj-lt"/>
                <a:ea typeface="ＭＳ Ｐゴシック" charset="0"/>
                <a:cs typeface="ＭＳ Ｐゴシック" charset="0"/>
              </a:rPr>
              <a:t>Create and Update Dimension Table using M</a:t>
            </a: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2133102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COURSE AGENDA</a:t>
            </a:r>
          </a:p>
        </p:txBody>
      </p:sp>
      <p:graphicFrame>
        <p:nvGraphicFramePr>
          <p:cNvPr id="7" name="Table 6">
            <a:extLst>
              <a:ext uri="{FF2B5EF4-FFF2-40B4-BE49-F238E27FC236}">
                <a16:creationId xmlns:a16="http://schemas.microsoft.com/office/drawing/2014/main" id="{D2D61753-C0DC-41E6-816A-D4BF73346382}"/>
              </a:ext>
            </a:extLst>
          </p:cNvPr>
          <p:cNvGraphicFramePr>
            <a:graphicFrameLocks noGrp="1"/>
          </p:cNvGraphicFramePr>
          <p:nvPr>
            <p:extLst>
              <p:ext uri="{D42A27DB-BD31-4B8C-83A1-F6EECF244321}">
                <p14:modId xmlns:p14="http://schemas.microsoft.com/office/powerpoint/2010/main" val="3483927661"/>
              </p:ext>
            </p:extLst>
          </p:nvPr>
        </p:nvGraphicFramePr>
        <p:xfrm>
          <a:off x="1114186" y="729930"/>
          <a:ext cx="10300447" cy="6341495"/>
        </p:xfrm>
        <a:graphic>
          <a:graphicData uri="http://schemas.openxmlformats.org/drawingml/2006/table">
            <a:tbl>
              <a:tblPr firstRow="1">
                <a:tableStyleId>{2D5ABB26-0587-4C30-8999-92F81FD0307C}</a:tableStyleId>
              </a:tblPr>
              <a:tblGrid>
                <a:gridCol w="1821920">
                  <a:extLst>
                    <a:ext uri="{9D8B030D-6E8A-4147-A177-3AD203B41FA5}">
                      <a16:colId xmlns:a16="http://schemas.microsoft.com/office/drawing/2014/main" val="3079094763"/>
                    </a:ext>
                  </a:extLst>
                </a:gridCol>
                <a:gridCol w="447175">
                  <a:extLst>
                    <a:ext uri="{9D8B030D-6E8A-4147-A177-3AD203B41FA5}">
                      <a16:colId xmlns:a16="http://schemas.microsoft.com/office/drawing/2014/main" val="653076631"/>
                    </a:ext>
                  </a:extLst>
                </a:gridCol>
                <a:gridCol w="8031352">
                  <a:extLst>
                    <a:ext uri="{9D8B030D-6E8A-4147-A177-3AD203B41FA5}">
                      <a16:colId xmlns:a16="http://schemas.microsoft.com/office/drawing/2014/main" val="3683571870"/>
                    </a:ext>
                  </a:extLst>
                </a:gridCol>
              </a:tblGrid>
              <a:tr h="614261">
                <a:tc>
                  <a:txBody>
                    <a:bodyPr/>
                    <a:lstStyle/>
                    <a:p>
                      <a:pPr algn="r"/>
                      <a:endParaRPr lang="en-US" sz="2400" dirty="0"/>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Introductions and Overview </a:t>
                      </a:r>
                      <a:endParaRPr lang="en-US" sz="2400" dirty="0"/>
                    </a:p>
                  </a:txBody>
                  <a:tcPr anchor="ctr"/>
                </a:tc>
                <a:extLst>
                  <a:ext uri="{0D108BD9-81ED-4DB2-BD59-A6C34878D82A}">
                    <a16:rowId xmlns:a16="http://schemas.microsoft.com/office/drawing/2014/main" val="1954015326"/>
                  </a:ext>
                </a:extLst>
              </a:tr>
              <a:tr h="537478">
                <a:tc>
                  <a:txBody>
                    <a:bodyPr/>
                    <a:lstStyle/>
                    <a:p>
                      <a:pPr algn="r"/>
                      <a:r>
                        <a:rPr lang="en-US" sz="2400" dirty="0"/>
                        <a:t>Module 1</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Data Modeling Basics – Getting the Data </a:t>
                      </a:r>
                      <a:endParaRPr lang="en-US" sz="2400" dirty="0"/>
                    </a:p>
                  </a:txBody>
                  <a:tcPr anchor="ctr"/>
                </a:tc>
                <a:extLst>
                  <a:ext uri="{0D108BD9-81ED-4DB2-BD59-A6C34878D82A}">
                    <a16:rowId xmlns:a16="http://schemas.microsoft.com/office/drawing/2014/main" val="2260007192"/>
                  </a:ext>
                </a:extLst>
              </a:tr>
              <a:tr h="786289">
                <a:tc>
                  <a:txBody>
                    <a:bodyPr/>
                    <a:lstStyle/>
                    <a:p>
                      <a:pPr algn="r"/>
                      <a:r>
                        <a:rPr lang="en-US" sz="2400" dirty="0"/>
                        <a:t>Module 2</a:t>
                      </a:r>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t>Getting started with M </a:t>
                      </a:r>
                      <a:r>
                        <a:rPr lang="en-US" sz="2400" dirty="0">
                          <a:solidFill>
                            <a:schemeClr val="tx1">
                              <a:lumMod val="50000"/>
                            </a:schemeClr>
                          </a:solidFill>
                        </a:rPr>
                        <a:t>(Power Query Language)</a:t>
                      </a:r>
                    </a:p>
                    <a:p>
                      <a:pPr algn="l"/>
                      <a:r>
                        <a:rPr lang="en-US" sz="2400" dirty="0"/>
                        <a:t> &amp; Relationship between tables </a:t>
                      </a:r>
                    </a:p>
                  </a:txBody>
                  <a:tcPr anchor="ctr"/>
                </a:tc>
                <a:extLst>
                  <a:ext uri="{0D108BD9-81ED-4DB2-BD59-A6C34878D82A}">
                    <a16:rowId xmlns:a16="http://schemas.microsoft.com/office/drawing/2014/main" val="1443705738"/>
                  </a:ext>
                </a:extLst>
              </a:tr>
              <a:tr h="786289">
                <a:tc>
                  <a:txBody>
                    <a:bodyPr/>
                    <a:lstStyle/>
                    <a:p>
                      <a:pPr algn="r"/>
                      <a:r>
                        <a:rPr lang="en-US" sz="2400" dirty="0"/>
                        <a:t>Module 3</a:t>
                      </a:r>
                    </a:p>
                  </a:txBody>
                  <a:tcPr anchor="ctr"/>
                </a:tc>
                <a:tc>
                  <a:txBody>
                    <a:bodyPr/>
                    <a:lstStyle/>
                    <a:p>
                      <a:pPr algn="l"/>
                      <a:endParaRPr lang="en-US" sz="2400" dirty="0"/>
                    </a:p>
                  </a:txBody>
                  <a:tcPr anchor="ctr"/>
                </a:tc>
                <a:tc>
                  <a:txBody>
                    <a:bodyPr/>
                    <a:lstStyle/>
                    <a:p>
                      <a:pPr algn="l"/>
                      <a:r>
                        <a:rPr kumimoji="0" lang="en-US" sz="2400" b="0" i="0" u="none" strike="noStrike" kern="0" cap="none" spc="0" normalizeH="0" baseline="0" noProof="0" dirty="0">
                          <a:ln>
                            <a:noFill/>
                          </a:ln>
                          <a:solidFill>
                            <a:schemeClr val="tx1">
                              <a:lumMod val="50000"/>
                            </a:schemeClr>
                          </a:solidFill>
                          <a:effectLst/>
                          <a:uLnTx/>
                          <a:uFillTx/>
                        </a:rPr>
                        <a:t>Fact Table, introduction to</a:t>
                      </a:r>
                      <a:br>
                        <a:rPr kumimoji="0" lang="en-US" sz="2400" b="0" i="0" u="none" strike="noStrike" kern="0" cap="none" spc="0" normalizeH="0" baseline="0" noProof="0" dirty="0">
                          <a:ln>
                            <a:noFill/>
                          </a:ln>
                          <a:solidFill>
                            <a:schemeClr val="tx1">
                              <a:lumMod val="50000"/>
                            </a:schemeClr>
                          </a:solidFill>
                          <a:effectLst/>
                          <a:uLnTx/>
                          <a:uFillTx/>
                        </a:rPr>
                      </a:br>
                      <a:r>
                        <a:rPr kumimoji="0" lang="en-US" sz="2400" b="0" i="0" u="none" strike="noStrike" kern="0" cap="none" spc="0" normalizeH="0" baseline="0" noProof="0" dirty="0">
                          <a:ln>
                            <a:noFill/>
                          </a:ln>
                          <a:solidFill>
                            <a:schemeClr val="tx1">
                              <a:lumMod val="50000"/>
                            </a:schemeClr>
                          </a:solidFill>
                          <a:effectLst/>
                          <a:uLnTx/>
                          <a:uFillTx/>
                        </a:rPr>
                        <a:t>DAX Calculated Columns &amp; Measures</a:t>
                      </a:r>
                      <a:endParaRPr lang="en-US" sz="2400" dirty="0"/>
                    </a:p>
                  </a:txBody>
                  <a:tcPr anchor="ctr"/>
                </a:tc>
                <a:extLst>
                  <a:ext uri="{0D108BD9-81ED-4DB2-BD59-A6C34878D82A}">
                    <a16:rowId xmlns:a16="http://schemas.microsoft.com/office/drawing/2014/main" val="262409654"/>
                  </a:ext>
                </a:extLst>
              </a:tr>
              <a:tr h="537478">
                <a:tc>
                  <a: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400" dirty="0"/>
                        <a:t>Module 4</a:t>
                      </a:r>
                    </a:p>
                  </a:txBody>
                  <a:tcPr anchor="ctr"/>
                </a:tc>
                <a:tc>
                  <a:txBody>
                    <a:bodyPr/>
                    <a:lstStyle/>
                    <a:p>
                      <a:pPr algn="l"/>
                      <a:endParaRPr lang="en-US" sz="2400" dirty="0"/>
                    </a:p>
                  </a:txBody>
                  <a:tcPr anchor="ctr"/>
                </a:tc>
                <a:tc>
                  <a:txBody>
                    <a:bodyPr/>
                    <a:lstStyle/>
                    <a:p>
                      <a:pPr algn="l"/>
                      <a:r>
                        <a:rPr lang="en-US" sz="2400" kern="0" dirty="0">
                          <a:solidFill>
                            <a:schemeClr val="tx1">
                              <a:lumMod val="50000"/>
                            </a:schemeClr>
                          </a:solidFill>
                        </a:rPr>
                        <a:t>Working With Parameters and introduction to DAX</a:t>
                      </a:r>
                    </a:p>
                  </a:txBody>
                  <a:tcPr anchor="ctr"/>
                </a:tc>
                <a:extLst>
                  <a:ext uri="{0D108BD9-81ED-4DB2-BD59-A6C34878D82A}">
                    <a16:rowId xmlns:a16="http://schemas.microsoft.com/office/drawing/2014/main" val="2057130838"/>
                  </a:ext>
                </a:extLst>
              </a:tr>
              <a:tr h="786289">
                <a:tc>
                  <a:txBody>
                    <a:bodyPr/>
                    <a:lstStyle/>
                    <a:p>
                      <a:pPr algn="r"/>
                      <a:r>
                        <a:rPr lang="en-US" sz="2400" dirty="0"/>
                        <a:t>Module 5</a:t>
                      </a:r>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kern="0" dirty="0">
                          <a:solidFill>
                            <a:schemeClr val="tx1">
                              <a:lumMod val="50000"/>
                            </a:schemeClr>
                          </a:solidFill>
                        </a:rPr>
                        <a:t>Working with functions - DAX CALCULATE Function, custom functions &amp; </a:t>
                      </a:r>
                      <a:r>
                        <a:rPr lang="en-US" sz="2400" dirty="0">
                          <a:solidFill>
                            <a:schemeClr val="tx1">
                              <a:lumMod val="50000"/>
                            </a:schemeClr>
                          </a:solidFill>
                        </a:rPr>
                        <a:t>Time Intelligence Functions</a:t>
                      </a:r>
                      <a:endParaRPr lang="en-US" sz="2400" dirty="0"/>
                    </a:p>
                  </a:txBody>
                  <a:tcPr anchor="ctr"/>
                </a:tc>
                <a:extLst>
                  <a:ext uri="{0D108BD9-81ED-4DB2-BD59-A6C34878D82A}">
                    <a16:rowId xmlns:a16="http://schemas.microsoft.com/office/drawing/2014/main" val="3830593160"/>
                  </a:ext>
                </a:extLst>
              </a:tr>
              <a:tr h="786289">
                <a:tc>
                  <a:txBody>
                    <a:bodyPr/>
                    <a:lstStyle/>
                    <a:p>
                      <a:pPr algn="r"/>
                      <a:r>
                        <a:rPr lang="en-US" sz="2400" dirty="0"/>
                        <a:t>Module 6</a:t>
                      </a:r>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50000"/>
                            </a:schemeClr>
                          </a:solidFill>
                          <a:effectLst/>
                          <a:uLnTx/>
                          <a:uFillTx/>
                        </a:rPr>
                        <a:t>Modeling with Power BI &amp; DAX best practice</a:t>
                      </a:r>
                      <a:endParaRPr lang="en-US" sz="2400" dirty="0"/>
                    </a:p>
                    <a:p>
                      <a:pPr algn="l"/>
                      <a:r>
                        <a:rPr kumimoji="0" lang="en-US" sz="2400" b="0" i="0" u="none" strike="noStrike" kern="0" cap="none" spc="0" normalizeH="0" baseline="0" noProof="0" dirty="0">
                          <a:ln>
                            <a:noFill/>
                          </a:ln>
                          <a:solidFill>
                            <a:schemeClr val="tx1">
                              <a:lumMod val="50000"/>
                            </a:schemeClr>
                          </a:solidFill>
                          <a:effectLst/>
                          <a:uLnTx/>
                          <a:uFillTx/>
                        </a:rPr>
                        <a:t>Data Modeling, Optimization techniques</a:t>
                      </a:r>
                      <a:endParaRPr lang="en-US" sz="2400" dirty="0"/>
                    </a:p>
                  </a:txBody>
                  <a:tcPr anchor="ctr"/>
                </a:tc>
                <a:extLst>
                  <a:ext uri="{0D108BD9-81ED-4DB2-BD59-A6C34878D82A}">
                    <a16:rowId xmlns:a16="http://schemas.microsoft.com/office/drawing/2014/main" val="2207869905"/>
                  </a:ext>
                </a:extLst>
              </a:tr>
              <a:tr h="537478">
                <a:tc>
                  <a:txBody>
                    <a:bodyPr/>
                    <a:lstStyle/>
                    <a:p>
                      <a:pPr algn="r"/>
                      <a:r>
                        <a:rPr lang="en-US" sz="2400" dirty="0"/>
                        <a:t>Module 7</a:t>
                      </a:r>
                    </a:p>
                  </a:txBody>
                  <a:tcPr anchor="ctr"/>
                </a:tc>
                <a:tc>
                  <a:txBody>
                    <a:bodyPr/>
                    <a:lstStyle/>
                    <a:p>
                      <a:pPr algn="l"/>
                      <a:endParaRPr lang="en-US" sz="2400" dirty="0"/>
                    </a:p>
                  </a:txBody>
                  <a:tcPr anchor="ctr"/>
                </a:tc>
                <a:tc>
                  <a:txBody>
                    <a:bodyPr/>
                    <a:lstStyle/>
                    <a:p>
                      <a:pPr algn="l"/>
                      <a:r>
                        <a:rPr lang="en-US" sz="2400" dirty="0"/>
                        <a:t>Summary</a:t>
                      </a:r>
                    </a:p>
                  </a:txBody>
                  <a:tcPr anchor="ctr"/>
                </a:tc>
                <a:extLst>
                  <a:ext uri="{0D108BD9-81ED-4DB2-BD59-A6C34878D82A}">
                    <a16:rowId xmlns:a16="http://schemas.microsoft.com/office/drawing/2014/main" val="3058688405"/>
                  </a:ext>
                </a:extLst>
              </a:tr>
              <a:tr h="786289">
                <a:tc>
                  <a:txBody>
                    <a:bodyPr/>
                    <a:lstStyle/>
                    <a:p>
                      <a:pPr algn="r"/>
                      <a:endParaRPr lang="en-US" sz="2400" dirty="0"/>
                    </a:p>
                  </a:txBody>
                  <a:tcPr anchor="ctr"/>
                </a:tc>
                <a:tc>
                  <a:txBody>
                    <a:bodyPr/>
                    <a:lstStyle/>
                    <a:p>
                      <a:pPr algn="l"/>
                      <a:endParaRPr lang="en-US" sz="2400" dirty="0"/>
                    </a:p>
                  </a:txBody>
                  <a:tcPr anchor="ct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1">
                              <a:lumMod val="50000"/>
                            </a:schemeClr>
                          </a:solidFill>
                          <a:effectLst/>
                          <a:uLnTx/>
                          <a:uFillTx/>
                        </a:rPr>
                        <a:t>Wrap-up &amp; Questions</a:t>
                      </a:r>
                    </a:p>
                    <a:p>
                      <a:pPr algn="l"/>
                      <a:endParaRPr lang="en-US" sz="2400" dirty="0"/>
                    </a:p>
                  </a:txBody>
                  <a:tcPr anchor="ctr"/>
                </a:tc>
                <a:extLst>
                  <a:ext uri="{0D108BD9-81ED-4DB2-BD59-A6C34878D82A}">
                    <a16:rowId xmlns:a16="http://schemas.microsoft.com/office/drawing/2014/main" val="8659003"/>
                  </a:ext>
                </a:extLst>
              </a:tr>
            </a:tbl>
          </a:graphicData>
        </a:graphic>
      </p:graphicFrame>
      <p:sp>
        <p:nvSpPr>
          <p:cNvPr id="6" name="Footer Placeholder 5">
            <a:extLst>
              <a:ext uri="{FF2B5EF4-FFF2-40B4-BE49-F238E27FC236}">
                <a16:creationId xmlns:a16="http://schemas.microsoft.com/office/drawing/2014/main" id="{BB0220D4-66EB-4AB2-AE23-DF5ADB6F7B47}"/>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19821120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342900" y="1095375"/>
            <a:ext cx="9861550" cy="3765096"/>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3:</a:t>
            </a:r>
            <a:b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br>
            <a:r>
              <a:rPr kumimoji="0" lang="en-US" sz="6600" b="0" i="0" u="none" strike="noStrike" kern="0" cap="none" spc="0" normalizeH="0" baseline="0" noProof="0" dirty="0">
                <a:ln>
                  <a:noFill/>
                </a:ln>
                <a:solidFill>
                  <a:schemeClr val="tx1">
                    <a:lumMod val="50000"/>
                  </a:schemeClr>
                </a:solidFill>
                <a:effectLst/>
                <a:uLnTx/>
                <a:uFillTx/>
                <a:latin typeface="+mj-lt"/>
                <a:ea typeface="ＭＳ Ｐゴシック" charset="0"/>
                <a:cs typeface="ＭＳ Ｐゴシック" charset="0"/>
              </a:rPr>
              <a:t>Fact Table, Understanding Logic Operands &amp; Functions</a:t>
            </a: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104673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3 OBJECTIVE </a:t>
            </a:r>
          </a:p>
        </p:txBody>
      </p:sp>
      <p:sp>
        <p:nvSpPr>
          <p:cNvPr id="5" name="Rectangle 4"/>
          <p:cNvSpPr/>
          <p:nvPr/>
        </p:nvSpPr>
        <p:spPr>
          <a:xfrm>
            <a:off x="231833" y="1185026"/>
            <a:ext cx="11037454" cy="2959721"/>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Transformations </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Join operation</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Create a fact table using transformations </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51</a:t>
            </a:fld>
            <a:endParaRPr lang="en-US" dirty="0"/>
          </a:p>
        </p:txBody>
      </p:sp>
    </p:spTree>
    <p:extLst>
      <p:ext uri="{BB962C8B-B14F-4D97-AF65-F5344CB8AC3E}">
        <p14:creationId xmlns:p14="http://schemas.microsoft.com/office/powerpoint/2010/main" val="249008067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Key Transformations</a:t>
            </a:r>
          </a:p>
        </p:txBody>
      </p:sp>
      <p:sp>
        <p:nvSpPr>
          <p:cNvPr id="14" name="TextBox 13"/>
          <p:cNvSpPr txBox="1"/>
          <p:nvPr/>
        </p:nvSpPr>
        <p:spPr>
          <a:xfrm>
            <a:off x="426514" y="1040072"/>
            <a:ext cx="3622308" cy="2431435"/>
          </a:xfrm>
          <a:prstGeom prst="rect">
            <a:avLst/>
          </a:prstGeom>
          <a:solidFill>
            <a:srgbClr val="EAEAEA"/>
          </a:solidFill>
        </p:spPr>
        <p:txBody>
          <a:bodyPr wrap="square" lIns="182880" tIns="146304" rIns="182880" bIns="146304" rtlCol="0">
            <a:spAutoFit/>
          </a:bodyPr>
          <a:lstStyle/>
          <a:p>
            <a:pPr>
              <a:lnSpc>
                <a:spcPct val="90000"/>
              </a:lnSpc>
              <a:spcAft>
                <a:spcPts val="600"/>
              </a:spcAft>
            </a:pPr>
            <a:r>
              <a:rPr lang="en-US" sz="2000" b="1" dirty="0"/>
              <a:t>Transpose</a:t>
            </a:r>
          </a:p>
          <a:p>
            <a:pPr>
              <a:lnSpc>
                <a:spcPct val="90000"/>
              </a:lnSpc>
              <a:spcAft>
                <a:spcPts val="600"/>
              </a:spcAft>
            </a:pPr>
            <a:r>
              <a:rPr lang="en-US" sz="1400" dirty="0">
                <a:gradFill>
                  <a:gsLst>
                    <a:gs pos="2917">
                      <a:schemeClr val="tx1"/>
                    </a:gs>
                    <a:gs pos="30000">
                      <a:schemeClr val="tx1"/>
                    </a:gs>
                  </a:gsLst>
                  <a:lin ang="5400000" scaled="0"/>
                </a:gradFill>
              </a:rPr>
              <a:t>Convert Rows to Columns and Columns to Rows</a:t>
            </a:r>
          </a:p>
          <a:p>
            <a:pPr marL="342900" indent="-342900">
              <a:lnSpc>
                <a:spcPct val="90000"/>
              </a:lnSpc>
              <a:spcAft>
                <a:spcPts val="600"/>
              </a:spcAft>
              <a:buFont typeface="Wingdings" panose="05000000000000000000" pitchFamily="2" charset="2"/>
              <a:buChar char="§"/>
            </a:pPr>
            <a:r>
              <a:rPr lang="en-US" sz="1400" b="1" dirty="0"/>
              <a:t>Syntax:  </a:t>
            </a:r>
            <a:br>
              <a:rPr lang="en-US" sz="1400" b="1" dirty="0"/>
            </a:br>
            <a:r>
              <a:rPr lang="en-US" sz="1400" dirty="0" err="1">
                <a:gradFill>
                  <a:gsLst>
                    <a:gs pos="2917">
                      <a:schemeClr val="tx1"/>
                    </a:gs>
                    <a:gs pos="30000">
                      <a:schemeClr val="tx1"/>
                    </a:gs>
                  </a:gsLst>
                  <a:lin ang="5400000" scaled="0"/>
                </a:gradFill>
              </a:rPr>
              <a:t>Table.Transpose</a:t>
            </a:r>
            <a:r>
              <a:rPr lang="en-US" sz="1400" dirty="0">
                <a:solidFill>
                  <a:srgbClr val="6A4B16"/>
                </a:solidFill>
              </a:rPr>
              <a:t>(Previous</a:t>
            </a:r>
            <a:r>
              <a:rPr lang="en-US" sz="1400" dirty="0">
                <a:gradFill>
                  <a:gsLst>
                    <a:gs pos="2917">
                      <a:schemeClr val="tx1"/>
                    </a:gs>
                    <a:gs pos="30000">
                      <a:schemeClr val="tx1"/>
                    </a:gs>
                  </a:gsLst>
                  <a:lin ang="5400000" scaled="0"/>
                </a:gradFill>
              </a:rPr>
              <a: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Column headers are lost</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To transpose column headers, demote them to data prior to transpose</a:t>
            </a:r>
          </a:p>
        </p:txBody>
      </p:sp>
      <p:sp>
        <p:nvSpPr>
          <p:cNvPr id="15" name="TextBox 14"/>
          <p:cNvSpPr txBox="1"/>
          <p:nvPr/>
        </p:nvSpPr>
        <p:spPr>
          <a:xfrm>
            <a:off x="4188385" y="1031571"/>
            <a:ext cx="3761872" cy="2674578"/>
          </a:xfrm>
          <a:prstGeom prst="rect">
            <a:avLst/>
          </a:prstGeom>
          <a:solidFill>
            <a:srgbClr val="EAEAEA"/>
          </a:solid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r>
              <a:rPr lang="en-US" dirty="0"/>
              <a:t>Pivot Column</a:t>
            </a:r>
          </a:p>
          <a:p>
            <a:r>
              <a:rPr lang="en-US" sz="1400" b="0" dirty="0">
                <a:gradFill>
                  <a:gsLst>
                    <a:gs pos="2917">
                      <a:schemeClr val="tx1"/>
                    </a:gs>
                    <a:gs pos="30000">
                      <a:schemeClr val="tx1"/>
                    </a:gs>
                  </a:gsLst>
                  <a:lin ang="5400000" scaled="0"/>
                </a:gradFill>
              </a:rPr>
              <a:t>Convert Selected column of values into Column Headers</a:t>
            </a:r>
          </a:p>
          <a:p>
            <a:pPr lvl="1"/>
            <a:r>
              <a:rPr lang="en-US" b="1" dirty="0"/>
              <a:t>Syntax:</a:t>
            </a:r>
          </a:p>
          <a:p>
            <a:pPr marL="0" lvl="1" indent="0">
              <a:buNone/>
            </a:pPr>
            <a:r>
              <a:rPr lang="en-US" sz="1200" dirty="0" err="1">
                <a:gradFill>
                  <a:gsLst>
                    <a:gs pos="2917">
                      <a:schemeClr val="tx1"/>
                    </a:gs>
                    <a:gs pos="30000">
                      <a:schemeClr val="tx1"/>
                    </a:gs>
                  </a:gsLst>
                  <a:lin ang="5400000" scaled="0"/>
                </a:gradFill>
              </a:rPr>
              <a:t>Table.Pivot</a:t>
            </a:r>
            <a:r>
              <a:rPr lang="en-US" sz="1200" dirty="0">
                <a:gradFill>
                  <a:gsLst>
                    <a:gs pos="2917">
                      <a:schemeClr val="tx1"/>
                    </a:gs>
                    <a:gs pos="30000">
                      <a:schemeClr val="tx1"/>
                    </a:gs>
                  </a:gsLst>
                  <a:lin ang="5400000" scaled="0"/>
                </a:gradFill>
              </a:rPr>
              <a:t>(</a:t>
            </a:r>
            <a:r>
              <a:rPr lang="en-US" sz="1200" dirty="0" err="1">
                <a:solidFill>
                  <a:srgbClr val="6A4B16"/>
                </a:solidFill>
              </a:rPr>
              <a:t>Previous</a:t>
            </a:r>
            <a:r>
              <a:rPr lang="en-US" sz="1200" dirty="0" err="1">
                <a:gradFill>
                  <a:gsLst>
                    <a:gs pos="2917">
                      <a:schemeClr val="tx1"/>
                    </a:gs>
                    <a:gs pos="30000">
                      <a:schemeClr val="tx1"/>
                    </a:gs>
                  </a:gsLst>
                  <a:lin ang="5400000" scaled="0"/>
                </a:gradFill>
              </a:rPr>
              <a:t>,List.Distinct</a:t>
            </a:r>
            <a:r>
              <a:rPr lang="en-US" sz="1200" dirty="0">
                <a:gradFill>
                  <a:gsLst>
                    <a:gs pos="2917">
                      <a:schemeClr val="tx1"/>
                    </a:gs>
                    <a:gs pos="30000">
                      <a:schemeClr val="tx1"/>
                    </a:gs>
                  </a:gsLst>
                  <a:lin ang="5400000" scaled="0"/>
                </a:gradFill>
              </a:rPr>
              <a:t>(</a:t>
            </a:r>
            <a:r>
              <a:rPr lang="en-US" sz="1200" dirty="0">
                <a:solidFill>
                  <a:srgbClr val="6A4B16"/>
                </a:solidFill>
              </a:rPr>
              <a:t>Previous</a:t>
            </a:r>
            <a:r>
              <a:rPr lang="en-US" sz="1200" dirty="0">
                <a:gradFill>
                  <a:gsLst>
                    <a:gs pos="2917">
                      <a:schemeClr val="tx1"/>
                    </a:gs>
                    <a:gs pos="30000">
                      <a:schemeClr val="tx1"/>
                    </a:gs>
                  </a:gsLst>
                  <a:lin ang="5400000" scaled="0"/>
                </a:gradFill>
              </a:rPr>
              <a:t>[Color]), </a:t>
            </a:r>
            <a:br>
              <a:rPr lang="en-US" sz="1200" dirty="0">
                <a:gradFill>
                  <a:gsLst>
                    <a:gs pos="2917">
                      <a:schemeClr val="tx1"/>
                    </a:gs>
                    <a:gs pos="30000">
                      <a:schemeClr val="tx1"/>
                    </a:gs>
                  </a:gsLst>
                  <a:lin ang="5400000" scaled="0"/>
                </a:gradFill>
              </a:rPr>
            </a:br>
            <a:r>
              <a:rPr lang="en-US" sz="1200" dirty="0">
                <a:gradFill>
                  <a:gsLst>
                    <a:gs pos="2917">
                      <a:schemeClr val="tx1"/>
                    </a:gs>
                    <a:gs pos="30000">
                      <a:schemeClr val="tx1"/>
                    </a:gs>
                  </a:gsLst>
                  <a:lin ang="5400000" scaled="0"/>
                </a:gradFill>
              </a:rPr>
              <a:t>"Color", "Value", </a:t>
            </a:r>
            <a:r>
              <a:rPr lang="en-US" sz="1200" dirty="0" err="1">
                <a:gradFill>
                  <a:gsLst>
                    <a:gs pos="2917">
                      <a:schemeClr val="tx1"/>
                    </a:gs>
                    <a:gs pos="30000">
                      <a:schemeClr val="tx1"/>
                    </a:gs>
                  </a:gsLst>
                  <a:lin ang="5400000" scaled="0"/>
                </a:gradFill>
              </a:rPr>
              <a:t>List.Sum</a:t>
            </a:r>
            <a:r>
              <a:rPr lang="en-US" sz="1200" dirty="0">
                <a:gradFill>
                  <a:gsLst>
                    <a:gs pos="2917">
                      <a:schemeClr val="tx1"/>
                    </a:gs>
                    <a:gs pos="30000">
                      <a:schemeClr val="tx1"/>
                    </a:gs>
                  </a:gsLst>
                  <a:lin ang="5400000" scaled="0"/>
                </a:gradFill>
              </a:rPr>
              <a:t>)</a:t>
            </a:r>
          </a:p>
          <a:p>
            <a:pPr lvl="1"/>
            <a:r>
              <a:rPr lang="en-US" dirty="0"/>
              <a:t>The values in [Color] column are converted to headers</a:t>
            </a:r>
          </a:p>
          <a:p>
            <a:pPr lvl="1"/>
            <a:r>
              <a:rPr lang="en-US" dirty="0"/>
              <a:t>The values in the [Value] column are filled in where applicable</a:t>
            </a:r>
          </a:p>
        </p:txBody>
      </p:sp>
      <p:pic>
        <p:nvPicPr>
          <p:cNvPr id="3" name="Picture 2"/>
          <p:cNvPicPr>
            <a:picLocks noChangeAspect="1"/>
          </p:cNvPicPr>
          <p:nvPr/>
        </p:nvPicPr>
        <p:blipFill>
          <a:blip r:embed="rId3"/>
          <a:stretch>
            <a:fillRect/>
          </a:stretch>
        </p:blipFill>
        <p:spPr>
          <a:xfrm>
            <a:off x="2237667" y="1105938"/>
            <a:ext cx="1373779" cy="353852"/>
          </a:xfrm>
          <a:prstGeom prst="rect">
            <a:avLst/>
          </a:prstGeom>
        </p:spPr>
      </p:pic>
      <p:pic>
        <p:nvPicPr>
          <p:cNvPr id="10" name="Picture 9"/>
          <p:cNvPicPr>
            <a:picLocks noChangeAspect="1"/>
          </p:cNvPicPr>
          <p:nvPr/>
        </p:nvPicPr>
        <p:blipFill>
          <a:blip r:embed="rId4"/>
          <a:stretch>
            <a:fillRect/>
          </a:stretch>
        </p:blipFill>
        <p:spPr>
          <a:xfrm>
            <a:off x="426512" y="5288334"/>
            <a:ext cx="3622310" cy="622584"/>
          </a:xfrm>
          <a:prstGeom prst="rect">
            <a:avLst/>
          </a:prstGeom>
        </p:spPr>
      </p:pic>
      <p:sp>
        <p:nvSpPr>
          <p:cNvPr id="19" name="Bent Arrow 18"/>
          <p:cNvSpPr/>
          <p:nvPr/>
        </p:nvSpPr>
        <p:spPr bwMode="auto">
          <a:xfrm rot="16200000" flipH="1" flipV="1">
            <a:off x="2824262" y="4600179"/>
            <a:ext cx="602108" cy="560236"/>
          </a:xfrm>
          <a:prstGeom prst="bentArrow">
            <a:avLst>
              <a:gd name="adj1" fmla="val 25000"/>
              <a:gd name="adj2" fmla="val 25859"/>
              <a:gd name="adj3" fmla="val 25000"/>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21" name="Picture 20"/>
          <p:cNvPicPr>
            <a:picLocks noChangeAspect="1"/>
          </p:cNvPicPr>
          <p:nvPr/>
        </p:nvPicPr>
        <p:blipFill>
          <a:blip r:embed="rId5"/>
          <a:stretch>
            <a:fillRect/>
          </a:stretch>
        </p:blipFill>
        <p:spPr>
          <a:xfrm>
            <a:off x="426512" y="4071260"/>
            <a:ext cx="2316726" cy="897555"/>
          </a:xfrm>
          <a:prstGeom prst="rect">
            <a:avLst/>
          </a:prstGeom>
        </p:spPr>
      </p:pic>
      <p:pic>
        <p:nvPicPr>
          <p:cNvPr id="22" name="Picture 21"/>
          <p:cNvPicPr>
            <a:picLocks noChangeAspect="1"/>
          </p:cNvPicPr>
          <p:nvPr/>
        </p:nvPicPr>
        <p:blipFill>
          <a:blip r:embed="rId5"/>
          <a:stretch>
            <a:fillRect/>
          </a:stretch>
        </p:blipFill>
        <p:spPr>
          <a:xfrm>
            <a:off x="4188385" y="3830624"/>
            <a:ext cx="2316726" cy="897555"/>
          </a:xfrm>
          <a:prstGeom prst="rect">
            <a:avLst/>
          </a:prstGeom>
        </p:spPr>
      </p:pic>
      <p:pic>
        <p:nvPicPr>
          <p:cNvPr id="24" name="Picture 23"/>
          <p:cNvPicPr>
            <a:picLocks noChangeAspect="1"/>
          </p:cNvPicPr>
          <p:nvPr/>
        </p:nvPicPr>
        <p:blipFill>
          <a:blip r:embed="rId6"/>
          <a:stretch>
            <a:fillRect/>
          </a:stretch>
        </p:blipFill>
        <p:spPr>
          <a:xfrm>
            <a:off x="4809478" y="5281514"/>
            <a:ext cx="2880635" cy="883457"/>
          </a:xfrm>
          <a:prstGeom prst="rect">
            <a:avLst/>
          </a:prstGeom>
        </p:spPr>
      </p:pic>
      <p:sp>
        <p:nvSpPr>
          <p:cNvPr id="25" name="Bent Arrow 24"/>
          <p:cNvSpPr/>
          <p:nvPr/>
        </p:nvSpPr>
        <p:spPr bwMode="auto">
          <a:xfrm rot="10800000" flipH="1">
            <a:off x="4623908" y="4799384"/>
            <a:ext cx="2684670" cy="431998"/>
          </a:xfrm>
          <a:prstGeom prst="bentArrow">
            <a:avLst>
              <a:gd name="adj1" fmla="val 36141"/>
              <a:gd name="adj2" fmla="val 39310"/>
              <a:gd name="adj3" fmla="val 27378"/>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pic>
        <p:nvPicPr>
          <p:cNvPr id="26" name="Picture 25"/>
          <p:cNvPicPr>
            <a:picLocks noChangeAspect="1"/>
          </p:cNvPicPr>
          <p:nvPr/>
        </p:nvPicPr>
        <p:blipFill>
          <a:blip r:embed="rId7"/>
          <a:stretch>
            <a:fillRect/>
          </a:stretch>
        </p:blipFill>
        <p:spPr>
          <a:xfrm>
            <a:off x="6097003" y="1105938"/>
            <a:ext cx="1492696" cy="353851"/>
          </a:xfrm>
          <a:prstGeom prst="rect">
            <a:avLst/>
          </a:prstGeom>
        </p:spPr>
      </p:pic>
      <p:sp>
        <p:nvSpPr>
          <p:cNvPr id="27" name="TextBox 26"/>
          <p:cNvSpPr txBox="1"/>
          <p:nvPr/>
        </p:nvSpPr>
        <p:spPr>
          <a:xfrm>
            <a:off x="8153400" y="1045421"/>
            <a:ext cx="3761872" cy="2646878"/>
          </a:xfrm>
          <a:prstGeom prst="rect">
            <a:avLst/>
          </a:prstGeom>
          <a:solidFill>
            <a:srgbClr val="EAEAEA"/>
          </a:solidFill>
        </p:spPr>
        <p:txBody>
          <a:bodyPr wrap="square" lIns="182880" tIns="146304" rIns="182880" bIns="146304" rtlCol="0">
            <a:spAutoFit/>
          </a:bodyPr>
          <a:lstStyle>
            <a:defPPr>
              <a:defRPr lang="en-US"/>
            </a:defPPr>
            <a:lvl1pPr>
              <a:lnSpc>
                <a:spcPct val="90000"/>
              </a:lnSpc>
              <a:spcAft>
                <a:spcPts val="600"/>
              </a:spcAft>
              <a:defRPr sz="2000" b="1"/>
            </a:lvl1pPr>
            <a:lvl2pPr marL="342900" lvl="1" indent="-342900">
              <a:lnSpc>
                <a:spcPct val="90000"/>
              </a:lnSpc>
              <a:spcAft>
                <a:spcPts val="600"/>
              </a:spcAft>
              <a:buFont typeface="Wingdings" panose="05000000000000000000" pitchFamily="2" charset="2"/>
              <a:buChar char="§"/>
              <a:defRPr sz="1400"/>
            </a:lvl2pPr>
          </a:lstStyle>
          <a:p>
            <a:r>
              <a:rPr lang="en-US" dirty="0"/>
              <a:t>Unpivot Columns</a:t>
            </a:r>
          </a:p>
          <a:p>
            <a:r>
              <a:rPr lang="en-US" sz="1400" b="0" dirty="0">
                <a:gradFill>
                  <a:gsLst>
                    <a:gs pos="2917">
                      <a:schemeClr val="tx1"/>
                    </a:gs>
                    <a:gs pos="30000">
                      <a:schemeClr val="tx1"/>
                    </a:gs>
                  </a:gsLst>
                  <a:lin ang="5400000" scaled="0"/>
                </a:gradFill>
              </a:rPr>
              <a:t>Convert Selected Column Headers  into a column of values</a:t>
            </a:r>
          </a:p>
          <a:p>
            <a:pPr lvl="1"/>
            <a:r>
              <a:rPr lang="en-US" b="1" dirty="0"/>
              <a:t>Syntax:</a:t>
            </a:r>
          </a:p>
          <a:p>
            <a:pPr lvl="1"/>
            <a:r>
              <a:rPr lang="en-US" sz="1200" dirty="0" err="1">
                <a:gradFill>
                  <a:gsLst>
                    <a:gs pos="2917">
                      <a:schemeClr val="tx1"/>
                    </a:gs>
                    <a:gs pos="30000">
                      <a:schemeClr val="tx1"/>
                    </a:gs>
                  </a:gsLst>
                  <a:lin ang="5400000" scaled="0"/>
                </a:gradFill>
              </a:rPr>
              <a:t>Table.UnpivotOtherColumns</a:t>
            </a:r>
            <a:r>
              <a:rPr lang="en-US" sz="1200" dirty="0">
                <a:gradFill>
                  <a:gsLst>
                    <a:gs pos="2917">
                      <a:schemeClr val="tx1"/>
                    </a:gs>
                    <a:gs pos="30000">
                      <a:schemeClr val="tx1"/>
                    </a:gs>
                  </a:gsLst>
                  <a:lin ang="5400000" scaled="0"/>
                </a:gradFill>
              </a:rPr>
              <a:t>(</a:t>
            </a:r>
            <a:r>
              <a:rPr lang="en-US" sz="1200" dirty="0">
                <a:solidFill>
                  <a:srgbClr val="6A4B16"/>
                </a:solidFill>
              </a:rPr>
              <a:t>Previous</a:t>
            </a:r>
            <a:r>
              <a:rPr lang="en-US" sz="1200" dirty="0">
                <a:gradFill>
                  <a:gsLst>
                    <a:gs pos="2917">
                      <a:schemeClr val="tx1"/>
                    </a:gs>
                    <a:gs pos="30000">
                      <a:schemeClr val="tx1"/>
                    </a:gs>
                  </a:gsLst>
                  <a:lin ang="5400000" scaled="0"/>
                </a:gradFill>
              </a:rPr>
              <a:t>, {"Letter"}, "Attribute", "Value")</a:t>
            </a:r>
          </a:p>
          <a:p>
            <a:pPr lvl="1"/>
            <a:r>
              <a:rPr lang="en-US" dirty="0"/>
              <a:t>The </a:t>
            </a:r>
            <a:r>
              <a:rPr lang="en-US" dirty="0" err="1"/>
              <a:t>unpivoted</a:t>
            </a:r>
            <a:r>
              <a:rPr lang="en-US" dirty="0"/>
              <a:t> column headers become the column [Attribute]</a:t>
            </a:r>
          </a:p>
          <a:p>
            <a:pPr lvl="1"/>
            <a:r>
              <a:rPr lang="en-US" dirty="0"/>
              <a:t>The </a:t>
            </a:r>
            <a:r>
              <a:rPr lang="en-US" dirty="0" err="1"/>
              <a:t>unpivoted</a:t>
            </a:r>
            <a:r>
              <a:rPr lang="en-US" dirty="0"/>
              <a:t> values become the column [Value]</a:t>
            </a:r>
          </a:p>
        </p:txBody>
      </p:sp>
      <p:pic>
        <p:nvPicPr>
          <p:cNvPr id="11268" name="Picture 4" descr="C:\Users\barbarar\AppData\Local\Temp\SNAGHTML42fa1d17.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46383" y="1038373"/>
            <a:ext cx="1182624" cy="49869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p:cNvSpPr/>
          <p:nvPr/>
        </p:nvSpPr>
        <p:spPr>
          <a:xfrm>
            <a:off x="1165379" y="6212611"/>
            <a:ext cx="6074355" cy="369332"/>
          </a:xfrm>
          <a:prstGeom prst="rect">
            <a:avLst/>
          </a:prstGeom>
        </p:spPr>
        <p:txBody>
          <a:bodyPr wrap="none">
            <a:spAutoFit/>
          </a:bodyPr>
          <a:lstStyle/>
          <a:p>
            <a:r>
              <a:rPr lang="en-US" b="1" dirty="0"/>
              <a:t>Note: </a:t>
            </a:r>
            <a:r>
              <a:rPr lang="en-US" dirty="0">
                <a:solidFill>
                  <a:srgbClr val="00B0F0"/>
                </a:solidFill>
              </a:rPr>
              <a:t>Previous</a:t>
            </a:r>
            <a:r>
              <a:rPr lang="en-US" dirty="0">
                <a:solidFill>
                  <a:schemeClr val="tx1">
                    <a:lumMod val="50000"/>
                    <a:lumOff val="50000"/>
                  </a:schemeClr>
                </a:solidFill>
              </a:rPr>
              <a:t> =&gt; Name of the previous step in the query</a:t>
            </a:r>
          </a:p>
        </p:txBody>
      </p:sp>
      <p:pic>
        <p:nvPicPr>
          <p:cNvPr id="32" name="Picture 31"/>
          <p:cNvPicPr>
            <a:picLocks noChangeAspect="1"/>
          </p:cNvPicPr>
          <p:nvPr/>
        </p:nvPicPr>
        <p:blipFill>
          <a:blip r:embed="rId6"/>
          <a:stretch>
            <a:fillRect/>
          </a:stretch>
        </p:blipFill>
        <p:spPr>
          <a:xfrm>
            <a:off x="8153400" y="3915927"/>
            <a:ext cx="2880635" cy="883457"/>
          </a:xfrm>
          <a:prstGeom prst="rect">
            <a:avLst/>
          </a:prstGeom>
        </p:spPr>
      </p:pic>
      <p:pic>
        <p:nvPicPr>
          <p:cNvPr id="30" name="Picture 29"/>
          <p:cNvPicPr>
            <a:picLocks noChangeAspect="1"/>
          </p:cNvPicPr>
          <p:nvPr/>
        </p:nvPicPr>
        <p:blipFill>
          <a:blip r:embed="rId9"/>
          <a:stretch>
            <a:fillRect/>
          </a:stretch>
        </p:blipFill>
        <p:spPr>
          <a:xfrm>
            <a:off x="9371303" y="5381068"/>
            <a:ext cx="2457704" cy="888157"/>
          </a:xfrm>
          <a:prstGeom prst="rect">
            <a:avLst/>
          </a:prstGeom>
        </p:spPr>
      </p:pic>
      <p:sp>
        <p:nvSpPr>
          <p:cNvPr id="34" name="Bent Arrow 33"/>
          <p:cNvSpPr/>
          <p:nvPr/>
        </p:nvSpPr>
        <p:spPr bwMode="auto">
          <a:xfrm rot="16200000" flipH="1" flipV="1">
            <a:off x="10646758" y="4452749"/>
            <a:ext cx="1284674" cy="348277"/>
          </a:xfrm>
          <a:prstGeom prst="bentArrow">
            <a:avLst>
              <a:gd name="adj1" fmla="val 45650"/>
              <a:gd name="adj2" fmla="val 50000"/>
              <a:gd name="adj3" fmla="val 25001"/>
              <a:gd name="adj4" fmla="val 43750"/>
            </a:avLst>
          </a:prstGeom>
          <a:solidFill>
            <a:srgbClr val="FFC0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F2C812"/>
              </a:soli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47294352-1D3D-4C37-B589-383723D62DD1}"/>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13509885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C183D7F6-B498-43B3-948B-1728B52AA6E4}">
                <adec:decorative xmlns:adec="http://schemas.microsoft.com/office/drawing/2017/decorative" val="1"/>
              </a:ext>
            </a:extLst>
          </p:cNvPr>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Join Kinds – Merge types</a:t>
            </a:r>
          </a:p>
        </p:txBody>
      </p:sp>
      <p:sp>
        <p:nvSpPr>
          <p:cNvPr id="16" name="Rectangle 15">
            <a:extLst>
              <a:ext uri="{C183D7F6-B498-43B3-948B-1728B52AA6E4}">
                <adec:decorative xmlns:adec="http://schemas.microsoft.com/office/drawing/2017/decorative" val="1"/>
              </a:ext>
            </a:extLst>
          </p:cNvPr>
          <p:cNvSpPr/>
          <p:nvPr/>
        </p:nvSpPr>
        <p:spPr bwMode="auto">
          <a:xfrm>
            <a:off x="355042" y="1076616"/>
            <a:ext cx="3622309"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C183D7F6-B498-43B3-948B-1728B52AA6E4}">
                <adec:decorative xmlns:adec="http://schemas.microsoft.com/office/drawing/2017/decorative" val="1"/>
              </a:ext>
            </a:extLst>
          </p:cNvPr>
          <p:cNvSpPr/>
          <p:nvPr/>
        </p:nvSpPr>
        <p:spPr bwMode="auto">
          <a:xfrm>
            <a:off x="4116914" y="1076615"/>
            <a:ext cx="3622309"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C183D7F6-B498-43B3-948B-1728B52AA6E4}">
                <adec:decorative xmlns:adec="http://schemas.microsoft.com/office/drawing/2017/decorative" val="1"/>
              </a:ext>
            </a:extLst>
          </p:cNvPr>
          <p:cNvSpPr/>
          <p:nvPr/>
        </p:nvSpPr>
        <p:spPr bwMode="auto">
          <a:xfrm>
            <a:off x="7878786" y="1076614"/>
            <a:ext cx="3901435"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C183D7F6-B498-43B3-948B-1728B52AA6E4}">
                <adec:decorative xmlns:adec="http://schemas.microsoft.com/office/drawing/2017/decorative" val="1"/>
              </a:ext>
            </a:extLst>
          </p:cNvPr>
          <p:cNvSpPr/>
          <p:nvPr/>
        </p:nvSpPr>
        <p:spPr bwMode="auto">
          <a:xfrm>
            <a:off x="355042" y="3787281"/>
            <a:ext cx="3622309"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C183D7F6-B498-43B3-948B-1728B52AA6E4}">
                <adec:decorative xmlns:adec="http://schemas.microsoft.com/office/drawing/2017/decorative" val="1"/>
              </a:ext>
            </a:extLst>
          </p:cNvPr>
          <p:cNvSpPr/>
          <p:nvPr/>
        </p:nvSpPr>
        <p:spPr bwMode="auto">
          <a:xfrm>
            <a:off x="4116914" y="3787280"/>
            <a:ext cx="3622309"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C183D7F6-B498-43B3-948B-1728B52AA6E4}">
                <adec:decorative xmlns:adec="http://schemas.microsoft.com/office/drawing/2017/decorative" val="1"/>
              </a:ext>
            </a:extLst>
          </p:cNvPr>
          <p:cNvSpPr/>
          <p:nvPr/>
        </p:nvSpPr>
        <p:spPr bwMode="auto">
          <a:xfrm>
            <a:off x="7878786" y="3787279"/>
            <a:ext cx="3901435"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p:cNvSpPr txBox="1"/>
          <p:nvPr/>
        </p:nvSpPr>
        <p:spPr>
          <a:xfrm>
            <a:off x="3977351" y="1063969"/>
            <a:ext cx="3761872" cy="1702004"/>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Outer </a:t>
            </a:r>
            <a:r>
              <a:rPr lang="en-US" sz="1100" b="1" dirty="0">
                <a:gradFill>
                  <a:gsLst>
                    <a:gs pos="2917">
                      <a:schemeClr val="tx1"/>
                    </a:gs>
                    <a:gs pos="30000">
                      <a:schemeClr val="tx1"/>
                    </a:gs>
                  </a:gsLst>
                  <a:lin ang="5400000" scaled="0"/>
                </a:gradFill>
              </a:rPr>
              <a:t>(</a:t>
            </a:r>
            <a:r>
              <a:rPr lang="en-US" sz="1100" dirty="0" err="1"/>
              <a:t>JoinKind.LeftOuter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Default for Merge</a:t>
            </a:r>
          </a:p>
          <a:p>
            <a:pPr>
              <a:lnSpc>
                <a:spcPct val="90000"/>
              </a:lnSpc>
              <a:spcAft>
                <a:spcPts val="600"/>
              </a:spcAft>
            </a:pPr>
            <a:r>
              <a:rPr lang="en-US" sz="1600" dirty="0">
                <a:gradFill>
                  <a:gsLst>
                    <a:gs pos="2917">
                      <a:schemeClr val="tx1"/>
                    </a:gs>
                    <a:gs pos="30000">
                      <a:schemeClr val="tx1"/>
                    </a:gs>
                  </a:gsLst>
                  <a:lin ang="5400000" scaled="0"/>
                </a:gradFill>
              </a:rPr>
              <a:t>Shows all rows in 1st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and “paints” attributes from second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matches in joined column(s).  </a:t>
            </a:r>
          </a:p>
        </p:txBody>
      </p:sp>
      <p:sp>
        <p:nvSpPr>
          <p:cNvPr id="28" name="TextBox 27"/>
          <p:cNvSpPr txBox="1"/>
          <p:nvPr/>
        </p:nvSpPr>
        <p:spPr>
          <a:xfrm>
            <a:off x="4116914" y="3757337"/>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Outer  </a:t>
            </a:r>
            <a:r>
              <a:rPr lang="en-US" sz="1100" b="1" dirty="0">
                <a:gradFill>
                  <a:gsLst>
                    <a:gs pos="2917">
                      <a:schemeClr val="tx1"/>
                    </a:gs>
                    <a:gs pos="30000">
                      <a:schemeClr val="tx1"/>
                    </a:gs>
                  </a:gsLst>
                  <a:lin ang="5400000" scaled="0"/>
                </a:gradFill>
              </a:rPr>
              <a:t>(</a:t>
            </a:r>
            <a:r>
              <a:rPr lang="en-US" sz="1100" dirty="0" err="1"/>
              <a:t>JoinKind.RightOuter</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all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and “paints” attributes from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matches in joined column(s)</a:t>
            </a:r>
          </a:p>
        </p:txBody>
      </p:sp>
      <p:sp>
        <p:nvSpPr>
          <p:cNvPr id="30" name="TextBox 29"/>
          <p:cNvSpPr txBox="1"/>
          <p:nvPr/>
        </p:nvSpPr>
        <p:spPr>
          <a:xfrm>
            <a:off x="355042" y="3787279"/>
            <a:ext cx="3622309" cy="1037207"/>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Inner  </a:t>
            </a:r>
            <a:r>
              <a:rPr lang="en-US" sz="1100" b="1" dirty="0">
                <a:gradFill>
                  <a:gsLst>
                    <a:gs pos="2917">
                      <a:schemeClr val="tx1"/>
                    </a:gs>
                    <a:gs pos="30000">
                      <a:schemeClr val="tx1"/>
                    </a:gs>
                  </a:gsLst>
                  <a:lin ang="5400000" scaled="0"/>
                </a:gradFill>
              </a:rPr>
              <a:t>(</a:t>
            </a:r>
            <a:r>
              <a:rPr lang="en-US" sz="1100" dirty="0" err="1"/>
              <a:t>JoinKind.Inner</a:t>
            </a:r>
            <a:r>
              <a:rPr lang="en-US" sz="1100" b="1"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Limits the rows to ONLY those which Match on joined column(s)</a:t>
            </a:r>
          </a:p>
        </p:txBody>
      </p:sp>
      <p:sp>
        <p:nvSpPr>
          <p:cNvPr id="32" name="TextBox 31"/>
          <p:cNvSpPr txBox="1"/>
          <p:nvPr/>
        </p:nvSpPr>
        <p:spPr>
          <a:xfrm>
            <a:off x="355042" y="1074780"/>
            <a:ext cx="3610982" cy="1557349"/>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Full Outer </a:t>
            </a:r>
            <a:r>
              <a:rPr lang="en-US" sz="1100" dirty="0">
                <a:gradFill>
                  <a:gsLst>
                    <a:gs pos="2917">
                      <a:schemeClr val="tx1"/>
                    </a:gs>
                    <a:gs pos="30000">
                      <a:schemeClr val="tx1"/>
                    </a:gs>
                  </a:gsLst>
                  <a:lin ang="5400000" scaled="0"/>
                </a:gradFill>
              </a:rPr>
              <a:t>(</a:t>
            </a:r>
            <a:r>
              <a:rPr lang="en-US" sz="1100" dirty="0" err="1">
                <a:gradFill>
                  <a:gsLst>
                    <a:gs pos="2917">
                      <a:schemeClr val="tx1"/>
                    </a:gs>
                    <a:gs pos="30000">
                      <a:schemeClr val="tx1"/>
                    </a:gs>
                  </a:gsLst>
                  <a:lin ang="5400000" scaled="0"/>
                </a:gradFill>
              </a:rPr>
              <a:t>JoinKind.FullOuter</a:t>
            </a:r>
            <a:r>
              <a:rPr lang="en-US" sz="1100" dirty="0">
                <a:gradFill>
                  <a:gsLst>
                    <a:gs pos="2917">
                      <a:schemeClr val="tx1"/>
                    </a:gs>
                    <a:gs pos="30000">
                      <a:schemeClr val="tx1"/>
                    </a:gs>
                  </a:gsLst>
                  <a:lin ang="5400000" scaled="0"/>
                </a:gradFill>
              </a:rPr>
              <a:t>)</a:t>
            </a:r>
            <a:endParaRPr lang="en-US" sz="1600" b="1" dirty="0">
              <a:gradFill>
                <a:gsLst>
                  <a:gs pos="2917">
                    <a:schemeClr val="tx1"/>
                  </a:gs>
                  <a:gs pos="30000">
                    <a:schemeClr val="tx1"/>
                  </a:gs>
                </a:gsLst>
                <a:lin ang="5400000" scaled="0"/>
              </a:gradFill>
            </a:endParaRPr>
          </a:p>
          <a:p>
            <a:pPr>
              <a:lnSpc>
                <a:spcPct val="90000"/>
              </a:lnSpc>
              <a:spcAft>
                <a:spcPts val="600"/>
              </a:spcAft>
            </a:pPr>
            <a:r>
              <a:rPr lang="en-US" sz="1600" dirty="0">
                <a:gradFill>
                  <a:gsLst>
                    <a:gs pos="2917">
                      <a:schemeClr val="tx1"/>
                    </a:gs>
                    <a:gs pos="30000">
                      <a:schemeClr val="tx1"/>
                    </a:gs>
                  </a:gsLst>
                  <a:lin ang="5400000" scaled="0"/>
                </a:gradFill>
              </a:rPr>
              <a:t>Shows </a:t>
            </a:r>
            <a:r>
              <a:rPr lang="en-US" sz="1600" b="1" dirty="0">
                <a:gradFill>
                  <a:gsLst>
                    <a:gs pos="2917">
                      <a:schemeClr val="tx1"/>
                    </a:gs>
                    <a:gs pos="30000">
                      <a:schemeClr val="tx1"/>
                    </a:gs>
                  </a:gsLst>
                  <a:lin ang="5400000" scaled="0"/>
                </a:gradFill>
              </a:rPr>
              <a:t>all of the rows from both queries.  </a:t>
            </a:r>
          </a:p>
          <a:p>
            <a:pPr>
              <a:lnSpc>
                <a:spcPct val="90000"/>
              </a:lnSpc>
              <a:spcAft>
                <a:spcPts val="600"/>
              </a:spcAft>
            </a:pPr>
            <a:r>
              <a:rPr lang="en-US" sz="1600" b="1" dirty="0">
                <a:gradFill>
                  <a:gsLst>
                    <a:gs pos="2917">
                      <a:schemeClr val="tx1"/>
                    </a:gs>
                    <a:gs pos="30000">
                      <a:schemeClr val="tx1"/>
                    </a:gs>
                  </a:gsLst>
                  <a:lin ang="5400000" scaled="0"/>
                </a:gradFill>
              </a:rPr>
              <a:t>Append Table= </a:t>
            </a:r>
            <a:r>
              <a:rPr lang="en-US" sz="1600" dirty="0">
                <a:gradFill>
                  <a:gsLst>
                    <a:gs pos="2917">
                      <a:schemeClr val="tx1"/>
                    </a:gs>
                    <a:gs pos="30000">
                      <a:schemeClr val="tx1"/>
                    </a:gs>
                  </a:gsLst>
                  <a:lin ang="5400000" scaled="0"/>
                </a:gradFill>
              </a:rPr>
              <a:t>Like SQL “Union All”</a:t>
            </a:r>
          </a:p>
        </p:txBody>
      </p:sp>
      <p:pic>
        <p:nvPicPr>
          <p:cNvPr id="4" name="Picture 3" descr="2 circles with join area illustration of full outer join both filled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055" y="2428092"/>
            <a:ext cx="1629969" cy="1115568"/>
          </a:xfrm>
          <a:prstGeom prst="rect">
            <a:avLst/>
          </a:prstGeom>
        </p:spPr>
      </p:pic>
      <p:pic>
        <p:nvPicPr>
          <p:cNvPr id="11" name="Picture 10" descr="2 Circles with join area, only the left ircle is red Left Outer join illustrati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0364" y="2419824"/>
            <a:ext cx="1651539" cy="1115568"/>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0088" y="5140591"/>
            <a:ext cx="1635748" cy="1115568"/>
          </a:xfrm>
          <a:prstGeom prst="rect">
            <a:avLst/>
          </a:prstGeom>
        </p:spPr>
      </p:pic>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4818" y="5140591"/>
            <a:ext cx="1667085" cy="1115568"/>
          </a:xfrm>
          <a:prstGeom prst="rect">
            <a:avLst/>
          </a:prstGeom>
        </p:spPr>
      </p:pic>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22806" y="2428092"/>
            <a:ext cx="1657415" cy="1115568"/>
          </a:xfrm>
          <a:prstGeom prst="rect">
            <a:avLst/>
          </a:prstGeom>
          <a:solidFill>
            <a:srgbClr val="EAEAEA"/>
          </a:solidFill>
        </p:spPr>
      </p:pic>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94655" y="5160798"/>
            <a:ext cx="1685566" cy="1115568"/>
          </a:xfrm>
          <a:prstGeom prst="rect">
            <a:avLst/>
          </a:prstGeom>
        </p:spPr>
      </p:pic>
      <p:sp>
        <p:nvSpPr>
          <p:cNvPr id="42" name="TextBox 41"/>
          <p:cNvSpPr txBox="1"/>
          <p:nvPr/>
        </p:nvSpPr>
        <p:spPr>
          <a:xfrm>
            <a:off x="7808343" y="3767072"/>
            <a:ext cx="3622310" cy="1403461"/>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Right Anti  </a:t>
            </a:r>
            <a:r>
              <a:rPr lang="en-US" sz="1100" b="1" dirty="0">
                <a:gradFill>
                  <a:gsLst>
                    <a:gs pos="2917">
                      <a:schemeClr val="tx1"/>
                    </a:gs>
                    <a:gs pos="30000">
                      <a:schemeClr val="tx1"/>
                    </a:gs>
                  </a:gsLst>
                  <a:lin ang="5400000" scaled="0"/>
                </a:gradFill>
              </a:rPr>
              <a:t>(</a:t>
            </a:r>
            <a:r>
              <a:rPr lang="en-US" sz="1100" dirty="0" err="1"/>
              <a:t>JoinKind.RightAnti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query where there is NO MATCH to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based on joined column(s)</a:t>
            </a:r>
          </a:p>
        </p:txBody>
      </p:sp>
      <p:sp>
        <p:nvSpPr>
          <p:cNvPr id="43" name="TextBox 42"/>
          <p:cNvSpPr txBox="1"/>
          <p:nvPr/>
        </p:nvSpPr>
        <p:spPr>
          <a:xfrm>
            <a:off x="7881518" y="1063968"/>
            <a:ext cx="3622310" cy="1181862"/>
          </a:xfrm>
          <a:prstGeom prst="rect">
            <a:avLst/>
          </a:prstGeom>
          <a:noFill/>
        </p:spPr>
        <p:txBody>
          <a:bodyPr wrap="square" lIns="182880" tIns="146304" rIns="182880" bIns="146304" rtlCol="0">
            <a:spAutoFit/>
          </a:bodyPr>
          <a:lstStyle/>
          <a:p>
            <a:pPr>
              <a:lnSpc>
                <a:spcPct val="90000"/>
              </a:lnSpc>
              <a:spcAft>
                <a:spcPts val="600"/>
              </a:spcAft>
            </a:pPr>
            <a:r>
              <a:rPr lang="en-US" sz="1600" b="1" dirty="0">
                <a:gradFill>
                  <a:gsLst>
                    <a:gs pos="2917">
                      <a:schemeClr val="tx1"/>
                    </a:gs>
                    <a:gs pos="30000">
                      <a:schemeClr val="tx1"/>
                    </a:gs>
                  </a:gsLst>
                  <a:lin ang="5400000" scaled="0"/>
                </a:gradFill>
              </a:rPr>
              <a:t>Left Anti  </a:t>
            </a:r>
            <a:r>
              <a:rPr lang="en-US" sz="1100" b="1" dirty="0">
                <a:gradFill>
                  <a:gsLst>
                    <a:gs pos="2917">
                      <a:schemeClr val="tx1"/>
                    </a:gs>
                    <a:gs pos="30000">
                      <a:schemeClr val="tx1"/>
                    </a:gs>
                  </a:gsLst>
                  <a:lin ang="5400000" scaled="0"/>
                </a:gradFill>
              </a:rPr>
              <a:t>(</a:t>
            </a:r>
            <a:r>
              <a:rPr lang="en-US" sz="1100" dirty="0" err="1"/>
              <a:t>JoinKind.LeftAnti</a:t>
            </a:r>
            <a:r>
              <a:rPr lang="en-US" sz="1100" b="1" dirty="0">
                <a:gradFill>
                  <a:gsLst>
                    <a:gs pos="2917">
                      <a:schemeClr val="tx1"/>
                    </a:gs>
                    <a:gs pos="30000">
                      <a:schemeClr val="tx1"/>
                    </a:gs>
                  </a:gsLst>
                  <a:lin ang="5400000" scaled="0"/>
                </a:gradFill>
              </a:rPr>
              <a:t>)</a:t>
            </a:r>
            <a:br>
              <a:rPr lang="en-US" sz="1100" b="1"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Shows ONLY rows in 1</a:t>
            </a:r>
            <a:r>
              <a:rPr lang="en-US" sz="1600" baseline="30000" dirty="0">
                <a:gradFill>
                  <a:gsLst>
                    <a:gs pos="2917">
                      <a:schemeClr val="tx1"/>
                    </a:gs>
                    <a:gs pos="30000">
                      <a:schemeClr val="tx1"/>
                    </a:gs>
                  </a:gsLst>
                  <a:lin ang="5400000" scaled="0"/>
                </a:gradFill>
              </a:rPr>
              <a:t>st</a:t>
            </a:r>
            <a:r>
              <a:rPr lang="en-US" sz="1600" dirty="0">
                <a:gradFill>
                  <a:gsLst>
                    <a:gs pos="2917">
                      <a:schemeClr val="tx1"/>
                    </a:gs>
                    <a:gs pos="30000">
                      <a:schemeClr val="tx1"/>
                    </a:gs>
                  </a:gsLst>
                  <a:lin ang="5400000" scaled="0"/>
                </a:gradFill>
              </a:rPr>
              <a:t> (</a:t>
            </a:r>
            <a:r>
              <a:rPr lang="en-US" sz="1600" b="1" dirty="0">
                <a:gradFill>
                  <a:gsLst>
                    <a:gs pos="2917">
                      <a:schemeClr val="tx1"/>
                    </a:gs>
                    <a:gs pos="30000">
                      <a:schemeClr val="tx1"/>
                    </a:gs>
                  </a:gsLst>
                  <a:lin ang="5400000" scaled="0"/>
                </a:gradFill>
              </a:rPr>
              <a:t>A</a:t>
            </a:r>
            <a:r>
              <a:rPr lang="en-US" sz="1600" dirty="0">
                <a:gradFill>
                  <a:gsLst>
                    <a:gs pos="2917">
                      <a:schemeClr val="tx1"/>
                    </a:gs>
                    <a:gs pos="30000">
                      <a:schemeClr val="tx1"/>
                    </a:gs>
                  </a:gsLst>
                  <a:lin ang="5400000" scaled="0"/>
                </a:gradFill>
              </a:rPr>
              <a:t>) query where there is NO MATCH to 2</a:t>
            </a:r>
            <a:r>
              <a:rPr lang="en-US" sz="1600" baseline="30000" dirty="0">
                <a:gradFill>
                  <a:gsLst>
                    <a:gs pos="2917">
                      <a:schemeClr val="tx1"/>
                    </a:gs>
                    <a:gs pos="30000">
                      <a:schemeClr val="tx1"/>
                    </a:gs>
                  </a:gsLst>
                  <a:lin ang="5400000" scaled="0"/>
                </a:gradFill>
              </a:rPr>
              <a:t>nd</a:t>
            </a:r>
            <a:r>
              <a:rPr lang="en-US" sz="1600" dirty="0">
                <a:gradFill>
                  <a:gsLst>
                    <a:gs pos="2917">
                      <a:schemeClr val="tx1"/>
                    </a:gs>
                    <a:gs pos="30000">
                      <a:schemeClr val="tx1"/>
                    </a:gs>
                  </a:gsLst>
                  <a:lin ang="5400000" scaled="0"/>
                </a:gradFill>
              </a:rPr>
              <a:t>  query (</a:t>
            </a:r>
            <a:r>
              <a:rPr lang="en-US" sz="1600" b="1" dirty="0">
                <a:gradFill>
                  <a:gsLst>
                    <a:gs pos="2917">
                      <a:schemeClr val="tx1"/>
                    </a:gs>
                    <a:gs pos="30000">
                      <a:schemeClr val="tx1"/>
                    </a:gs>
                  </a:gsLst>
                  <a:lin ang="5400000" scaled="0"/>
                </a:gradFill>
              </a:rPr>
              <a:t>B</a:t>
            </a:r>
            <a:r>
              <a:rPr lang="en-US" sz="1600" dirty="0">
                <a:gradFill>
                  <a:gsLst>
                    <a:gs pos="2917">
                      <a:schemeClr val="tx1"/>
                    </a:gs>
                    <a:gs pos="30000">
                      <a:schemeClr val="tx1"/>
                    </a:gs>
                  </a:gsLst>
                  <a:lin ang="5400000" scaled="0"/>
                </a:gradFill>
              </a:rPr>
              <a:t>) based on joined column(s)</a:t>
            </a:r>
          </a:p>
        </p:txBody>
      </p:sp>
      <p:sp>
        <p:nvSpPr>
          <p:cNvPr id="44" name="Rectangle 43"/>
          <p:cNvSpPr/>
          <p:nvPr/>
        </p:nvSpPr>
        <p:spPr>
          <a:xfrm>
            <a:off x="1059456" y="6240782"/>
            <a:ext cx="6438494" cy="369332"/>
          </a:xfrm>
          <a:prstGeom prst="rect">
            <a:avLst/>
          </a:prstGeom>
        </p:spPr>
        <p:txBody>
          <a:bodyPr wrap="none">
            <a:spAutoFit/>
          </a:bodyPr>
          <a:lstStyle/>
          <a:p>
            <a:r>
              <a:rPr lang="en-US" b="1" dirty="0"/>
              <a:t>Note: </a:t>
            </a:r>
            <a:r>
              <a:rPr lang="en-US" dirty="0">
                <a:solidFill>
                  <a:schemeClr val="tx1">
                    <a:lumMod val="50000"/>
                    <a:lumOff val="50000"/>
                  </a:schemeClr>
                </a:solidFill>
              </a:rPr>
              <a:t>One or Multiple columns can be used to create the join</a:t>
            </a:r>
          </a:p>
        </p:txBody>
      </p:sp>
      <p:sp>
        <p:nvSpPr>
          <p:cNvPr id="2" name="Footer Placeholder 1">
            <a:extLst>
              <a:ext uri="{FF2B5EF4-FFF2-40B4-BE49-F238E27FC236}">
                <a16:creationId xmlns:a16="http://schemas.microsoft.com/office/drawing/2014/main" id="{E5603434-4335-4779-94F2-4E3500C77784}"/>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71748237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Join Kinds – Other Combining Queries</a:t>
            </a:r>
          </a:p>
        </p:txBody>
      </p:sp>
      <p:sp>
        <p:nvSpPr>
          <p:cNvPr id="16" name="Rectangle 15"/>
          <p:cNvSpPr/>
          <p:nvPr/>
        </p:nvSpPr>
        <p:spPr bwMode="auto">
          <a:xfrm>
            <a:off x="577515" y="1290906"/>
            <a:ext cx="5486400"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385669" y="1290906"/>
            <a:ext cx="5486400"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577515" y="4001571"/>
            <a:ext cx="5486400"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6385669" y="4001571"/>
            <a:ext cx="5486400" cy="246888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600431" y="1316409"/>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Merge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Combines attributes (columns) of two queries based on a joined columns(s)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Column(s) used for the join must be in both queries (can be one or more)</a:t>
            </a:r>
            <a:endParaRPr lang="en-US" sz="1400" dirty="0"/>
          </a:p>
          <a:p>
            <a:pPr marL="342900" indent="-342900">
              <a:lnSpc>
                <a:spcPct val="90000"/>
              </a:lnSpc>
              <a:spcAft>
                <a:spcPts val="600"/>
              </a:spcAft>
              <a:buFont typeface="Arial" panose="020B0604020202020204" pitchFamily="34" charset="0"/>
              <a:buChar char="•"/>
            </a:pPr>
            <a:r>
              <a:rPr lang="en-US" sz="1400" dirty="0"/>
              <a:t>Both queries rerun with each execution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In Database terms, this is a JOIN</a:t>
            </a:r>
          </a:p>
        </p:txBody>
      </p:sp>
      <p:sp>
        <p:nvSpPr>
          <p:cNvPr id="25" name="TextBox 24"/>
          <p:cNvSpPr txBox="1"/>
          <p:nvPr/>
        </p:nvSpPr>
        <p:spPr>
          <a:xfrm>
            <a:off x="6378210" y="1314475"/>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Append</a:t>
            </a:r>
            <a:br>
              <a:rPr lang="en-US" sz="2000" b="1" dirty="0">
                <a:gradFill>
                  <a:gsLst>
                    <a:gs pos="2917">
                      <a:schemeClr val="tx1"/>
                    </a:gs>
                    <a:gs pos="30000">
                      <a:schemeClr val="tx1"/>
                    </a:gs>
                  </a:gsLst>
                  <a:lin ang="5400000" scaled="0"/>
                </a:gradFill>
              </a:rPr>
            </a:br>
            <a:r>
              <a:rPr lang="en-US" sz="1400" dirty="0"/>
              <a:t>“Stack” records of two (or more) queries</a:t>
            </a:r>
          </a:p>
          <a:p>
            <a:pPr marL="342900" indent="-342900">
              <a:lnSpc>
                <a:spcPct val="90000"/>
              </a:lnSpc>
              <a:spcAft>
                <a:spcPts val="600"/>
              </a:spcAft>
              <a:buFont typeface="Arial" panose="020B0604020202020204" pitchFamily="34" charset="0"/>
              <a:buChar char="•"/>
            </a:pPr>
            <a:r>
              <a:rPr lang="en-US" sz="1400" dirty="0"/>
              <a:t>Both (all) queries rerun with each execution </a:t>
            </a:r>
          </a:p>
          <a:p>
            <a:pPr marL="342900" indent="-342900">
              <a:lnSpc>
                <a:spcPct val="90000"/>
              </a:lnSpc>
              <a:spcAft>
                <a:spcPts val="600"/>
              </a:spcAft>
              <a:buFont typeface="Arial" panose="020B0604020202020204" pitchFamily="34" charset="0"/>
              <a:buChar char="•"/>
            </a:pPr>
            <a:r>
              <a:rPr lang="en-US" sz="1400" dirty="0"/>
              <a:t>Like column headers must be named the same</a:t>
            </a:r>
          </a:p>
          <a:p>
            <a:pPr marL="342900" indent="-342900">
              <a:lnSpc>
                <a:spcPct val="90000"/>
              </a:lnSpc>
              <a:spcAft>
                <a:spcPts val="600"/>
              </a:spcAft>
              <a:buFont typeface="Arial" panose="020B0604020202020204" pitchFamily="34" charset="0"/>
              <a:buChar char="•"/>
            </a:pPr>
            <a:r>
              <a:rPr lang="en-US" sz="1400" dirty="0"/>
              <a:t>Non-matching columns will be added to the right as extra </a:t>
            </a:r>
            <a:r>
              <a:rPr lang="en-US" sz="1400" dirty="0" err="1"/>
              <a:t>colunns</a:t>
            </a:r>
            <a:r>
              <a:rPr lang="en-US" sz="1400" dirty="0"/>
              <a:t> </a:t>
            </a:r>
          </a:p>
        </p:txBody>
      </p:sp>
      <p:sp>
        <p:nvSpPr>
          <p:cNvPr id="27" name="TextBox 26"/>
          <p:cNvSpPr txBox="1"/>
          <p:nvPr/>
        </p:nvSpPr>
        <p:spPr>
          <a:xfrm>
            <a:off x="6385669" y="4001571"/>
            <a:ext cx="5486400" cy="2160591"/>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Reference</a:t>
            </a:r>
            <a:br>
              <a:rPr lang="en-US" sz="2000" b="1"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Uses the output of one query as the INPUT in another query.  (Link in a chain)</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All subsequent changes made to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 affect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during refresh</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When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executes, it re-executes all the steps in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query</a:t>
            </a:r>
          </a:p>
          <a:p>
            <a:pPr marL="342900" indent="-342900">
              <a:lnSpc>
                <a:spcPct val="90000"/>
              </a:lnSpc>
              <a:spcAft>
                <a:spcPts val="600"/>
              </a:spcAft>
              <a:buFont typeface="Arial" panose="020B0604020202020204" pitchFamily="34" charset="0"/>
              <a:buChar char="•"/>
            </a:pPr>
            <a:endParaRPr lang="en-US" sz="1400" dirty="0">
              <a:gradFill>
                <a:gsLst>
                  <a:gs pos="2917">
                    <a:schemeClr val="tx1"/>
                  </a:gs>
                  <a:gs pos="30000">
                    <a:schemeClr val="tx1"/>
                  </a:gs>
                </a:gsLst>
                <a:lin ang="5400000" scaled="0"/>
              </a:gradFill>
            </a:endParaRPr>
          </a:p>
        </p:txBody>
      </p:sp>
      <p:sp>
        <p:nvSpPr>
          <p:cNvPr id="13" name="TextBox 12"/>
          <p:cNvSpPr txBox="1"/>
          <p:nvPr/>
        </p:nvSpPr>
        <p:spPr>
          <a:xfrm>
            <a:off x="600431" y="4001571"/>
            <a:ext cx="5486400" cy="2043636"/>
          </a:xfrm>
          <a:prstGeom prst="rect">
            <a:avLst/>
          </a:prstGeom>
          <a:noFill/>
        </p:spPr>
        <p:txBody>
          <a:bodyPr wrap="square" lIns="182880" tIns="146304" rIns="182880" bIns="146304" rtlCol="0">
            <a:spAutoFit/>
          </a:bodyPr>
          <a:lstStyle/>
          <a:p>
            <a:pPr>
              <a:lnSpc>
                <a:spcPct val="90000"/>
              </a:lnSpc>
              <a:spcAft>
                <a:spcPts val="600"/>
              </a:spcAft>
            </a:pPr>
            <a:r>
              <a:rPr lang="en-US" sz="2000" b="1" dirty="0">
                <a:gradFill>
                  <a:gsLst>
                    <a:gs pos="2917">
                      <a:schemeClr val="tx1"/>
                    </a:gs>
                    <a:gs pos="30000">
                      <a:schemeClr val="tx1"/>
                    </a:gs>
                  </a:gsLst>
                  <a:lin ang="5400000" scaled="0"/>
                </a:gradFill>
              </a:rPr>
              <a:t>Duplicate</a:t>
            </a:r>
          </a:p>
          <a:p>
            <a:pPr>
              <a:lnSpc>
                <a:spcPct val="90000"/>
              </a:lnSpc>
              <a:spcAft>
                <a:spcPts val="600"/>
              </a:spcAft>
            </a:pPr>
            <a:r>
              <a:rPr lang="en-US" sz="1400" dirty="0">
                <a:gradFill>
                  <a:gsLst>
                    <a:gs pos="2917">
                      <a:schemeClr val="tx1"/>
                    </a:gs>
                    <a:gs pos="30000">
                      <a:schemeClr val="tx1"/>
                    </a:gs>
                  </a:gsLst>
                  <a:lin ang="5400000" scaled="0"/>
                </a:gradFill>
              </a:rPr>
              <a:t>Copies a query at a point in time (Save As)</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Duplicate query can be modified independently without altering the original query</a:t>
            </a:r>
          </a:p>
          <a:p>
            <a:pPr marL="342900" indent="-342900">
              <a:lnSpc>
                <a:spcPct val="90000"/>
              </a:lnSpc>
              <a:spcAft>
                <a:spcPts val="600"/>
              </a:spcAft>
              <a:buFont typeface="Arial" panose="020B0604020202020204" pitchFamily="34" charset="0"/>
              <a:buChar char="•"/>
            </a:pPr>
            <a:r>
              <a:rPr lang="en-US" sz="1400" dirty="0">
                <a:gradFill>
                  <a:gsLst>
                    <a:gs pos="2917">
                      <a:schemeClr val="tx1"/>
                    </a:gs>
                    <a:gs pos="30000">
                      <a:schemeClr val="tx1"/>
                    </a:gs>
                  </a:gsLst>
                  <a:lin ang="5400000" scaled="0"/>
                </a:gradFill>
              </a:rPr>
              <a:t>Executing the 2</a:t>
            </a:r>
            <a:r>
              <a:rPr lang="en-US" sz="1400" baseline="30000" dirty="0">
                <a:gradFill>
                  <a:gsLst>
                    <a:gs pos="2917">
                      <a:schemeClr val="tx1"/>
                    </a:gs>
                    <a:gs pos="30000">
                      <a:schemeClr val="tx1"/>
                    </a:gs>
                  </a:gsLst>
                  <a:lin ang="5400000" scaled="0"/>
                </a:gradFill>
              </a:rPr>
              <a:t>nd</a:t>
            </a:r>
            <a:r>
              <a:rPr lang="en-US" sz="1400" dirty="0">
                <a:gradFill>
                  <a:gsLst>
                    <a:gs pos="2917">
                      <a:schemeClr val="tx1"/>
                    </a:gs>
                    <a:gs pos="30000">
                      <a:schemeClr val="tx1"/>
                    </a:gs>
                  </a:gsLst>
                  <a:lin ang="5400000" scaled="0"/>
                </a:gradFill>
              </a:rPr>
              <a:t> query (duplicate) does NOT execute the 1</a:t>
            </a:r>
            <a:r>
              <a:rPr lang="en-US" sz="1400" baseline="30000" dirty="0">
                <a:gradFill>
                  <a:gsLst>
                    <a:gs pos="2917">
                      <a:schemeClr val="tx1"/>
                    </a:gs>
                    <a:gs pos="30000">
                      <a:schemeClr val="tx1"/>
                    </a:gs>
                  </a:gsLst>
                  <a:lin ang="5400000" scaled="0"/>
                </a:gradFill>
              </a:rPr>
              <a:t>st</a:t>
            </a:r>
            <a:r>
              <a:rPr lang="en-US" sz="1400" dirty="0">
                <a:gradFill>
                  <a:gsLst>
                    <a:gs pos="2917">
                      <a:schemeClr val="tx1"/>
                    </a:gs>
                    <a:gs pos="30000">
                      <a:schemeClr val="tx1"/>
                    </a:gs>
                  </a:gsLst>
                  <a:lin ang="5400000" scaled="0"/>
                </a:gradFill>
              </a:rPr>
              <a:t> (original) query</a:t>
            </a:r>
          </a:p>
          <a:p>
            <a:pPr marL="342900" indent="-342900">
              <a:lnSpc>
                <a:spcPct val="90000"/>
              </a:lnSpc>
              <a:spcAft>
                <a:spcPts val="600"/>
              </a:spcAft>
              <a:buFont typeface="Arial" panose="020B0604020202020204" pitchFamily="34" charset="0"/>
              <a:buChar char="•"/>
            </a:pPr>
            <a:endParaRPr lang="en-US" sz="1400"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0C0001B7-3D2A-4A74-9021-6641F6837DF4}"/>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276490536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E5E588-2356-4969-89DE-1379480C1094}"/>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2" name="Title 1"/>
          <p:cNvSpPr>
            <a:spLocks noGrp="1"/>
          </p:cNvSpPr>
          <p:nvPr>
            <p:ph type="title" idx="4294967295"/>
          </p:nvPr>
        </p:nvSpPr>
        <p:spPr>
          <a:xfrm>
            <a:off x="0" y="1581150"/>
            <a:ext cx="6375400" cy="2990850"/>
          </a:xfrm>
        </p:spPr>
        <p:txBody>
          <a:bodyPr vert="horz" wrap="square" lIns="146304" tIns="91440" rIns="146304" bIns="91440" rtlCol="0" anchor="t">
            <a:noAutofit/>
          </a:bodyPr>
          <a:lstStyle/>
          <a:p>
            <a:r>
              <a:rPr lang="en-US" sz="2800" b="1" dirty="0"/>
              <a:t>Fuzzy Merge allows you to apply Fuzzy Matching algorithms when comparing columns and try to find matches across tables being merged.</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Fuzzy Merge</a:t>
            </a:r>
          </a:p>
        </p:txBody>
      </p:sp>
      <p:pic>
        <p:nvPicPr>
          <p:cNvPr id="10" name="Picture 9">
            <a:extLst>
              <a:ext uri="{FF2B5EF4-FFF2-40B4-BE49-F238E27FC236}">
                <a16:creationId xmlns:a16="http://schemas.microsoft.com/office/drawing/2014/main" id="{C70DCBC8-34EC-4605-A99E-95388B460DEB}"/>
              </a:ext>
            </a:extLst>
          </p:cNvPr>
          <p:cNvPicPr>
            <a:picLocks noChangeAspect="1"/>
          </p:cNvPicPr>
          <p:nvPr/>
        </p:nvPicPr>
        <p:blipFill>
          <a:blip r:embed="rId3"/>
          <a:stretch>
            <a:fillRect/>
          </a:stretch>
        </p:blipFill>
        <p:spPr>
          <a:xfrm>
            <a:off x="7231608" y="1335947"/>
            <a:ext cx="3729642" cy="4186106"/>
          </a:xfrm>
          <a:prstGeom prst="rect">
            <a:avLst/>
          </a:prstGeom>
        </p:spPr>
      </p:pic>
    </p:spTree>
    <p:extLst>
      <p:ext uri="{BB962C8B-B14F-4D97-AF65-F5344CB8AC3E}">
        <p14:creationId xmlns:p14="http://schemas.microsoft.com/office/powerpoint/2010/main" val="362628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E5E588-2356-4969-89DE-1379480C1094}"/>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2" name="Title 1"/>
          <p:cNvSpPr>
            <a:spLocks noGrp="1"/>
          </p:cNvSpPr>
          <p:nvPr>
            <p:ph type="title" idx="4294967295"/>
          </p:nvPr>
        </p:nvSpPr>
        <p:spPr>
          <a:xfrm>
            <a:off x="0" y="1147763"/>
            <a:ext cx="11655425" cy="1274762"/>
          </a:xfrm>
        </p:spPr>
        <p:txBody>
          <a:bodyPr vert="horz" wrap="square" lIns="146304" tIns="91440" rIns="146304" bIns="91440" rtlCol="0" anchor="t">
            <a:noAutofit/>
          </a:bodyPr>
          <a:lstStyle/>
          <a:p>
            <a:r>
              <a:rPr lang="en-US" sz="2800" b="1" dirty="0"/>
              <a:t>Data Profiling allows you to easily and</a:t>
            </a:r>
            <a:br>
              <a:rPr lang="en-US" sz="2800" b="1" dirty="0"/>
            </a:br>
            <a:r>
              <a:rPr lang="en-US" sz="2800" b="1" dirty="0"/>
              <a:t>quickly understand data distribution</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Data Profiling</a:t>
            </a:r>
          </a:p>
        </p:txBody>
      </p:sp>
      <p:sp>
        <p:nvSpPr>
          <p:cNvPr id="9" name="TextBox 8"/>
          <p:cNvSpPr txBox="1"/>
          <p:nvPr/>
        </p:nvSpPr>
        <p:spPr>
          <a:xfrm>
            <a:off x="224084" y="2414495"/>
            <a:ext cx="5707739" cy="3142399"/>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Column statistics </a:t>
            </a:r>
            <a:r>
              <a:rPr lang="en-US" sz="2000" dirty="0">
                <a:gradFill>
                  <a:gsLst>
                    <a:gs pos="2917">
                      <a:schemeClr val="tx1"/>
                    </a:gs>
                    <a:gs pos="30000">
                      <a:schemeClr val="tx1"/>
                    </a:gs>
                  </a:gsLst>
                  <a:lin ang="5400000" scaled="0"/>
                </a:gradFill>
              </a:rPr>
              <a:t>– # of errors, empty, valid, duplicated and unique values. Value distribution measures such as Min/Max/Average/Median, etc.</a:t>
            </a:r>
          </a:p>
          <a:p>
            <a:pPr marL="342900" indent="-342900">
              <a:lnSpc>
                <a:spcPct val="90000"/>
              </a:lnSpc>
              <a:spcAft>
                <a:spcPts val="600"/>
              </a:spcAft>
              <a:buFont typeface="Arial" panose="020B0604020202020204" pitchFamily="34" charset="0"/>
              <a:buChar char="•"/>
            </a:pPr>
            <a:r>
              <a:rPr lang="en-US" sz="2000" b="1" dirty="0">
                <a:gradFill>
                  <a:gsLst>
                    <a:gs pos="2917">
                      <a:schemeClr val="tx1"/>
                    </a:gs>
                    <a:gs pos="30000">
                      <a:schemeClr val="tx1"/>
                    </a:gs>
                  </a:gsLst>
                  <a:lin ang="5400000" scaled="0"/>
                </a:gradFill>
              </a:rPr>
              <a:t>Column distribution </a:t>
            </a:r>
            <a:r>
              <a:rPr lang="en-US" sz="2000" dirty="0">
                <a:gradFill>
                  <a:gsLst>
                    <a:gs pos="2917">
                      <a:schemeClr val="tx1"/>
                    </a:gs>
                    <a:gs pos="30000">
                      <a:schemeClr val="tx1"/>
                    </a:gs>
                  </a:gsLst>
                  <a:lin ang="5400000" scaled="0"/>
                </a:gradFill>
              </a:rPr>
              <a:t>– Larger size version of the inline value distribution histograms, also including the ability to Keep or Remove values, which will generate the corresponding Filter Rows step in your query (“Equals” / “Does Not Equal” filters).</a:t>
            </a:r>
          </a:p>
        </p:txBody>
      </p:sp>
      <p:pic>
        <p:nvPicPr>
          <p:cNvPr id="4" name="Picture 3">
            <a:extLst>
              <a:ext uri="{FF2B5EF4-FFF2-40B4-BE49-F238E27FC236}">
                <a16:creationId xmlns:a16="http://schemas.microsoft.com/office/drawing/2014/main" id="{81E803F3-E3E5-43AD-915A-41D61778415B}"/>
              </a:ext>
            </a:extLst>
          </p:cNvPr>
          <p:cNvPicPr>
            <a:picLocks noChangeAspect="1"/>
          </p:cNvPicPr>
          <p:nvPr/>
        </p:nvPicPr>
        <p:blipFill>
          <a:blip r:embed="rId3"/>
          <a:stretch>
            <a:fillRect/>
          </a:stretch>
        </p:blipFill>
        <p:spPr>
          <a:xfrm>
            <a:off x="6005665" y="2021266"/>
            <a:ext cx="6090363" cy="3453412"/>
          </a:xfrm>
          <a:prstGeom prst="rect">
            <a:avLst/>
          </a:prstGeom>
        </p:spPr>
      </p:pic>
    </p:spTree>
    <p:extLst>
      <p:ext uri="{BB962C8B-B14F-4D97-AF65-F5344CB8AC3E}">
        <p14:creationId xmlns:p14="http://schemas.microsoft.com/office/powerpoint/2010/main" val="171689703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47072" y="4419923"/>
            <a:ext cx="4973449" cy="1112482"/>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Row Context and Multiple Tables – RELATED Function</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RELATED Function</a:t>
            </a:r>
          </a:p>
        </p:txBody>
      </p:sp>
      <p:sp>
        <p:nvSpPr>
          <p:cNvPr id="3" name="Rectangle 2"/>
          <p:cNvSpPr/>
          <p:nvPr/>
        </p:nvSpPr>
        <p:spPr>
          <a:xfrm>
            <a:off x="824236" y="1915317"/>
            <a:ext cx="6928179" cy="369332"/>
          </a:xfrm>
          <a:prstGeom prst="rect">
            <a:avLst/>
          </a:prstGeom>
        </p:spPr>
        <p:txBody>
          <a:bodyPr wrap="none">
            <a:spAutoFit/>
          </a:bodyPr>
          <a:lstStyle/>
          <a:p>
            <a:r>
              <a:rPr lang="en-US" b="1" dirty="0">
                <a:solidFill>
                  <a:srgbClr val="00B0F0"/>
                </a:solidFill>
              </a:rPr>
              <a:t>Sales[COGS] = RELATED(ProductDim[Unit Cost]) * Sales[Units]</a:t>
            </a:r>
          </a:p>
        </p:txBody>
      </p:sp>
      <p:grpSp>
        <p:nvGrpSpPr>
          <p:cNvPr id="5" name="Group 4"/>
          <p:cNvGrpSpPr/>
          <p:nvPr/>
        </p:nvGrpSpPr>
        <p:grpSpPr>
          <a:xfrm>
            <a:off x="2354024" y="2786634"/>
            <a:ext cx="4186098" cy="2011570"/>
            <a:chOff x="2354024" y="2786634"/>
            <a:chExt cx="4186098" cy="2011570"/>
          </a:xfrm>
        </p:grpSpPr>
        <p:pic>
          <p:nvPicPr>
            <p:cNvPr id="4" name="Picture 3"/>
            <p:cNvPicPr>
              <a:picLocks noChangeAspect="1"/>
            </p:cNvPicPr>
            <p:nvPr/>
          </p:nvPicPr>
          <p:blipFill>
            <a:blip r:embed="rId4"/>
            <a:stretch>
              <a:fillRect/>
            </a:stretch>
          </p:blipFill>
          <p:spPr>
            <a:xfrm>
              <a:off x="2354025" y="2786634"/>
              <a:ext cx="4186097" cy="1101214"/>
            </a:xfrm>
            <a:prstGeom prst="rect">
              <a:avLst/>
            </a:prstGeom>
          </p:spPr>
        </p:pic>
        <p:sp>
          <p:nvSpPr>
            <p:cNvPr id="10" name="Rectangle 9"/>
            <p:cNvSpPr/>
            <p:nvPr/>
          </p:nvSpPr>
          <p:spPr bwMode="auto">
            <a:xfrm>
              <a:off x="2354024" y="2924307"/>
              <a:ext cx="4186097" cy="206478"/>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Curved Left Arrow 11"/>
            <p:cNvSpPr/>
            <p:nvPr/>
          </p:nvSpPr>
          <p:spPr bwMode="auto">
            <a:xfrm flipH="1">
              <a:off x="3877963" y="2919300"/>
              <a:ext cx="597698" cy="1878904"/>
            </a:xfrm>
            <a:prstGeom prst="curvedLeftArrow">
              <a:avLst>
                <a:gd name="adj1" fmla="val 33637"/>
                <a:gd name="adj2" fmla="val 50000"/>
                <a:gd name="adj3" fmla="val 25000"/>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p:cNvSpPr/>
          <p:nvPr/>
        </p:nvSpPr>
        <p:spPr bwMode="auto">
          <a:xfrm>
            <a:off x="4469465" y="4571424"/>
            <a:ext cx="4375134" cy="15297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p:nvSpPr>
        <p:spPr>
          <a:xfrm>
            <a:off x="355042" y="6081100"/>
            <a:ext cx="5979522" cy="424732"/>
          </a:xfrm>
          <a:prstGeom prst="rect">
            <a:avLst/>
          </a:prstGeom>
        </p:spPr>
        <p:txBody>
          <a:bodyPr wrap="none">
            <a:spAutoFit/>
          </a:bodyPr>
          <a:lstStyle/>
          <a:p>
            <a:pPr marL="285750" indent="-28575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RELATED is just like VLOOKUP in Excel</a:t>
            </a:r>
          </a:p>
        </p:txBody>
      </p:sp>
      <p:sp>
        <p:nvSpPr>
          <p:cNvPr id="11" name="Footer Placeholder 10">
            <a:extLst>
              <a:ext uri="{FF2B5EF4-FFF2-40B4-BE49-F238E27FC236}">
                <a16:creationId xmlns:a16="http://schemas.microsoft.com/office/drawing/2014/main" id="{55CA9797-6C5B-451B-9FCE-EE6F4D15D930}"/>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89641881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6C8BB2-1958-4322-AE5F-7D2152C3560F}"/>
              </a:ext>
            </a:extLst>
          </p:cNvPr>
          <p:cNvPicPr>
            <a:picLocks noChangeAspect="1"/>
          </p:cNvPicPr>
          <p:nvPr/>
        </p:nvPicPr>
        <p:blipFill>
          <a:blip r:embed="rId3"/>
          <a:stretch>
            <a:fillRect/>
          </a:stretch>
        </p:blipFill>
        <p:spPr>
          <a:xfrm>
            <a:off x="1003361" y="3878346"/>
            <a:ext cx="6582359" cy="2515146"/>
          </a:xfrm>
          <a:prstGeom prst="rect">
            <a:avLst/>
          </a:prstGeom>
        </p:spPr>
      </p:pic>
      <p:sp>
        <p:nvSpPr>
          <p:cNvPr id="2" name="Title 1"/>
          <p:cNvSpPr>
            <a:spLocks noGrp="1"/>
          </p:cNvSpPr>
          <p:nvPr>
            <p:ph type="title"/>
          </p:nvPr>
        </p:nvSpPr>
        <p:spPr>
          <a:xfrm>
            <a:off x="169964" y="1147419"/>
            <a:ext cx="11655840" cy="524527"/>
          </a:xfrm>
        </p:spPr>
        <p:txBody>
          <a:bodyPr vert="horz" wrap="square" lIns="146304" tIns="91440" rIns="146304" bIns="91440" rtlCol="0" anchor="t">
            <a:noAutofit/>
          </a:bodyPr>
          <a:lstStyle/>
          <a:p>
            <a:r>
              <a:rPr lang="en-US" sz="2800" b="1" dirty="0">
                <a:latin typeface="+mn-lt"/>
              </a:rPr>
              <a:t>RELATED Function Example</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RELATED Function</a:t>
            </a:r>
          </a:p>
        </p:txBody>
      </p:sp>
      <p:sp>
        <p:nvSpPr>
          <p:cNvPr id="11" name="Rectangle 10"/>
          <p:cNvSpPr/>
          <p:nvPr/>
        </p:nvSpPr>
        <p:spPr>
          <a:xfrm>
            <a:off x="355042" y="1844713"/>
            <a:ext cx="11470762" cy="1486561"/>
          </a:xfrm>
          <a:prstGeom prst="rect">
            <a:avLst/>
          </a:prstGeom>
        </p:spPr>
        <p:txBody>
          <a:bodyPr wrap="square">
            <a:spAutoFit/>
          </a:bodyPr>
          <a:lstStyle/>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a:t>
            </a:r>
            <a:r>
              <a:rPr lang="en-US" sz="2400" i="1" dirty="0">
                <a:gradFill>
                  <a:gsLst>
                    <a:gs pos="2917">
                      <a:schemeClr val="tx1"/>
                    </a:gs>
                    <a:gs pos="30000">
                      <a:schemeClr val="tx1"/>
                    </a:gs>
                  </a:gsLst>
                  <a:lin ang="5400000" scaled="0"/>
                </a:gradFill>
              </a:rPr>
              <a:t>could</a:t>
            </a:r>
            <a:r>
              <a:rPr lang="en-US" sz="2400" dirty="0">
                <a:gradFill>
                  <a:gsLst>
                    <a:gs pos="2917">
                      <a:schemeClr val="tx1"/>
                    </a:gs>
                    <a:gs pos="30000">
                      <a:schemeClr val="tx1"/>
                    </a:gs>
                  </a:gsLst>
                  <a:lin ang="5400000" scaled="0"/>
                </a:gradFill>
              </a:rPr>
              <a:t> follow a chain of relationship from Many side to 1 side using RELATED</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r>
              <a:rPr lang="en-US" b="1" dirty="0">
                <a:solidFill>
                  <a:srgbClr val="00B0F0"/>
                </a:solidFill>
              </a:rPr>
              <a:t>Sales [City State]= RELATED(GeographyDim[City]) &amp; “, ” &amp; RELATED(GeographyDim[State])</a:t>
            </a:r>
          </a:p>
        </p:txBody>
      </p:sp>
      <p:sp>
        <p:nvSpPr>
          <p:cNvPr id="13" name="Curved Left Arrow 12"/>
          <p:cNvSpPr/>
          <p:nvPr/>
        </p:nvSpPr>
        <p:spPr bwMode="auto">
          <a:xfrm rot="5400000" flipH="1">
            <a:off x="5152881" y="3642482"/>
            <a:ext cx="522780" cy="1167225"/>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Curved Left Arrow 13"/>
          <p:cNvSpPr/>
          <p:nvPr/>
        </p:nvSpPr>
        <p:spPr bwMode="auto">
          <a:xfrm rot="5400000" flipH="1">
            <a:off x="2932690" y="3291226"/>
            <a:ext cx="450750" cy="1459649"/>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8C917F09-A5C7-4A60-8EA0-57EEEA65A133}"/>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0131670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905197" y="852372"/>
            <a:ext cx="2017683" cy="222061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Default Summarization?</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0" y="36543"/>
            <a:ext cx="11454641"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Default Summarization</a:t>
            </a:r>
          </a:p>
        </p:txBody>
      </p:sp>
      <p:pic>
        <p:nvPicPr>
          <p:cNvPr id="3" name="Picture 2"/>
          <p:cNvPicPr>
            <a:picLocks noChangeAspect="1"/>
          </p:cNvPicPr>
          <p:nvPr/>
        </p:nvPicPr>
        <p:blipFill>
          <a:blip r:embed="rId4"/>
          <a:stretch>
            <a:fillRect/>
          </a:stretch>
        </p:blipFill>
        <p:spPr>
          <a:xfrm>
            <a:off x="1303337" y="1985462"/>
            <a:ext cx="4407278" cy="3295650"/>
          </a:xfrm>
          <a:prstGeom prst="rect">
            <a:avLst/>
          </a:prstGeom>
        </p:spPr>
      </p:pic>
      <p:pic>
        <p:nvPicPr>
          <p:cNvPr id="5" name="Picture 4"/>
          <p:cNvPicPr>
            <a:picLocks noChangeAspect="1"/>
          </p:cNvPicPr>
          <p:nvPr/>
        </p:nvPicPr>
        <p:blipFill>
          <a:blip r:embed="rId5"/>
          <a:stretch>
            <a:fillRect/>
          </a:stretch>
        </p:blipFill>
        <p:spPr>
          <a:xfrm>
            <a:off x="6230632" y="2647188"/>
            <a:ext cx="1674104" cy="2503030"/>
          </a:xfrm>
          <a:prstGeom prst="rect">
            <a:avLst/>
          </a:prstGeom>
        </p:spPr>
      </p:pic>
      <p:sp>
        <p:nvSpPr>
          <p:cNvPr id="13" name="Rectangle 12"/>
          <p:cNvSpPr/>
          <p:nvPr/>
        </p:nvSpPr>
        <p:spPr bwMode="auto">
          <a:xfrm>
            <a:off x="8905196" y="1271210"/>
            <a:ext cx="1318095" cy="1546941"/>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a:xfrm>
            <a:off x="452578" y="5321129"/>
            <a:ext cx="11470762" cy="834074"/>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Sales Amount is automatically summed for each category </a:t>
            </a: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You should set this summarization for all numeric fields in the </a:t>
            </a:r>
            <a:r>
              <a:rPr lang="en-US" sz="2400" b="1" dirty="0">
                <a:gradFill>
                  <a:gsLst>
                    <a:gs pos="2917">
                      <a:schemeClr val="tx1"/>
                    </a:gs>
                    <a:gs pos="30000">
                      <a:schemeClr val="tx1"/>
                    </a:gs>
                  </a:gsLst>
                  <a:lin ang="5400000" scaled="0"/>
                </a:gradFill>
              </a:rPr>
              <a:t>Modeling</a:t>
            </a:r>
            <a:r>
              <a:rPr lang="en-US" sz="2400" dirty="0">
                <a:gradFill>
                  <a:gsLst>
                    <a:gs pos="2917">
                      <a:schemeClr val="tx1"/>
                    </a:gs>
                    <a:gs pos="30000">
                      <a:schemeClr val="tx1"/>
                    </a:gs>
                  </a:gsLst>
                  <a:lin ang="5400000" scaled="0"/>
                </a:gradFill>
              </a:rPr>
              <a:t> ribbon</a:t>
            </a:r>
          </a:p>
        </p:txBody>
      </p:sp>
      <p:sp>
        <p:nvSpPr>
          <p:cNvPr id="11" name="Rectangle 10"/>
          <p:cNvSpPr/>
          <p:nvPr/>
        </p:nvSpPr>
        <p:spPr>
          <a:xfrm>
            <a:off x="7457534" y="895933"/>
            <a:ext cx="1496146"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On the Modeling ribbon</a:t>
            </a:r>
          </a:p>
        </p:txBody>
      </p:sp>
      <p:sp>
        <p:nvSpPr>
          <p:cNvPr id="12" name="Rectangle 11"/>
          <p:cNvSpPr/>
          <p:nvPr/>
        </p:nvSpPr>
        <p:spPr>
          <a:xfrm>
            <a:off x="7865987" y="3617587"/>
            <a:ext cx="2078417" cy="1089529"/>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For an individual visualization</a:t>
            </a:r>
          </a:p>
        </p:txBody>
      </p:sp>
      <p:sp>
        <p:nvSpPr>
          <p:cNvPr id="14" name="Rectangle 13"/>
          <p:cNvSpPr/>
          <p:nvPr/>
        </p:nvSpPr>
        <p:spPr bwMode="auto">
          <a:xfrm>
            <a:off x="6967958" y="3776845"/>
            <a:ext cx="898030" cy="13733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Footer Placeholder 8">
            <a:extLst>
              <a:ext uri="{FF2B5EF4-FFF2-40B4-BE49-F238E27FC236}">
                <a16:creationId xmlns:a16="http://schemas.microsoft.com/office/drawing/2014/main" id="{106FE780-EBB0-454E-9121-76933250C346}"/>
              </a:ext>
            </a:extLst>
          </p:cNvPr>
          <p:cNvSpPr>
            <a:spLocks noGrp="1"/>
          </p:cNvSpPr>
          <p:nvPr>
            <p:ph type="ftr" sz="quarter" idx="3"/>
          </p:nvPr>
        </p:nvSpPr>
        <p:spPr/>
        <p:txBody>
          <a:bodyPr/>
          <a:lstStyle/>
          <a:p>
            <a:r>
              <a:rPr lang="en-US" dirty="0"/>
              <a:t>© 2020 Microsoft. All rights reserved.</a:t>
            </a:r>
          </a:p>
        </p:txBody>
      </p:sp>
      <p:sp>
        <p:nvSpPr>
          <p:cNvPr id="10" name="TextBox 9">
            <a:extLst>
              <a:ext uri="{FF2B5EF4-FFF2-40B4-BE49-F238E27FC236}">
                <a16:creationId xmlns:a16="http://schemas.microsoft.com/office/drawing/2014/main" id="{6AB376FF-2663-42D5-B524-E99901D31346}"/>
              </a:ext>
            </a:extLst>
          </p:cNvPr>
          <p:cNvSpPr txBox="1"/>
          <p:nvPr/>
        </p:nvSpPr>
        <p:spPr>
          <a:xfrm>
            <a:off x="2473039" y="6155203"/>
            <a:ext cx="3714920" cy="2379524"/>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highlight>
                  <a:srgbClr val="FFFF00"/>
                </a:highlight>
              </a:rPr>
              <a:t>Create Sales amount units by Category </a:t>
            </a:r>
          </a:p>
          <a:p>
            <a:pPr>
              <a:lnSpc>
                <a:spcPct val="90000"/>
              </a:lnSpc>
              <a:spcAft>
                <a:spcPts val="600"/>
              </a:spcAft>
            </a:pPr>
            <a:endParaRPr lang="en-US" sz="2400" dirty="0">
              <a:gradFill>
                <a:gsLst>
                  <a:gs pos="2917">
                    <a:schemeClr val="tx1"/>
                  </a:gs>
                  <a:gs pos="30000">
                    <a:schemeClr val="tx1"/>
                  </a:gs>
                </a:gsLst>
                <a:lin ang="5400000" scaled="0"/>
              </a:gradFill>
              <a:highlight>
                <a:srgbClr val="FFFF00"/>
              </a:highlight>
            </a:endParaRPr>
          </a:p>
        </p:txBody>
      </p:sp>
    </p:spTree>
    <p:extLst>
      <p:ext uri="{BB962C8B-B14F-4D97-AF65-F5344CB8AC3E}">
        <p14:creationId xmlns:p14="http://schemas.microsoft.com/office/powerpoint/2010/main" val="234843065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01613" y="968375"/>
            <a:ext cx="9861550" cy="4227513"/>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Introduction</a:t>
            </a:r>
            <a:endParaRPr kumimoji="0" lang="en-US" sz="6600" b="1" i="1"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
        <p:nvSpPr>
          <p:cNvPr id="2" name="Footer Placeholder 1">
            <a:extLst>
              <a:ext uri="{FF2B5EF4-FFF2-40B4-BE49-F238E27FC236}">
                <a16:creationId xmlns:a16="http://schemas.microsoft.com/office/drawing/2014/main" id="{32EE6145-FB0C-41C8-9F34-C9885916D84C}"/>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57807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Quick Measures are wizard driven DAX calculations</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Quick Measures</a:t>
            </a:r>
          </a:p>
        </p:txBody>
      </p:sp>
      <p:sp>
        <p:nvSpPr>
          <p:cNvPr id="9" name="Rectangle 8"/>
          <p:cNvSpPr/>
          <p:nvPr/>
        </p:nvSpPr>
        <p:spPr>
          <a:xfrm>
            <a:off x="355042" y="1556548"/>
            <a:ext cx="11099599" cy="2215991"/>
          </a:xfrm>
          <a:prstGeom prst="rect">
            <a:avLst/>
          </a:prstGeom>
        </p:spPr>
        <p:txBody>
          <a:bodyPr wrap="square">
            <a:spAutoFit/>
          </a:bodyPr>
          <a:lstStyle/>
          <a:p>
            <a:pPr>
              <a:lnSpc>
                <a:spcPct val="90000"/>
              </a:lnSpc>
              <a:spcAft>
                <a:spcPts val="600"/>
              </a:spcAft>
            </a:pPr>
            <a:endParaRPr lang="en-US" sz="2400" b="1" dirty="0">
              <a:gradFill>
                <a:gsLst>
                  <a:gs pos="2917">
                    <a:schemeClr val="tx1"/>
                  </a:gs>
                  <a:gs pos="30000">
                    <a:schemeClr val="tx1"/>
                  </a:gs>
                </a:gsLst>
                <a:lin ang="5400000" scaled="0"/>
              </a:gradFill>
            </a:endParaRPr>
          </a:p>
          <a:p>
            <a:pPr marL="285750" indent="-285750">
              <a:lnSpc>
                <a:spcPct val="90000"/>
              </a:lnSpc>
              <a:buFont typeface="Arial" panose="020B0604020202020204" pitchFamily="34" charset="0"/>
              <a:buChar char="•"/>
            </a:pPr>
            <a:r>
              <a:rPr lang="en-US" sz="2400" dirty="0" err="1">
                <a:gradFill>
                  <a:gsLst>
                    <a:gs pos="2917">
                      <a:schemeClr val="tx1"/>
                    </a:gs>
                    <a:gs pos="30000">
                      <a:schemeClr val="tx1"/>
                    </a:gs>
                  </a:gsLst>
                  <a:lin ang="5400000" scaled="0"/>
                </a:gradFill>
              </a:rPr>
              <a:t>Right+Click</a:t>
            </a:r>
            <a:r>
              <a:rPr lang="en-US" sz="2400" dirty="0">
                <a:gradFill>
                  <a:gsLst>
                    <a:gs pos="2917">
                      <a:schemeClr val="tx1"/>
                    </a:gs>
                    <a:gs pos="30000">
                      <a:schemeClr val="tx1"/>
                    </a:gs>
                  </a:gsLst>
                  <a:lin ang="5400000" scaled="0"/>
                </a:gradFill>
              </a:rPr>
              <a:t> a table and select </a:t>
            </a:r>
            <a:r>
              <a:rPr lang="en-US" sz="2400" b="1" dirty="0">
                <a:gradFill>
                  <a:gsLst>
                    <a:gs pos="2917">
                      <a:schemeClr val="tx1"/>
                    </a:gs>
                    <a:gs pos="30000">
                      <a:schemeClr val="tx1"/>
                    </a:gs>
                  </a:gsLst>
                  <a:lin ang="5400000" scaled="0"/>
                </a:gradFill>
              </a:rPr>
              <a:t>Quick Measures</a:t>
            </a:r>
          </a:p>
          <a:p>
            <a:pPr marL="742950" lvl="1" indent="-285750">
              <a:lnSpc>
                <a:spcPct val="90000"/>
              </a:lnSpc>
              <a:spcBef>
                <a:spcPts val="1800"/>
              </a:spcBef>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Select calculation type and fill-in parameters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DAX is generated automatically </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Great way to learn DAX</a:t>
            </a:r>
          </a:p>
        </p:txBody>
      </p:sp>
      <p:sp>
        <p:nvSpPr>
          <p:cNvPr id="3" name="Footer Placeholder 2">
            <a:extLst>
              <a:ext uri="{FF2B5EF4-FFF2-40B4-BE49-F238E27FC236}">
                <a16:creationId xmlns:a16="http://schemas.microsoft.com/office/drawing/2014/main" id="{524D6414-F710-4D83-A625-E7373BDD34C7}"/>
              </a:ext>
            </a:extLst>
          </p:cNvPr>
          <p:cNvSpPr>
            <a:spLocks noGrp="1"/>
          </p:cNvSpPr>
          <p:nvPr>
            <p:ph type="ftr" sz="quarter" idx="3"/>
          </p:nvPr>
        </p:nvSpPr>
        <p:spPr/>
        <p:txBody>
          <a:bodyPr/>
          <a:lstStyle/>
          <a:p>
            <a:r>
              <a:rPr lang="en-US" dirty="0"/>
              <a:t>© 2020 Microsoft. All rights reserved.</a:t>
            </a:r>
          </a:p>
        </p:txBody>
      </p:sp>
      <p:pic>
        <p:nvPicPr>
          <p:cNvPr id="4" name="Picture 3">
            <a:extLst>
              <a:ext uri="{FF2B5EF4-FFF2-40B4-BE49-F238E27FC236}">
                <a16:creationId xmlns:a16="http://schemas.microsoft.com/office/drawing/2014/main" id="{25273823-43F5-4EB3-BB25-C475BAB5C7CF}"/>
              </a:ext>
            </a:extLst>
          </p:cNvPr>
          <p:cNvPicPr>
            <a:picLocks noChangeAspect="1"/>
          </p:cNvPicPr>
          <p:nvPr/>
        </p:nvPicPr>
        <p:blipFill>
          <a:blip r:embed="rId3"/>
          <a:stretch>
            <a:fillRect/>
          </a:stretch>
        </p:blipFill>
        <p:spPr>
          <a:xfrm>
            <a:off x="8814217" y="958593"/>
            <a:ext cx="2626499" cy="2830957"/>
          </a:xfrm>
          <a:prstGeom prst="rect">
            <a:avLst/>
          </a:prstGeom>
          <a:ln>
            <a:solidFill>
              <a:schemeClr val="tx1"/>
            </a:solidFill>
          </a:ln>
        </p:spPr>
      </p:pic>
      <p:pic>
        <p:nvPicPr>
          <p:cNvPr id="5" name="Picture 4">
            <a:extLst>
              <a:ext uri="{FF2B5EF4-FFF2-40B4-BE49-F238E27FC236}">
                <a16:creationId xmlns:a16="http://schemas.microsoft.com/office/drawing/2014/main" id="{35CC06B0-0209-4D0D-96B8-0A4C9DD4514B}"/>
              </a:ext>
            </a:extLst>
          </p:cNvPr>
          <p:cNvPicPr>
            <a:picLocks noChangeAspect="1"/>
          </p:cNvPicPr>
          <p:nvPr/>
        </p:nvPicPr>
        <p:blipFill>
          <a:blip r:embed="rId4"/>
          <a:stretch>
            <a:fillRect/>
          </a:stretch>
        </p:blipFill>
        <p:spPr>
          <a:xfrm>
            <a:off x="1560140" y="4109496"/>
            <a:ext cx="5526813" cy="997499"/>
          </a:xfrm>
          <a:prstGeom prst="rect">
            <a:avLst/>
          </a:prstGeom>
          <a:ln>
            <a:solidFill>
              <a:schemeClr val="tx1">
                <a:lumMod val="65000"/>
                <a:lumOff val="35000"/>
              </a:schemeClr>
            </a:solidFill>
          </a:ln>
        </p:spPr>
      </p:pic>
      <p:pic>
        <p:nvPicPr>
          <p:cNvPr id="11" name="Picture 10">
            <a:extLst>
              <a:ext uri="{FF2B5EF4-FFF2-40B4-BE49-F238E27FC236}">
                <a16:creationId xmlns:a16="http://schemas.microsoft.com/office/drawing/2014/main" id="{4529E8C1-756C-4FEE-A287-C14492B5F0D9}"/>
              </a:ext>
            </a:extLst>
          </p:cNvPr>
          <p:cNvPicPr>
            <a:picLocks noChangeAspect="1"/>
          </p:cNvPicPr>
          <p:nvPr/>
        </p:nvPicPr>
        <p:blipFill>
          <a:blip r:embed="rId5"/>
          <a:stretch>
            <a:fillRect/>
          </a:stretch>
        </p:blipFill>
        <p:spPr>
          <a:xfrm>
            <a:off x="7329747" y="3919958"/>
            <a:ext cx="2225233" cy="1356478"/>
          </a:xfrm>
          <a:prstGeom prst="rect">
            <a:avLst/>
          </a:prstGeom>
          <a:ln>
            <a:solidFill>
              <a:schemeClr val="tx1">
                <a:lumMod val="65000"/>
                <a:lumOff val="35000"/>
              </a:schemeClr>
            </a:solidFill>
          </a:ln>
        </p:spPr>
      </p:pic>
      <p:sp>
        <p:nvSpPr>
          <p:cNvPr id="12" name="TextBox 11">
            <a:extLst>
              <a:ext uri="{FF2B5EF4-FFF2-40B4-BE49-F238E27FC236}">
                <a16:creationId xmlns:a16="http://schemas.microsoft.com/office/drawing/2014/main" id="{86BF4F29-6C0E-4487-AC92-95155940C343}"/>
              </a:ext>
            </a:extLst>
          </p:cNvPr>
          <p:cNvSpPr txBox="1"/>
          <p:nvPr/>
        </p:nvSpPr>
        <p:spPr>
          <a:xfrm>
            <a:off x="161544" y="5600873"/>
            <a:ext cx="12030456" cy="435951"/>
          </a:xfrm>
          <a:prstGeom prst="rect">
            <a:avLst/>
          </a:prstGeom>
          <a:noFill/>
        </p:spPr>
        <p:txBody>
          <a:bodyPr wrap="square" lIns="182880" tIns="146304" rIns="182880" bIns="146304" rtlCol="0">
            <a:noAutofit/>
          </a:bodyPr>
          <a:lstStyle/>
          <a:p>
            <a:pPr>
              <a:lnSpc>
                <a:spcPct val="90000"/>
              </a:lnSpc>
              <a:spcAft>
                <a:spcPts val="600"/>
              </a:spcAft>
            </a:pPr>
            <a:r>
              <a:rPr lang="en-US" sz="1400" dirty="0">
                <a:gradFill>
                  <a:gsLst>
                    <a:gs pos="2917">
                      <a:schemeClr val="tx1"/>
                    </a:gs>
                    <a:gs pos="30000">
                      <a:schemeClr val="tx1"/>
                    </a:gs>
                  </a:gsLst>
                  <a:lin ang="5400000" scaled="0"/>
                </a:gradFill>
              </a:rPr>
              <a:t>See Quick Measure gallery: </a:t>
            </a:r>
            <a:r>
              <a:rPr lang="en-US" sz="1400" u="sng" dirty="0">
                <a:solidFill>
                  <a:schemeClr val="accent1"/>
                </a:solidFill>
              </a:rPr>
              <a:t>https://community.powerbi.com/t5/Quick-Measures-Gallery/bd-p/QuickMeasuresGallery</a:t>
            </a:r>
          </a:p>
        </p:txBody>
      </p:sp>
    </p:spTree>
    <p:extLst>
      <p:ext uri="{BB962C8B-B14F-4D97-AF65-F5344CB8AC3E}">
        <p14:creationId xmlns:p14="http://schemas.microsoft.com/office/powerpoint/2010/main" val="40991596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33337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3 Lab:</a:t>
            </a: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lumMod val="50000"/>
                  </a:schemeClr>
                </a:solidFill>
                <a:effectLst/>
                <a:uLnTx/>
                <a:uFillTx/>
                <a:latin typeface="+mj-lt"/>
                <a:ea typeface="ＭＳ Ｐゴシック" charset="0"/>
                <a:cs typeface="ＭＳ Ｐゴシック" charset="0"/>
              </a:rPr>
              <a:t>Import and Transform Create additional fact Table</a:t>
            </a: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2078718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title" idx="4294967295"/>
          </p:nvPr>
        </p:nvSpPr>
        <p:spPr bwMode="auto">
          <a:xfrm>
            <a:off x="269875" y="2084388"/>
            <a:ext cx="9859963" cy="3130550"/>
          </a:xfrm>
          <a:prstGeom prst="rect">
            <a:avLst/>
          </a:prstGeom>
          <a:noFill/>
          <a:ln>
            <a:noFill/>
            <a:prstDash/>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t>MODULE 4:</a:t>
            </a:r>
            <a:br>
              <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rPr>
            </a:br>
            <a:r>
              <a:rPr kumimoji="0" lang="en-US" sz="6600" b="1" i="0" u="none" strike="noStrike" kern="0" cap="none" spc="0" normalizeH="0" baseline="0" noProof="0" dirty="0">
                <a:ln>
                  <a:noFill/>
                </a:ln>
                <a:solidFill>
                  <a:schemeClr val="tx1">
                    <a:lumMod val="50000"/>
                  </a:schemeClr>
                </a:solidFill>
                <a:effectLst/>
                <a:uLnTx/>
                <a:uFillTx/>
                <a:latin typeface="+mj-lt"/>
                <a:ea typeface="ＭＳ Ｐゴシック" charset="0"/>
                <a:cs typeface="ＭＳ Ｐゴシック" charset="0"/>
              </a:rPr>
              <a:t>Parameters &amp; Introduction to DAX</a:t>
            </a:r>
            <a:endParaRPr kumimoji="0" lang="en-US" sz="6600" b="0"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endParaRPr kumimoji="0" lang="en-US" sz="6600" b="1" i="0" u="none" strike="noStrike" kern="1200" cap="none" spc="0" normalizeH="0" baseline="0" noProof="0" dirty="0">
              <a:ln>
                <a:noFill/>
              </a:ln>
              <a:solidFill>
                <a:schemeClr val="tx1"/>
              </a:solidFill>
              <a:effectLst/>
              <a:uLnTx/>
              <a:uFillTx/>
              <a:latin typeface="+mj-lt"/>
              <a:ea typeface="ＭＳ Ｐゴシック" charset="0"/>
              <a:cs typeface="ＭＳ Ｐゴシック" charset="0"/>
            </a:endParaRPr>
          </a:p>
        </p:txBody>
      </p:sp>
    </p:spTree>
    <p:extLst>
      <p:ext uri="{BB962C8B-B14F-4D97-AF65-F5344CB8AC3E}">
        <p14:creationId xmlns:p14="http://schemas.microsoft.com/office/powerpoint/2010/main" val="4023059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MODULE 4 OBJECTIVE </a:t>
            </a:r>
          </a:p>
        </p:txBody>
      </p:sp>
      <p:sp>
        <p:nvSpPr>
          <p:cNvPr id="5" name="Rectangle 4"/>
          <p:cNvSpPr/>
          <p:nvPr/>
        </p:nvSpPr>
        <p:spPr>
          <a:xfrm>
            <a:off x="231833" y="1185026"/>
            <a:ext cx="11037454" cy="2285690"/>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what is DAX and how can it be used</a:t>
            </a: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Understand working with parameters</a:t>
            </a:r>
          </a:p>
          <a:p>
            <a:pPr marL="342900" indent="-342900">
              <a:lnSpc>
                <a:spcPct val="120000"/>
              </a:lnSpc>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961CC6BE-530F-4C3E-B61D-7CE2B009985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C09D6284-ACDD-43A2-B2E2-CC23255521D5}"/>
              </a:ext>
            </a:extLst>
          </p:cNvPr>
          <p:cNvSpPr>
            <a:spLocks noGrp="1"/>
          </p:cNvSpPr>
          <p:nvPr>
            <p:ph type="sldNum" sz="quarter" idx="11"/>
          </p:nvPr>
        </p:nvSpPr>
        <p:spPr/>
        <p:txBody>
          <a:bodyPr/>
          <a:lstStyle/>
          <a:p>
            <a:fld id="{4E4C8473-95EA-48C2-917D-84A3AF9AB99B}" type="slidenum">
              <a:rPr lang="en-US" smtClean="0"/>
              <a:t>63</a:t>
            </a:fld>
            <a:endParaRPr lang="en-US" dirty="0"/>
          </a:p>
        </p:txBody>
      </p:sp>
    </p:spTree>
    <p:extLst>
      <p:ext uri="{BB962C8B-B14F-4D97-AF65-F5344CB8AC3E}">
        <p14:creationId xmlns:p14="http://schemas.microsoft.com/office/powerpoint/2010/main" val="2910835296"/>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Variable and Parameters</a:t>
            </a:r>
          </a:p>
        </p:txBody>
      </p:sp>
      <p:sp>
        <p:nvSpPr>
          <p:cNvPr id="11" name="Rectangle 10"/>
          <p:cNvSpPr/>
          <p:nvPr/>
        </p:nvSpPr>
        <p:spPr bwMode="auto">
          <a:xfrm>
            <a:off x="445710" y="1204720"/>
            <a:ext cx="3622309" cy="511061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4207582" y="1204719"/>
            <a:ext cx="3622309" cy="511061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969454" y="1204718"/>
            <a:ext cx="3824041" cy="5110614"/>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45711" y="1334009"/>
            <a:ext cx="3622308" cy="3591752"/>
          </a:xfrm>
          <a:prstGeom prst="rect">
            <a:avLst/>
          </a:prstGeom>
          <a:noFill/>
        </p:spPr>
        <p:txBody>
          <a:bodyPr wrap="square" lIns="182880" tIns="146304" rIns="182880" bIns="146304" rtlCol="0">
            <a:spAutoFit/>
          </a:bodyPr>
          <a:lstStyle/>
          <a:p>
            <a:pPr>
              <a:lnSpc>
                <a:spcPct val="90000"/>
              </a:lnSpc>
              <a:spcAft>
                <a:spcPts val="600"/>
              </a:spcAft>
            </a:pPr>
            <a:r>
              <a:rPr lang="en-US" sz="2000" b="1" dirty="0"/>
              <a:t>M Variables</a:t>
            </a:r>
          </a:p>
          <a:p>
            <a:pPr>
              <a:lnSpc>
                <a:spcPct val="90000"/>
              </a:lnSpc>
              <a:spcAft>
                <a:spcPts val="600"/>
              </a:spcAft>
            </a:pPr>
            <a:r>
              <a:rPr lang="en-US" sz="1400" dirty="0">
                <a:gradFill>
                  <a:gsLst>
                    <a:gs pos="2917">
                      <a:schemeClr val="tx1"/>
                    </a:gs>
                    <a:gs pos="30000">
                      <a:schemeClr val="tx1"/>
                    </a:gs>
                  </a:gsLst>
                  <a:lin ang="5400000" scaled="0"/>
                </a:gradFill>
              </a:rPr>
              <a:t>Query with a constant value, table or list result</a:t>
            </a:r>
          </a:p>
          <a:p>
            <a:pPr marL="342900" indent="-342900">
              <a:lnSpc>
                <a:spcPct val="90000"/>
              </a:lnSpc>
              <a:spcAft>
                <a:spcPts val="600"/>
              </a:spcAft>
              <a:buFont typeface="Wingdings" panose="05000000000000000000" pitchFamily="2" charset="2"/>
              <a:buChar char="§"/>
            </a:pPr>
            <a:r>
              <a:rPr lang="en-US" sz="1400" dirty="0"/>
              <a:t>Create with a new blank query</a:t>
            </a:r>
          </a:p>
          <a:p>
            <a:pPr marL="342900" indent="-342900">
              <a:lnSpc>
                <a:spcPct val="90000"/>
              </a:lnSpc>
              <a:spcAft>
                <a:spcPts val="600"/>
              </a:spcAft>
              <a:buFont typeface="Wingdings" panose="05000000000000000000" pitchFamily="2" charset="2"/>
              <a:buChar char="§"/>
            </a:pPr>
            <a:r>
              <a:rPr lang="en-US" sz="1400" dirty="0"/>
              <a:t>Query name is the Variable name to use in other queries</a:t>
            </a: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Type the variable value in the formula bar</a:t>
            </a: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endParaRPr lang="en-US" sz="1400" dirty="0">
              <a:gradFill>
                <a:gsLst>
                  <a:gs pos="2917">
                    <a:schemeClr val="tx1"/>
                  </a:gs>
                  <a:gs pos="30000">
                    <a:schemeClr val="tx1"/>
                  </a:gs>
                </a:gsLst>
                <a:lin ang="5400000" scaled="0"/>
              </a:gradFill>
            </a:endParaRPr>
          </a:p>
          <a:p>
            <a:pPr marL="342900" indent="-342900">
              <a:lnSpc>
                <a:spcPct val="90000"/>
              </a:lnSpc>
              <a:spcAft>
                <a:spcPts val="600"/>
              </a:spcAft>
              <a:buFont typeface="Wingdings" panose="05000000000000000000" pitchFamily="2" charset="2"/>
              <a:buChar char="§"/>
            </a:pPr>
            <a:r>
              <a:rPr lang="en-US" sz="1400" dirty="0">
                <a:gradFill>
                  <a:gsLst>
                    <a:gs pos="2917">
                      <a:schemeClr val="tx1"/>
                    </a:gs>
                    <a:gs pos="30000">
                      <a:schemeClr val="tx1"/>
                    </a:gs>
                  </a:gsLst>
                  <a:lin ang="5400000" scaled="0"/>
                </a:gradFill>
              </a:rPr>
              <a:t>Advanced Editor would look like this:</a:t>
            </a:r>
          </a:p>
        </p:txBody>
      </p:sp>
      <p:sp>
        <p:nvSpPr>
          <p:cNvPr id="15" name="TextBox 14"/>
          <p:cNvSpPr txBox="1"/>
          <p:nvPr/>
        </p:nvSpPr>
        <p:spPr>
          <a:xfrm>
            <a:off x="4424152" y="1334009"/>
            <a:ext cx="3405739" cy="4331955"/>
          </a:xfrm>
          <a:prstGeom prst="rect">
            <a:avLst/>
          </a:prstGeom>
          <a:noFill/>
        </p:spPr>
        <p:txBody>
          <a:bodyPr wrap="square" lIns="182880" tIns="146304" rIns="182880" bIns="146304" rtlCol="0">
            <a:spAutoFit/>
          </a:bodyPr>
          <a:lstStyle/>
          <a:p>
            <a:pPr>
              <a:lnSpc>
                <a:spcPct val="90000"/>
              </a:lnSpc>
              <a:spcAft>
                <a:spcPts val="600"/>
              </a:spcAft>
            </a:pPr>
            <a:r>
              <a:rPr lang="en-US" sz="2000" b="1" dirty="0"/>
              <a:t>M Parameters</a:t>
            </a:r>
          </a:p>
          <a:p>
            <a:pPr>
              <a:lnSpc>
                <a:spcPct val="90000"/>
              </a:lnSpc>
              <a:spcAft>
                <a:spcPts val="600"/>
              </a:spcAft>
            </a:pPr>
            <a:r>
              <a:rPr lang="en-US" sz="1400" dirty="0">
                <a:gradFill>
                  <a:gsLst>
                    <a:gs pos="2917">
                      <a:schemeClr val="tx1"/>
                    </a:gs>
                    <a:gs pos="30000">
                      <a:schemeClr val="tx1"/>
                    </a:gs>
                  </a:gsLst>
                  <a:lin ang="5400000" scaled="0"/>
                </a:gradFill>
              </a:rPr>
              <a:t>Parameters take Variables to the next level. </a:t>
            </a:r>
          </a:p>
          <a:p>
            <a:pPr marL="342900" lvl="1" indent="-342900">
              <a:lnSpc>
                <a:spcPct val="90000"/>
              </a:lnSpc>
              <a:spcAft>
                <a:spcPts val="600"/>
              </a:spcAft>
              <a:buFont typeface="Wingdings" panose="05000000000000000000" pitchFamily="2" charset="2"/>
              <a:buChar char="§"/>
            </a:pPr>
            <a:r>
              <a:rPr lang="en-US" sz="1400" dirty="0"/>
              <a:t>Parameters can be any VALID data type </a:t>
            </a:r>
          </a:p>
          <a:p>
            <a:pPr marL="342900" lvl="1" indent="-342900">
              <a:lnSpc>
                <a:spcPct val="90000"/>
              </a:lnSpc>
              <a:spcAft>
                <a:spcPts val="600"/>
              </a:spcAft>
              <a:buFont typeface="Wingdings" panose="05000000000000000000" pitchFamily="2" charset="2"/>
              <a:buChar char="§"/>
            </a:pPr>
            <a:r>
              <a:rPr lang="en-US" sz="1400" dirty="0"/>
              <a:t>The most common are hard keyed single, switchable values</a:t>
            </a:r>
            <a:br>
              <a:rPr lang="en-US" sz="1400" dirty="0"/>
            </a:br>
            <a:br>
              <a:rPr lang="en-US" sz="1400" dirty="0"/>
            </a:br>
            <a:br>
              <a:rPr lang="en-US" sz="1400" dirty="0"/>
            </a:br>
            <a:br>
              <a:rPr lang="en-US" sz="300" dirty="0"/>
            </a:br>
            <a:endParaRPr lang="en-US" sz="1400" dirty="0"/>
          </a:p>
          <a:p>
            <a:pPr marL="342900" indent="-342900">
              <a:lnSpc>
                <a:spcPct val="90000"/>
              </a:lnSpc>
              <a:spcAft>
                <a:spcPts val="600"/>
              </a:spcAft>
              <a:buFont typeface="Wingdings" panose="05000000000000000000" pitchFamily="2" charset="2"/>
              <a:buChar char="§"/>
            </a:pPr>
            <a:r>
              <a:rPr lang="en-US" sz="1400" dirty="0"/>
              <a:t>The values list for a parameter can also come from a query that is formatted as a </a:t>
            </a:r>
            <a:r>
              <a:rPr lang="en-US" sz="1400" b="1" dirty="0"/>
              <a:t>LIST</a:t>
            </a:r>
          </a:p>
          <a:p>
            <a:pPr marL="342900" indent="-342900">
              <a:lnSpc>
                <a:spcPct val="90000"/>
              </a:lnSpc>
              <a:spcAft>
                <a:spcPts val="600"/>
              </a:spcAft>
              <a:buFont typeface="Wingdings" panose="05000000000000000000" pitchFamily="2" charset="2"/>
              <a:buChar char="§"/>
            </a:pPr>
            <a:endParaRPr lang="en-US" sz="1400" b="1" dirty="0"/>
          </a:p>
          <a:p>
            <a:pPr marL="342900" indent="-342900">
              <a:lnSpc>
                <a:spcPct val="90000"/>
              </a:lnSpc>
              <a:spcAft>
                <a:spcPts val="600"/>
              </a:spcAft>
              <a:buFont typeface="Wingdings" panose="05000000000000000000" pitchFamily="2" charset="2"/>
              <a:buChar char="§"/>
            </a:pPr>
            <a:endParaRPr lang="en-US" sz="1400" b="1" dirty="0"/>
          </a:p>
          <a:p>
            <a:pPr marL="342900" indent="-342900">
              <a:lnSpc>
                <a:spcPct val="90000"/>
              </a:lnSpc>
              <a:spcAft>
                <a:spcPts val="600"/>
              </a:spcAft>
              <a:buFont typeface="Wingdings" panose="05000000000000000000" pitchFamily="2" charset="2"/>
              <a:buChar char="§"/>
            </a:pPr>
            <a:endParaRPr lang="en-US" sz="1400" b="1" dirty="0"/>
          </a:p>
          <a:p>
            <a:pPr marL="342900" indent="-342900">
              <a:lnSpc>
                <a:spcPct val="90000"/>
              </a:lnSpc>
              <a:spcAft>
                <a:spcPts val="600"/>
              </a:spcAft>
              <a:buFont typeface="Wingdings" panose="05000000000000000000" pitchFamily="2" charset="2"/>
              <a:buChar char="§"/>
            </a:pPr>
            <a:r>
              <a:rPr lang="en-US" sz="1400" dirty="0"/>
              <a:t>Parameter used as Source Input</a:t>
            </a:r>
          </a:p>
        </p:txBody>
      </p:sp>
      <p:sp>
        <p:nvSpPr>
          <p:cNvPr id="16" name="TextBox 15"/>
          <p:cNvSpPr txBox="1"/>
          <p:nvPr/>
        </p:nvSpPr>
        <p:spPr>
          <a:xfrm>
            <a:off x="7969454" y="1334009"/>
            <a:ext cx="3824041" cy="3862596"/>
          </a:xfrm>
          <a:prstGeom prst="rect">
            <a:avLst/>
          </a:prstGeom>
          <a:noFill/>
        </p:spPr>
        <p:txBody>
          <a:bodyPr wrap="square" lIns="182880" tIns="146304" rIns="182880" bIns="146304" rtlCol="0">
            <a:spAutoFit/>
          </a:bodyPr>
          <a:lstStyle/>
          <a:p>
            <a:pPr>
              <a:lnSpc>
                <a:spcPct val="90000"/>
              </a:lnSpc>
              <a:spcAft>
                <a:spcPts val="600"/>
              </a:spcAft>
            </a:pPr>
            <a:r>
              <a:rPr lang="en-US" sz="2000" b="1" dirty="0"/>
              <a:t>Parameter Usage</a:t>
            </a:r>
          </a:p>
          <a:p>
            <a:pPr>
              <a:lnSpc>
                <a:spcPct val="90000"/>
              </a:lnSpc>
              <a:spcAft>
                <a:spcPts val="600"/>
              </a:spcAft>
            </a:pPr>
            <a:r>
              <a:rPr lang="en-US" sz="1400" dirty="0">
                <a:gradFill>
                  <a:gsLst>
                    <a:gs pos="2917">
                      <a:schemeClr val="tx1"/>
                    </a:gs>
                    <a:gs pos="30000">
                      <a:schemeClr val="tx1"/>
                    </a:gs>
                  </a:gsLst>
                  <a:lin ang="5400000" scaled="0"/>
                </a:gradFill>
              </a:rPr>
              <a:t>Be Creative!</a:t>
            </a:r>
          </a:p>
          <a:p>
            <a:pPr marL="342900" lvl="1" indent="-342900">
              <a:lnSpc>
                <a:spcPct val="90000"/>
              </a:lnSpc>
              <a:spcAft>
                <a:spcPts val="600"/>
              </a:spcAft>
              <a:buFont typeface="Wingdings" panose="05000000000000000000" pitchFamily="2" charset="2"/>
              <a:buChar char="§"/>
            </a:pPr>
            <a:r>
              <a:rPr lang="en-US" sz="1400" dirty="0"/>
              <a:t>SQL Server</a:t>
            </a:r>
          </a:p>
          <a:p>
            <a:pPr marL="800100" lvl="2" indent="-342900">
              <a:lnSpc>
                <a:spcPct val="90000"/>
              </a:lnSpc>
              <a:spcAft>
                <a:spcPts val="600"/>
              </a:spcAft>
              <a:buFont typeface="Wingdings" panose="05000000000000000000" pitchFamily="2" charset="2"/>
              <a:buChar char="§"/>
            </a:pPr>
            <a:r>
              <a:rPr lang="en-US" sz="1400" dirty="0"/>
              <a:t>For Database Name</a:t>
            </a:r>
          </a:p>
          <a:p>
            <a:pPr marL="800100" lvl="2" indent="-342900">
              <a:lnSpc>
                <a:spcPct val="90000"/>
              </a:lnSpc>
              <a:spcAft>
                <a:spcPts val="600"/>
              </a:spcAft>
              <a:buFont typeface="Wingdings" panose="05000000000000000000" pitchFamily="2" charset="2"/>
              <a:buChar char="§"/>
            </a:pPr>
            <a:r>
              <a:rPr lang="en-US" sz="1400" dirty="0"/>
              <a:t>For Server (Switch Dev, Test, Prod)</a:t>
            </a:r>
          </a:p>
          <a:p>
            <a:pPr marL="342900" lvl="1" indent="-342900">
              <a:lnSpc>
                <a:spcPct val="90000"/>
              </a:lnSpc>
              <a:spcAft>
                <a:spcPts val="600"/>
              </a:spcAft>
              <a:buFont typeface="Wingdings" panose="05000000000000000000" pitchFamily="2" charset="2"/>
              <a:buChar char="§"/>
            </a:pPr>
            <a:r>
              <a:rPr lang="en-US" sz="1400" dirty="0"/>
              <a:t>“Where Clauses” in SQL Queries</a:t>
            </a:r>
          </a:p>
          <a:p>
            <a:pPr marL="800100" lvl="2" indent="-342900">
              <a:lnSpc>
                <a:spcPct val="90000"/>
              </a:lnSpc>
              <a:spcAft>
                <a:spcPts val="600"/>
              </a:spcAft>
              <a:buFont typeface="Wingdings" panose="05000000000000000000" pitchFamily="2" charset="2"/>
              <a:buChar char="§"/>
            </a:pPr>
            <a:r>
              <a:rPr lang="en-US" sz="1400" dirty="0"/>
              <a:t>To pull all Orgs, or just a single one</a:t>
            </a:r>
          </a:p>
          <a:p>
            <a:pPr marL="342900" lvl="1" indent="-342900">
              <a:lnSpc>
                <a:spcPct val="90000"/>
              </a:lnSpc>
              <a:spcAft>
                <a:spcPts val="600"/>
              </a:spcAft>
              <a:buFont typeface="Wingdings" panose="05000000000000000000" pitchFamily="2" charset="2"/>
              <a:buChar char="§"/>
            </a:pPr>
            <a:r>
              <a:rPr lang="en-US" sz="1400" dirty="0"/>
              <a:t>SharePoint Team site names</a:t>
            </a:r>
          </a:p>
          <a:p>
            <a:pPr marL="800100" lvl="2" indent="-342900">
              <a:lnSpc>
                <a:spcPct val="90000"/>
              </a:lnSpc>
              <a:spcAft>
                <a:spcPts val="600"/>
              </a:spcAft>
              <a:buFont typeface="Wingdings" panose="05000000000000000000" pitchFamily="2" charset="2"/>
              <a:buChar char="§"/>
            </a:pPr>
            <a:r>
              <a:rPr lang="en-US" sz="1400" dirty="0"/>
              <a:t>If they are based on a template, you can easily share queries</a:t>
            </a:r>
          </a:p>
          <a:p>
            <a:pPr marL="342900" lvl="1" indent="-342900">
              <a:lnSpc>
                <a:spcPct val="90000"/>
              </a:lnSpc>
              <a:spcAft>
                <a:spcPts val="600"/>
              </a:spcAft>
              <a:buFont typeface="Wingdings" panose="05000000000000000000" pitchFamily="2" charset="2"/>
              <a:buChar char="§"/>
            </a:pPr>
            <a:r>
              <a:rPr lang="en-US" sz="1400" dirty="0"/>
              <a:t>File Paths and File Names</a:t>
            </a:r>
          </a:p>
          <a:p>
            <a:pPr marL="800100" lvl="2" indent="-342900">
              <a:lnSpc>
                <a:spcPct val="90000"/>
              </a:lnSpc>
              <a:spcAft>
                <a:spcPts val="600"/>
              </a:spcAft>
              <a:buFont typeface="Wingdings" panose="05000000000000000000" pitchFamily="2" charset="2"/>
              <a:buChar char="§"/>
            </a:pPr>
            <a:r>
              <a:rPr lang="en-US" sz="1400" dirty="0"/>
              <a:t>Have a single place where you need to make a change</a:t>
            </a:r>
          </a:p>
        </p:txBody>
      </p:sp>
      <p:pic>
        <p:nvPicPr>
          <p:cNvPr id="2" name="Picture 1"/>
          <p:cNvPicPr>
            <a:picLocks noChangeAspect="1"/>
          </p:cNvPicPr>
          <p:nvPr/>
        </p:nvPicPr>
        <p:blipFill>
          <a:blip r:embed="rId3"/>
          <a:stretch>
            <a:fillRect/>
          </a:stretch>
        </p:blipFill>
        <p:spPr>
          <a:xfrm>
            <a:off x="550477" y="3421454"/>
            <a:ext cx="3378601" cy="721923"/>
          </a:xfrm>
          <a:prstGeom prst="rect">
            <a:avLst/>
          </a:prstGeom>
        </p:spPr>
      </p:pic>
      <p:pic>
        <p:nvPicPr>
          <p:cNvPr id="3" name="Picture 2"/>
          <p:cNvPicPr>
            <a:picLocks noChangeAspect="1"/>
          </p:cNvPicPr>
          <p:nvPr/>
        </p:nvPicPr>
        <p:blipFill>
          <a:blip r:embed="rId4"/>
          <a:stretch>
            <a:fillRect/>
          </a:stretch>
        </p:blipFill>
        <p:spPr>
          <a:xfrm>
            <a:off x="971152" y="4834798"/>
            <a:ext cx="2229810" cy="1427307"/>
          </a:xfrm>
          <a:prstGeom prst="rect">
            <a:avLst/>
          </a:prstGeom>
        </p:spPr>
      </p:pic>
      <p:pic>
        <p:nvPicPr>
          <p:cNvPr id="4" name="Picture 3"/>
          <p:cNvPicPr>
            <a:picLocks noChangeAspect="1"/>
          </p:cNvPicPr>
          <p:nvPr/>
        </p:nvPicPr>
        <p:blipFill>
          <a:blip r:embed="rId5"/>
          <a:stretch>
            <a:fillRect/>
          </a:stretch>
        </p:blipFill>
        <p:spPr>
          <a:xfrm>
            <a:off x="4533416" y="4433319"/>
            <a:ext cx="3232316" cy="825542"/>
          </a:xfrm>
          <a:prstGeom prst="rect">
            <a:avLst/>
          </a:prstGeom>
        </p:spPr>
      </p:pic>
      <p:pic>
        <p:nvPicPr>
          <p:cNvPr id="5" name="Picture 4"/>
          <p:cNvPicPr>
            <a:picLocks noChangeAspect="1"/>
          </p:cNvPicPr>
          <p:nvPr/>
        </p:nvPicPr>
        <p:blipFill>
          <a:blip r:embed="rId6"/>
          <a:stretch>
            <a:fillRect/>
          </a:stretch>
        </p:blipFill>
        <p:spPr>
          <a:xfrm>
            <a:off x="4533416" y="3261288"/>
            <a:ext cx="3213265" cy="476274"/>
          </a:xfrm>
          <a:prstGeom prst="rect">
            <a:avLst/>
          </a:prstGeom>
        </p:spPr>
      </p:pic>
      <p:pic>
        <p:nvPicPr>
          <p:cNvPr id="9" name="Picture 8"/>
          <p:cNvPicPr>
            <a:picLocks noChangeAspect="1"/>
          </p:cNvPicPr>
          <p:nvPr/>
        </p:nvPicPr>
        <p:blipFill>
          <a:blip r:embed="rId7"/>
          <a:stretch>
            <a:fillRect/>
          </a:stretch>
        </p:blipFill>
        <p:spPr>
          <a:xfrm>
            <a:off x="4227024" y="5768853"/>
            <a:ext cx="3602867" cy="185765"/>
          </a:xfrm>
          <a:prstGeom prst="rect">
            <a:avLst/>
          </a:prstGeom>
        </p:spPr>
      </p:pic>
      <p:sp>
        <p:nvSpPr>
          <p:cNvPr id="10" name="Footer Placeholder 9">
            <a:extLst>
              <a:ext uri="{FF2B5EF4-FFF2-40B4-BE49-F238E27FC236}">
                <a16:creationId xmlns:a16="http://schemas.microsoft.com/office/drawing/2014/main" id="{60958ECB-DB2D-407B-A9D4-5D7ABEC957F4}"/>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Tree>
    <p:extLst>
      <p:ext uri="{BB962C8B-B14F-4D97-AF65-F5344CB8AC3E}">
        <p14:creationId xmlns:p14="http://schemas.microsoft.com/office/powerpoint/2010/main" val="334168232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355042" y="36543"/>
            <a:ext cx="11099599"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Custom Functions</a:t>
            </a:r>
          </a:p>
        </p:txBody>
      </p:sp>
      <p:sp>
        <p:nvSpPr>
          <p:cNvPr id="9" name="TextBox 8"/>
          <p:cNvSpPr txBox="1"/>
          <p:nvPr/>
        </p:nvSpPr>
        <p:spPr>
          <a:xfrm>
            <a:off x="175847" y="1180313"/>
            <a:ext cx="4114800" cy="2403735"/>
          </a:xfrm>
          <a:prstGeom prst="rect">
            <a:avLst/>
          </a:prstGeom>
          <a:noFill/>
        </p:spPr>
        <p:txBody>
          <a:bodyPr wrap="square" lIns="182880" tIns="146304" rIns="182880" bIns="146304" rtlCol="0">
            <a:spAutoFit/>
          </a:bodyPr>
          <a:lstStyle/>
          <a:p>
            <a:r>
              <a:rPr lang="en-US" sz="2000" dirty="0"/>
              <a:t>Custom Functions help you re-use code</a:t>
            </a:r>
          </a:p>
          <a:p>
            <a:pPr marL="342900" lvl="0" indent="-342900">
              <a:buFont typeface="Arial" panose="020B0604020202020204" pitchFamily="34" charset="0"/>
              <a:buChar char="•"/>
            </a:pPr>
            <a:endParaRPr lang="en-US" sz="2000" dirty="0"/>
          </a:p>
          <a:p>
            <a:pPr marL="457200" indent="-457200">
              <a:lnSpc>
                <a:spcPct val="90000"/>
              </a:lnSpc>
              <a:spcAft>
                <a:spcPts val="600"/>
              </a:spcAft>
              <a:buFont typeface="+mj-lt"/>
              <a:buAutoNum type="arabicPeriod"/>
            </a:pPr>
            <a:r>
              <a:rPr lang="en-US" sz="2000" dirty="0">
                <a:gradFill>
                  <a:gsLst>
                    <a:gs pos="2917">
                      <a:schemeClr val="tx1"/>
                    </a:gs>
                    <a:gs pos="30000">
                      <a:schemeClr val="tx1"/>
                    </a:gs>
                  </a:gsLst>
                  <a:lin ang="5400000" scaled="0"/>
                </a:gradFill>
              </a:rPr>
              <a:t>Create function using Blank query </a:t>
            </a:r>
          </a:p>
          <a:p>
            <a:pPr marL="457200" indent="-457200">
              <a:lnSpc>
                <a:spcPct val="90000"/>
              </a:lnSpc>
              <a:spcAft>
                <a:spcPts val="600"/>
              </a:spcAft>
              <a:buFont typeface="+mj-lt"/>
              <a:buAutoNum type="arabicPeriod"/>
            </a:pPr>
            <a:r>
              <a:rPr lang="en-US" sz="2000" dirty="0">
                <a:gradFill>
                  <a:gsLst>
                    <a:gs pos="2917">
                      <a:schemeClr val="tx1"/>
                    </a:gs>
                    <a:gs pos="30000">
                      <a:schemeClr val="tx1"/>
                    </a:gs>
                  </a:gsLst>
                  <a:lin ang="5400000" scaled="0"/>
                </a:gradFill>
              </a:rPr>
              <a:t>Create function using Baseline query</a:t>
            </a:r>
          </a:p>
        </p:txBody>
      </p:sp>
      <p:sp>
        <p:nvSpPr>
          <p:cNvPr id="4" name="Footer Placeholder 3">
            <a:extLst>
              <a:ext uri="{FF2B5EF4-FFF2-40B4-BE49-F238E27FC236}">
                <a16:creationId xmlns:a16="http://schemas.microsoft.com/office/drawing/2014/main" id="{4B44380B-96FA-4D0A-B7E4-E65677CCD920}"/>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pic>
        <p:nvPicPr>
          <p:cNvPr id="5" name="Picture 4">
            <a:extLst>
              <a:ext uri="{FF2B5EF4-FFF2-40B4-BE49-F238E27FC236}">
                <a16:creationId xmlns:a16="http://schemas.microsoft.com/office/drawing/2014/main" id="{66A62085-925D-4AE8-8BFD-5B7F3EC2CB28}"/>
              </a:ext>
            </a:extLst>
          </p:cNvPr>
          <p:cNvPicPr>
            <a:picLocks noChangeAspect="1"/>
          </p:cNvPicPr>
          <p:nvPr/>
        </p:nvPicPr>
        <p:blipFill>
          <a:blip r:embed="rId3"/>
          <a:stretch>
            <a:fillRect/>
          </a:stretch>
        </p:blipFill>
        <p:spPr>
          <a:xfrm>
            <a:off x="5017477" y="1180313"/>
            <a:ext cx="3937945" cy="1943599"/>
          </a:xfrm>
          <a:prstGeom prst="rect">
            <a:avLst/>
          </a:prstGeom>
        </p:spPr>
      </p:pic>
      <p:pic>
        <p:nvPicPr>
          <p:cNvPr id="10" name="Picture 9">
            <a:extLst>
              <a:ext uri="{FF2B5EF4-FFF2-40B4-BE49-F238E27FC236}">
                <a16:creationId xmlns:a16="http://schemas.microsoft.com/office/drawing/2014/main" id="{8A79F3F3-5C43-4071-A67C-80070CE0F977}"/>
              </a:ext>
            </a:extLst>
          </p:cNvPr>
          <p:cNvPicPr>
            <a:picLocks noChangeAspect="1"/>
          </p:cNvPicPr>
          <p:nvPr/>
        </p:nvPicPr>
        <p:blipFill>
          <a:blip r:embed="rId4"/>
          <a:stretch>
            <a:fillRect/>
          </a:stretch>
        </p:blipFill>
        <p:spPr>
          <a:xfrm>
            <a:off x="5023338" y="3343080"/>
            <a:ext cx="2145323" cy="2587796"/>
          </a:xfrm>
          <a:prstGeom prst="rect">
            <a:avLst/>
          </a:prstGeom>
        </p:spPr>
      </p:pic>
    </p:spTree>
    <p:extLst>
      <p:ext uri="{BB962C8B-B14F-4D97-AF65-F5344CB8AC3E}">
        <p14:creationId xmlns:p14="http://schemas.microsoft.com/office/powerpoint/2010/main" val="2896089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46331"/>
          </a:xfrm>
          <a:prstGeom prst="rect">
            <a:avLst/>
          </a:prstGeom>
          <a:noFill/>
        </p:spPr>
        <p:txBody>
          <a:bodyPr wrap="square" rtlCol="0">
            <a:spAutoFit/>
          </a:bodyPr>
          <a:lstStyle/>
          <a:p>
            <a:pPr defTabSz="914225"/>
            <a:r>
              <a:rPr lang="en-US" sz="3600" dirty="0"/>
              <a:t>Enter Data</a:t>
            </a:r>
            <a:endParaRPr lang="en-US" sz="3600" dirty="0">
              <a:latin typeface="Segoe UI" panose="020B0502040204020203" pitchFamily="34" charset="0"/>
              <a:cs typeface="Segoe UI" panose="020B0502040204020203" pitchFamily="34" charset="0"/>
            </a:endParaRPr>
          </a:p>
        </p:txBody>
      </p:sp>
      <p:sp>
        <p:nvSpPr>
          <p:cNvPr id="3" name="Footer Placeholder 2">
            <a:extLst>
              <a:ext uri="{FF2B5EF4-FFF2-40B4-BE49-F238E27FC236}">
                <a16:creationId xmlns:a16="http://schemas.microsoft.com/office/drawing/2014/main" id="{F8B8EC1B-1741-419A-B4DA-6D4A23CAB02B}"/>
              </a:ext>
            </a:extLst>
          </p:cNvPr>
          <p:cNvSpPr>
            <a:spLocks noGrp="1"/>
          </p:cNvSpPr>
          <p:nvPr>
            <p:ph type="ftr" sz="quarter" idx="12"/>
          </p:nvPr>
        </p:nvSpPr>
        <p:spPr>
          <a:xfrm>
            <a:off x="4038600" y="6611112"/>
            <a:ext cx="4114800" cy="228600"/>
          </a:xfrm>
          <a:prstGeom prst="rect">
            <a:avLst/>
          </a:prstGeom>
        </p:spPr>
        <p:txBody>
          <a:bodyPr vert="horz" lIns="0" tIns="0" rIns="91440" bIns="0" rtlCol="0" anchor="ctr" anchorCtr="1"/>
          <a:lstStyle>
            <a:defPPr>
              <a:defRPr lang="en-US"/>
            </a:defPPr>
            <a:lvl1pPr marL="0" algn="ctr" defTabSz="914367" rtl="0" eaLnBrk="1" fontAlgn="auto" latinLnBrk="0" hangingPunct="1">
              <a:spcBef>
                <a:spcPts val="0"/>
              </a:spcBef>
              <a:spcAft>
                <a:spcPts val="0"/>
              </a:spcAft>
              <a:defRPr lang="en-US" sz="1000" kern="1200" dirty="0" smtClean="0">
                <a:solidFill>
                  <a:srgbClr val="898989"/>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2020 Microsoft. All rights reserved.</a:t>
            </a:r>
            <a:endParaRPr lang="en-US" dirty="0">
              <a:solidFill>
                <a:prstClr val="black">
                  <a:tint val="75000"/>
                </a:prstClr>
              </a:solidFill>
            </a:endParaRPr>
          </a:p>
        </p:txBody>
      </p:sp>
      <p:sp>
        <p:nvSpPr>
          <p:cNvPr id="10" name="Title 1"/>
          <p:cNvSpPr>
            <a:spLocks noGrp="1"/>
          </p:cNvSpPr>
          <p:nvPr>
            <p:ph type="title" idx="4294967295"/>
          </p:nvPr>
        </p:nvSpPr>
        <p:spPr>
          <a:xfrm>
            <a:off x="0" y="1190625"/>
            <a:ext cx="11655425" cy="525463"/>
          </a:xfrm>
        </p:spPr>
        <p:txBody>
          <a:bodyPr vert="horz" wrap="square" lIns="146304" tIns="91440" rIns="146304" bIns="91440" rtlCol="0" anchor="t">
            <a:noAutofit/>
          </a:bodyPr>
          <a:lstStyle/>
          <a:p>
            <a:r>
              <a:rPr lang="en-US" sz="2800" dirty="0"/>
              <a:t>User </a:t>
            </a:r>
            <a:r>
              <a:rPr lang="en-US" sz="2800" b="1" dirty="0"/>
              <a:t>Enter Data </a:t>
            </a:r>
            <a:r>
              <a:rPr lang="en-US" sz="2800" dirty="0"/>
              <a:t>to add a table on the fly.  They make great mapping tables. </a:t>
            </a:r>
          </a:p>
        </p:txBody>
      </p:sp>
      <p:sp>
        <p:nvSpPr>
          <p:cNvPr id="15" name="Subtitle 1"/>
          <p:cNvSpPr txBox="1">
            <a:spLocks/>
          </p:cNvSpPr>
          <p:nvPr/>
        </p:nvSpPr>
        <p:spPr>
          <a:xfrm>
            <a:off x="5702978" y="5610270"/>
            <a:ext cx="6172928" cy="984885"/>
          </a:xfrm>
          <a:prstGeom prst="rect">
            <a:avLst/>
          </a:prstGeom>
        </p:spPr>
        <p:txBody>
          <a:bodyPr vert="horz" wrap="square" lIns="0" tIns="60960" rIns="0" bIns="60960" rtlCol="0">
            <a:spAutoFit/>
          </a:bodyPr>
          <a:lstStyle>
            <a:lvl1pPr marL="0" indent="0" algn="l" defTabSz="914400" rtl="0" eaLnBrk="1" latinLnBrk="0" hangingPunct="1">
              <a:lnSpc>
                <a:spcPct val="100000"/>
              </a:lnSpc>
              <a:spcBef>
                <a:spcPct val="0"/>
              </a:spcBef>
              <a:buClr>
                <a:srgbClr val="00B7E6"/>
              </a:buClr>
              <a:buSzPct val="110000"/>
              <a:buFont typeface="Wingdings" panose="05000000000000000000" pitchFamily="2" charset="2"/>
              <a:buNone/>
              <a:defRPr lang="en-US" sz="1100" b="1" kern="1200" spc="0" baseline="0" dirty="0">
                <a:gradFill>
                  <a:gsLst>
                    <a:gs pos="12389">
                      <a:schemeClr val="bg1"/>
                    </a:gs>
                    <a:gs pos="34000">
                      <a:schemeClr val="bg1"/>
                    </a:gs>
                  </a:gsLst>
                  <a:lin ang="5400000" scaled="0"/>
                </a:gradFill>
                <a:latin typeface="Arial" panose="020B0604020202020204" pitchFamily="34" charset="0"/>
                <a:ea typeface="+mj-ea"/>
                <a:cs typeface="Arial" panose="020B0604020202020204" pitchFamily="34" charset="0"/>
              </a:defRPr>
            </a:lvl1pPr>
            <a:lvl2pPr marL="457200" indent="0" algn="ctr" defTabSz="914400" rtl="0" eaLnBrk="1" latinLnBrk="0" hangingPunct="1">
              <a:lnSpc>
                <a:spcPct val="90000"/>
              </a:lnSpc>
              <a:spcBef>
                <a:spcPts val="600"/>
              </a:spcBef>
              <a:buClr>
                <a:srgbClr val="CDCDCD"/>
              </a:buClr>
              <a:buSzPct val="110000"/>
              <a:buFont typeface="Wingdings" panose="05000000000000000000" pitchFamily="2" charset="2"/>
              <a:buNone/>
              <a:defRPr lang="en-US" sz="1400" kern="1200" spc="0" baseline="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lnSpc>
                <a:spcPct val="90000"/>
              </a:lnSpc>
              <a:spcBef>
                <a:spcPts val="400"/>
              </a:spcBef>
              <a:buClr>
                <a:srgbClr val="CDCDCD"/>
              </a:buClr>
              <a:buSzPct val="110000"/>
              <a:buFont typeface="Wingdings" panose="05000000000000000000" pitchFamily="2" charset="2"/>
              <a:buNone/>
              <a:defRPr lang="en-US" sz="1200" kern="1200" spc="0" baseline="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lnSpc>
                <a:spcPct val="90000"/>
              </a:lnSpc>
              <a:spcBef>
                <a:spcPts val="300"/>
              </a:spcBef>
              <a:buClr>
                <a:srgbClr val="CDCDCD"/>
              </a:buClr>
              <a:buSzPct val="110000"/>
              <a:buFont typeface="Wingdings" panose="05000000000000000000" pitchFamily="2" charset="2"/>
              <a:buNone/>
              <a:defRPr lang="en-US" sz="1100" kern="1200" spc="0" baseline="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800" b="0" dirty="0">
                <a:solidFill>
                  <a:schemeClr val="tx1"/>
                </a:solidFill>
                <a:latin typeface="+mj-lt"/>
              </a:rPr>
              <a:t>&lt;- To add additional rows or columns later, click the gear icon.</a:t>
            </a:r>
          </a:p>
        </p:txBody>
      </p:sp>
      <p:pic>
        <p:nvPicPr>
          <p:cNvPr id="2" name="Picture 1"/>
          <p:cNvPicPr>
            <a:picLocks noChangeAspect="1"/>
          </p:cNvPicPr>
          <p:nvPr/>
        </p:nvPicPr>
        <p:blipFill>
          <a:blip r:embed="rId3"/>
          <a:stretch>
            <a:fillRect/>
          </a:stretch>
        </p:blipFill>
        <p:spPr>
          <a:xfrm>
            <a:off x="463869" y="1914299"/>
            <a:ext cx="3213265" cy="1333569"/>
          </a:xfrm>
          <a:prstGeom prst="rect">
            <a:avLst/>
          </a:prstGeom>
        </p:spPr>
      </p:pic>
      <p:pic>
        <p:nvPicPr>
          <p:cNvPr id="4" name="Picture 3"/>
          <p:cNvPicPr>
            <a:picLocks noChangeAspect="1"/>
          </p:cNvPicPr>
          <p:nvPr/>
        </p:nvPicPr>
        <p:blipFill>
          <a:blip r:embed="rId4"/>
          <a:stretch>
            <a:fillRect/>
          </a:stretch>
        </p:blipFill>
        <p:spPr>
          <a:xfrm>
            <a:off x="463868" y="4249961"/>
            <a:ext cx="4817845" cy="2345194"/>
          </a:xfrm>
          <a:prstGeom prst="rect">
            <a:avLst/>
          </a:prstGeom>
        </p:spPr>
      </p:pic>
      <p:pic>
        <p:nvPicPr>
          <p:cNvPr id="5" name="Picture 4"/>
          <p:cNvPicPr>
            <a:picLocks noChangeAspect="1"/>
          </p:cNvPicPr>
          <p:nvPr/>
        </p:nvPicPr>
        <p:blipFill>
          <a:blip r:embed="rId5"/>
          <a:stretch>
            <a:fillRect/>
          </a:stretch>
        </p:blipFill>
        <p:spPr>
          <a:xfrm>
            <a:off x="5592053" y="1715944"/>
            <a:ext cx="6394779" cy="3429176"/>
          </a:xfrm>
          <a:prstGeom prst="rect">
            <a:avLst/>
          </a:prstGeom>
        </p:spPr>
      </p:pic>
      <p:sp>
        <p:nvSpPr>
          <p:cNvPr id="11" name="Down Arrow 9">
            <a:extLst>
              <a:ext uri="{FF2B5EF4-FFF2-40B4-BE49-F238E27FC236}">
                <a16:creationId xmlns:a16="http://schemas.microsoft.com/office/drawing/2014/main" id="{B7FC7B85-74AC-4FF1-AA28-4D733627B47D}"/>
              </a:ext>
            </a:extLst>
          </p:cNvPr>
          <p:cNvSpPr/>
          <p:nvPr/>
        </p:nvSpPr>
        <p:spPr bwMode="auto">
          <a:xfrm rot="16200000">
            <a:off x="4378904" y="1984981"/>
            <a:ext cx="544945" cy="1260674"/>
          </a:xfrm>
          <a:prstGeom prst="downArrow">
            <a:avLst>
              <a:gd name="adj1" fmla="val 50000"/>
              <a:gd name="adj2" fmla="val 95954"/>
            </a:avLst>
          </a:prstGeom>
          <a:solidFill>
            <a:srgbClr val="FFC000"/>
          </a:solid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9514903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Title 3"/>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DAX Level Set</a:t>
            </a:r>
          </a:p>
        </p:txBody>
      </p:sp>
      <p:sp>
        <p:nvSpPr>
          <p:cNvPr id="5" name="Rectangle 4"/>
          <p:cNvSpPr/>
          <p:nvPr/>
        </p:nvSpPr>
        <p:spPr>
          <a:xfrm>
            <a:off x="231833" y="1185026"/>
            <a:ext cx="11037454" cy="5022914"/>
          </a:xfrm>
          <a:prstGeom prst="rect">
            <a:avLst/>
          </a:prstGeom>
        </p:spPr>
        <p:txBody>
          <a:bodyPr wrap="square">
            <a:spAutoFit/>
          </a:bodyPr>
          <a:lstStyle/>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looks similar to Excel functions, but they have key differences</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DAX is a very deep and elegant…</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marL="342900" indent="-342900">
              <a:lnSpc>
                <a:spcPct val="120000"/>
              </a:lnSpc>
              <a:spcAft>
                <a:spcPts val="1800"/>
              </a:spcAft>
              <a:buFont typeface="Arial" panose="020B0604020202020204" pitchFamily="34" charset="0"/>
              <a:buChar char="•"/>
            </a:pPr>
            <a:r>
              <a:rPr lang="en-US" sz="2400" dirty="0">
                <a:solidFill>
                  <a:schemeClr val="tx1">
                    <a:lumMod val="50000"/>
                  </a:schemeClr>
                </a:solidFill>
              </a:rPr>
              <a:t>This class provides a base in DAX, but don’t expect to leave being able to write the most complex DAX patterns--they take practice.</a:t>
            </a:r>
          </a:p>
          <a:p>
            <a:pPr marL="342900" indent="-342900">
              <a:lnSpc>
                <a:spcPct val="120000"/>
              </a:lnSpc>
              <a:spcAft>
                <a:spcPts val="1800"/>
              </a:spcAft>
              <a:buFont typeface="Arial" panose="020B0604020202020204" pitchFamily="34" charset="0"/>
              <a:buChar char="•"/>
            </a:pPr>
            <a:endParaRPr lang="en-US" sz="2400" dirty="0">
              <a:solidFill>
                <a:schemeClr val="tx1">
                  <a:lumMod val="50000"/>
                </a:schemeClr>
              </a:solidFill>
            </a:endParaRPr>
          </a:p>
          <a:p>
            <a:pPr>
              <a:lnSpc>
                <a:spcPct val="120000"/>
              </a:lnSpc>
            </a:pPr>
            <a:endParaRPr lang="en-US" sz="2400" dirty="0">
              <a:solidFill>
                <a:schemeClr val="tx1">
                  <a:lumMod val="50000"/>
                </a:schemeClr>
              </a:solidFill>
            </a:endParaRPr>
          </a:p>
        </p:txBody>
      </p:sp>
      <p:sp>
        <p:nvSpPr>
          <p:cNvPr id="3" name="Footer Placeholder 2">
            <a:extLst>
              <a:ext uri="{FF2B5EF4-FFF2-40B4-BE49-F238E27FC236}">
                <a16:creationId xmlns:a16="http://schemas.microsoft.com/office/drawing/2014/main" id="{DB3E1EF4-2591-447D-B2B2-0D33445429AE}"/>
              </a:ext>
            </a:extLst>
          </p:cNvPr>
          <p:cNvSpPr>
            <a:spLocks noGrp="1"/>
          </p:cNvSpPr>
          <p:nvPr>
            <p:ph type="ftr" sz="quarter" idx="3"/>
          </p:nvPr>
        </p:nvSpPr>
        <p:spPr/>
        <p:txBody>
          <a:bodyPr/>
          <a:lstStyle/>
          <a:p>
            <a:r>
              <a:rPr lang="en-US" dirty="0"/>
              <a:t>© 2020 Microsoft. All rights reserved.</a:t>
            </a:r>
          </a:p>
        </p:txBody>
      </p:sp>
      <p:sp>
        <p:nvSpPr>
          <p:cNvPr id="6" name="Slide Number Placeholder 5">
            <a:extLst>
              <a:ext uri="{FF2B5EF4-FFF2-40B4-BE49-F238E27FC236}">
                <a16:creationId xmlns:a16="http://schemas.microsoft.com/office/drawing/2014/main" id="{27F37051-848B-4172-B256-57CA59B9038E}"/>
              </a:ext>
            </a:extLst>
          </p:cNvPr>
          <p:cNvSpPr>
            <a:spLocks noGrp="1"/>
          </p:cNvSpPr>
          <p:nvPr>
            <p:ph type="sldNum" sz="quarter" idx="11"/>
          </p:nvPr>
        </p:nvSpPr>
        <p:spPr/>
        <p:txBody>
          <a:bodyPr/>
          <a:lstStyle/>
          <a:p>
            <a:fld id="{4E4C8473-95EA-48C2-917D-84A3AF9AB99B}" type="slidenum">
              <a:rPr lang="en-US" smtClean="0"/>
              <a:t>67</a:t>
            </a:fld>
            <a:endParaRPr lang="en-US" dirty="0"/>
          </a:p>
        </p:txBody>
      </p:sp>
    </p:spTree>
    <p:extLst>
      <p:ext uri="{BB962C8B-B14F-4D97-AF65-F5344CB8AC3E}">
        <p14:creationId xmlns:p14="http://schemas.microsoft.com/office/powerpoint/2010/main" val="1214585079"/>
      </p:ext>
    </p:extLst>
  </p:cSld>
  <p:clrMapOvr>
    <a:masterClrMapping/>
  </p:clrMapOvr>
  <p:transition spd="med">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5" name="Rectangle 4"/>
          <p:cNvSpPr/>
          <p:nvPr/>
        </p:nvSpPr>
        <p:spPr bwMode="auto">
          <a:xfrm>
            <a:off x="2271039" y="5720717"/>
            <a:ext cx="8026424"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4134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595524" y="1431737"/>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Evaluation Contexts</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FD9D8697-D5D4-46D4-BABB-C3B57A6F0F98}"/>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76059432"/>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DAX Foundations</a:t>
            </a:r>
          </a:p>
        </p:txBody>
      </p:sp>
      <p:sp>
        <p:nvSpPr>
          <p:cNvPr id="2" name="Rectangle 1"/>
          <p:cNvSpPr/>
          <p:nvPr/>
        </p:nvSpPr>
        <p:spPr bwMode="auto">
          <a:xfrm>
            <a:off x="1993900"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3" name="Footer Placeholder 2">
            <a:extLst>
              <a:ext uri="{FF2B5EF4-FFF2-40B4-BE49-F238E27FC236}">
                <a16:creationId xmlns:a16="http://schemas.microsoft.com/office/drawing/2014/main" id="{CE160B5B-D833-4AD6-8906-63F144408285}"/>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144266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noGrp="1"/>
          </p:cNvSpPr>
          <p:nvPr>
            <p:ph type="title" idx="4294967295"/>
          </p:nvPr>
        </p:nvSpPr>
        <p:spPr>
          <a:xfrm>
            <a:off x="5203773" y="485646"/>
            <a:ext cx="6650804" cy="1255182"/>
          </a:xfrm>
          <a:prstGeom prst="rect">
            <a:avLst/>
          </a:prstGeom>
          <a:noFill/>
          <a:ln>
            <a:noFill/>
            <a:prstDash/>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80000"/>
              </a:lnSpc>
              <a:spcBef>
                <a:spcPct val="0"/>
              </a:spcBef>
              <a:spcAft>
                <a:spcPts val="0"/>
              </a:spcAft>
              <a:buClrTx/>
              <a:buSzTx/>
              <a:buFontTx/>
              <a:buNone/>
              <a:tabLst/>
              <a:defRPr/>
            </a:pPr>
            <a:r>
              <a:rPr kumimoji="0" lang="en-US" sz="4313" b="0" i="0" u="none" strike="noStrike" kern="1200" cap="none" spc="-102" normalizeH="0" baseline="0" noProof="0" dirty="0">
                <a:ln w="3175">
                  <a:noFill/>
                </a:ln>
                <a:gradFill>
                  <a:gsLst>
                    <a:gs pos="24779">
                      <a:srgbClr val="292929"/>
                    </a:gs>
                    <a:gs pos="52000">
                      <a:srgbClr val="292929"/>
                    </a:gs>
                  </a:gsLst>
                  <a:lin ang="5400000" scaled="1"/>
                </a:gradFill>
                <a:effectLst/>
                <a:uLnTx/>
                <a:uFillTx/>
                <a:latin typeface="+mj-lt"/>
                <a:ea typeface="+mn-ea"/>
                <a:cs typeface="Segoe UI" pitchFamily="34" charset="0"/>
              </a:rPr>
              <a:t>Event Evaluation</a:t>
            </a:r>
          </a:p>
          <a:p>
            <a:pPr marL="0" marR="0" lvl="0" indent="0" algn="l" defTabSz="932742" rtl="0" eaLnBrk="1" fontAlgn="auto" latinLnBrk="0" hangingPunct="1">
              <a:lnSpc>
                <a:spcPct val="80000"/>
              </a:lnSpc>
              <a:spcBef>
                <a:spcPct val="0"/>
              </a:spcBef>
              <a:spcAft>
                <a:spcPts val="0"/>
              </a:spcAft>
              <a:buClrTx/>
              <a:buSzTx/>
              <a:buFontTx/>
              <a:buNone/>
              <a:tabLst/>
              <a:defRPr/>
            </a:pPr>
            <a:r>
              <a:rPr kumimoji="0" lang="en-US" sz="3529" b="0" i="0" u="none" strike="noStrike" kern="1200" cap="none" spc="-102" normalizeH="0" baseline="0" noProof="0" dirty="0">
                <a:ln w="3175">
                  <a:noFill/>
                </a:ln>
                <a:gradFill>
                  <a:gsLst>
                    <a:gs pos="24779">
                      <a:srgbClr val="292929"/>
                    </a:gs>
                    <a:gs pos="52000">
                      <a:srgbClr val="292929"/>
                    </a:gs>
                  </a:gsLst>
                  <a:lin ang="5400000" scaled="1"/>
                </a:gradFill>
                <a:effectLst/>
                <a:uLnTx/>
                <a:uFillTx/>
                <a:latin typeface="+mj-lt"/>
                <a:ea typeface="+mn-ea"/>
                <a:cs typeface="Segoe UI" pitchFamily="34" charset="0"/>
              </a:rPr>
              <a:t>Your feedback is important to us!</a:t>
            </a:r>
            <a:endParaRPr kumimoji="0" lang="en-US" sz="3921" b="0" i="0" u="none" strike="noStrike" kern="1200" cap="none" spc="-102" normalizeH="0" baseline="0" noProof="0" dirty="0">
              <a:ln w="3175">
                <a:noFill/>
              </a:ln>
              <a:gradFill>
                <a:gsLst>
                  <a:gs pos="24779">
                    <a:srgbClr val="292929"/>
                  </a:gs>
                  <a:gs pos="52000">
                    <a:srgbClr val="292929"/>
                  </a:gs>
                </a:gsLst>
                <a:lin ang="5400000" scaled="1"/>
              </a:gradFill>
              <a:effectLst/>
              <a:uLnTx/>
              <a:uFillTx/>
              <a:latin typeface="+mj-lt"/>
              <a:ea typeface="+mn-ea"/>
              <a:cs typeface="Segoe UI" pitchFamily="34" charset="0"/>
            </a:endParaRPr>
          </a:p>
        </p:txBody>
      </p:sp>
      <p:sp>
        <p:nvSpPr>
          <p:cNvPr id="12" name="laptop" descr="icon of a laptop "/>
          <p:cNvSpPr>
            <a:spLocks noChangeAspect="1" noEditPoints="1"/>
          </p:cNvSpPr>
          <p:nvPr userDrawn="1"/>
        </p:nvSpPr>
        <p:spPr bwMode="auto">
          <a:xfrm>
            <a:off x="5415905" y="2291527"/>
            <a:ext cx="1389690" cy="82732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4" name="tablet_2" descr="icon of a tablet"/>
          <p:cNvSpPr>
            <a:spLocks noChangeAspect="1" noEditPoints="1"/>
          </p:cNvSpPr>
          <p:nvPr userDrawn="1"/>
        </p:nvSpPr>
        <p:spPr bwMode="auto">
          <a:xfrm>
            <a:off x="8251783" y="2315550"/>
            <a:ext cx="1096486" cy="803187"/>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13" name="phone" descr="icon of a mobile phone"/>
          <p:cNvSpPr>
            <a:spLocks noChangeAspect="1" noEditPoints="1"/>
          </p:cNvSpPr>
          <p:nvPr userDrawn="1"/>
        </p:nvSpPr>
        <p:spPr bwMode="auto">
          <a:xfrm>
            <a:off x="10794454" y="2345822"/>
            <a:ext cx="463766" cy="742647"/>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Text Placeholder 5"/>
          <p:cNvSpPr txBox="1">
            <a:spLocks/>
          </p:cNvSpPr>
          <p:nvPr/>
        </p:nvSpPr>
        <p:spPr>
          <a:xfrm>
            <a:off x="5203773" y="3604233"/>
            <a:ext cx="6723186" cy="2253525"/>
          </a:xfrm>
          <a:prstGeom prst="rect">
            <a:avLst/>
          </a:prstGeom>
        </p:spPr>
        <p:txBody>
          <a:bodyPr vert="horz" wrap="square" lIns="179285" tIns="89642" rIns="179285"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ct val="0"/>
              </a:spcBef>
            </a:pPr>
            <a:r>
              <a:rPr lang="en-US" sz="2353" dirty="0">
                <a:gradFill>
                  <a:gsLst>
                    <a:gs pos="24779">
                      <a:srgbClr val="292929"/>
                    </a:gs>
                    <a:gs pos="52000">
                      <a:srgbClr val="292929"/>
                    </a:gs>
                  </a:gsLst>
                  <a:lin ang="5400000" scaled="1"/>
                </a:gradFill>
                <a:latin typeface="+mn-lt"/>
              </a:rPr>
              <a:t>From your PC, Tablet or Phone, visit </a:t>
            </a:r>
          </a:p>
          <a:p>
            <a:pPr defTabSz="914367">
              <a:spcBef>
                <a:spcPct val="0"/>
              </a:spcBef>
            </a:pPr>
            <a:r>
              <a:rPr lang="en-CA" sz="3200" u="sng" dirty="0">
                <a:hlinkClick r:id="rId3"/>
              </a:rPr>
              <a:t>http://aka.ms/AnalyticsAirliftSurvey</a:t>
            </a:r>
            <a:r>
              <a:rPr lang="en-CA" sz="3200" dirty="0"/>
              <a:t>  </a:t>
            </a:r>
          </a:p>
          <a:p>
            <a:pPr defTabSz="914367">
              <a:spcBef>
                <a:spcPct val="0"/>
              </a:spcBef>
            </a:pPr>
            <a:r>
              <a:rPr lang="en-US" sz="2353" dirty="0">
                <a:gradFill>
                  <a:gsLst>
                    <a:gs pos="24779">
                      <a:srgbClr val="292929"/>
                    </a:gs>
                    <a:gs pos="52000">
                      <a:srgbClr val="292929"/>
                    </a:gs>
                  </a:gsLst>
                  <a:lin ang="5400000" scaled="1"/>
                </a:gradFill>
                <a:latin typeface="+mn-lt"/>
                <a:hlinkClick r:id="rId4"/>
              </a:rPr>
              <a:t>https://aka.ms/AnalyticsAirliftPBI</a:t>
            </a:r>
            <a:r>
              <a:rPr lang="en-US" sz="2353" dirty="0">
                <a:gradFill>
                  <a:gsLst>
                    <a:gs pos="24779">
                      <a:srgbClr val="292929"/>
                    </a:gs>
                    <a:gs pos="52000">
                      <a:srgbClr val="292929"/>
                    </a:gs>
                  </a:gsLst>
                  <a:lin ang="5400000" scaled="1"/>
                </a:gradFill>
                <a:latin typeface="+mn-lt"/>
              </a:rPr>
              <a:t> </a:t>
            </a:r>
          </a:p>
          <a:p>
            <a:pPr defTabSz="914367">
              <a:spcBef>
                <a:spcPct val="0"/>
              </a:spcBef>
            </a:pPr>
            <a:r>
              <a:rPr lang="en-US" sz="2353" dirty="0">
                <a:gradFill>
                  <a:gsLst>
                    <a:gs pos="24779">
                      <a:srgbClr val="292929"/>
                    </a:gs>
                    <a:gs pos="52000">
                      <a:srgbClr val="292929"/>
                    </a:gs>
                  </a:gsLst>
                  <a:lin ang="5400000" scaled="1"/>
                </a:gradFill>
                <a:latin typeface="+mn-lt"/>
              </a:rPr>
              <a:t>to fill out </a:t>
            </a:r>
            <a:br>
              <a:rPr lang="en-US" sz="2353" dirty="0">
                <a:gradFill>
                  <a:gsLst>
                    <a:gs pos="24779">
                      <a:srgbClr val="292929"/>
                    </a:gs>
                    <a:gs pos="52000">
                      <a:srgbClr val="292929"/>
                    </a:gs>
                  </a:gsLst>
                  <a:lin ang="5400000" scaled="1"/>
                </a:gradFill>
                <a:latin typeface="+mn-lt"/>
              </a:rPr>
            </a:br>
            <a:r>
              <a:rPr lang="en-US" sz="2353" dirty="0">
                <a:gradFill>
                  <a:gsLst>
                    <a:gs pos="24779">
                      <a:srgbClr val="292929"/>
                    </a:gs>
                    <a:gs pos="52000">
                      <a:srgbClr val="292929"/>
                    </a:gs>
                  </a:gsLst>
                  <a:lin ang="5400000" scaled="1"/>
                </a:gradFill>
                <a:latin typeface="+mn-lt"/>
              </a:rPr>
              <a:t>event evaluation.</a:t>
            </a:r>
          </a:p>
          <a:p>
            <a:pPr defTabSz="914367">
              <a:spcBef>
                <a:spcPct val="0"/>
              </a:spcBef>
            </a:pPr>
            <a:endParaRPr lang="en-US" sz="2353" dirty="0">
              <a:gradFill>
                <a:gsLst>
                  <a:gs pos="24779">
                    <a:srgbClr val="292929"/>
                  </a:gs>
                  <a:gs pos="52000">
                    <a:srgbClr val="292929"/>
                  </a:gs>
                </a:gsLst>
                <a:lin ang="5400000" scaled="1"/>
              </a:gradFill>
              <a:latin typeface="+mn-lt"/>
            </a:endParaRP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5"/>
          <a:srcRect r="61035"/>
          <a:stretch/>
        </p:blipFill>
        <p:spPr>
          <a:xfrm>
            <a:off x="3521" y="487"/>
            <a:ext cx="4747844" cy="6857027"/>
          </a:xfrm>
          <a:prstGeom prst="rect">
            <a:avLst/>
          </a:prstGeom>
        </p:spPr>
      </p:pic>
      <p:sp>
        <p:nvSpPr>
          <p:cNvPr id="20" name="people_23">
            <a:extLst>
              <a:ext uri="{C183D7F6-B498-43B3-948B-1728B52AA6E4}">
                <adec:decorative xmlns:adec="http://schemas.microsoft.com/office/drawing/2017/decorative" val="1"/>
              </a:ext>
            </a:extLst>
          </p:cNvPr>
          <p:cNvSpPr>
            <a:spLocks noChangeAspect="1" noEditPoints="1"/>
          </p:cNvSpPr>
          <p:nvPr/>
        </p:nvSpPr>
        <p:spPr bwMode="auto">
          <a:xfrm>
            <a:off x="1028649" y="2094479"/>
            <a:ext cx="2697588" cy="2669042"/>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317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dirty="0">
              <a:gradFill>
                <a:gsLst>
                  <a:gs pos="0">
                    <a:srgbClr val="505050"/>
                  </a:gs>
                  <a:gs pos="100000">
                    <a:srgbClr val="505050"/>
                  </a:gs>
                </a:gsLst>
              </a:gradFill>
            </a:endParaRPr>
          </a:p>
        </p:txBody>
      </p:sp>
    </p:spTree>
    <p:extLst>
      <p:ext uri="{BB962C8B-B14F-4D97-AF65-F5344CB8AC3E}">
        <p14:creationId xmlns:p14="http://schemas.microsoft.com/office/powerpoint/2010/main" val="2986787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What is a Calculated Column?</a:t>
            </a:r>
          </a:p>
        </p:txBody>
      </p:sp>
      <p:sp>
        <p:nvSpPr>
          <p:cNvPr id="10" name="Rectangle 9"/>
          <p:cNvSpPr/>
          <p:nvPr/>
        </p:nvSpPr>
        <p:spPr>
          <a:xfrm>
            <a:off x="272242" y="6090926"/>
            <a:ext cx="11529201"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Always refer to a calculated column by its full name -&gt; </a:t>
            </a:r>
            <a:r>
              <a:rPr lang="en-US" b="1" dirty="0">
                <a:gradFill>
                  <a:gsLst>
                    <a:gs pos="2917">
                      <a:schemeClr val="tx1"/>
                    </a:gs>
                    <a:gs pos="30000">
                      <a:schemeClr val="tx1"/>
                    </a:gs>
                  </a:gsLst>
                  <a:lin ang="5400000" scaled="0"/>
                </a:gradFill>
              </a:rPr>
              <a:t>TableName[ColumnName]</a:t>
            </a:r>
          </a:p>
        </p:txBody>
      </p:sp>
      <p:sp>
        <p:nvSpPr>
          <p:cNvPr id="15" name="TextBox 14"/>
          <p:cNvSpPr txBox="1"/>
          <p:nvPr/>
        </p:nvSpPr>
        <p:spPr>
          <a:xfrm>
            <a:off x="9089291" y="5384543"/>
            <a:ext cx="2492678"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Calculated Column</a:t>
            </a:r>
          </a:p>
        </p:txBody>
      </p:sp>
      <p:cxnSp>
        <p:nvCxnSpPr>
          <p:cNvPr id="16" name="Straight Arrow Connector 15"/>
          <p:cNvCxnSpPr/>
          <p:nvPr/>
        </p:nvCxnSpPr>
        <p:spPr>
          <a:xfrm>
            <a:off x="10335630" y="5242655"/>
            <a:ext cx="0" cy="270556"/>
          </a:xfrm>
          <a:prstGeom prst="straightConnector1">
            <a:avLst/>
          </a:prstGeom>
          <a:ln w="28575">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4" name="Picture 3"/>
          <p:cNvPicPr>
            <a:picLocks noChangeAspect="1"/>
          </p:cNvPicPr>
          <p:nvPr/>
        </p:nvPicPr>
        <p:blipFill>
          <a:blip r:embed="rId3"/>
          <a:stretch>
            <a:fillRect/>
          </a:stretch>
        </p:blipFill>
        <p:spPr>
          <a:xfrm>
            <a:off x="560627" y="1834301"/>
            <a:ext cx="11069585" cy="3230235"/>
          </a:xfrm>
          <a:prstGeom prst="rect">
            <a:avLst/>
          </a:prstGeom>
        </p:spPr>
      </p:pic>
      <p:sp>
        <p:nvSpPr>
          <p:cNvPr id="9" name="Rectangle 8"/>
          <p:cNvSpPr/>
          <p:nvPr/>
        </p:nvSpPr>
        <p:spPr bwMode="auto">
          <a:xfrm>
            <a:off x="10123980" y="2313394"/>
            <a:ext cx="1113995" cy="279872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Footer Placeholder 1">
            <a:extLst>
              <a:ext uri="{FF2B5EF4-FFF2-40B4-BE49-F238E27FC236}">
                <a16:creationId xmlns:a16="http://schemas.microsoft.com/office/drawing/2014/main" id="{FF029D53-E7EC-440D-A639-1C6792CE44D5}"/>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3680678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553" y="1398052"/>
            <a:ext cx="4399577" cy="613185"/>
          </a:xfrm>
        </p:spPr>
        <p:txBody>
          <a:bodyPr vert="horz" wrap="square" lIns="146304" tIns="91440" rIns="146304" bIns="91440" rtlCol="0" anchor="t">
            <a:noAutofit/>
          </a:bodyPr>
          <a:lstStyle/>
          <a:p>
            <a:r>
              <a:rPr lang="en-US" sz="2800" b="1" dirty="0">
                <a:latin typeface="+mn-lt"/>
              </a:rPr>
              <a:t>Calculated Column in DAX</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9034" y="36543"/>
            <a:ext cx="11415608"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a:t>
            </a:r>
          </a:p>
        </p:txBody>
      </p:sp>
      <p:sp>
        <p:nvSpPr>
          <p:cNvPr id="11" name="Rectangle 10"/>
          <p:cNvSpPr/>
          <p:nvPr/>
        </p:nvSpPr>
        <p:spPr>
          <a:xfrm>
            <a:off x="276553" y="4479296"/>
            <a:ext cx="11370804" cy="1166473"/>
          </a:xfrm>
          <a:prstGeom prst="rect">
            <a:avLst/>
          </a:prstGeom>
        </p:spPr>
        <p:txBody>
          <a:bodyPr wrap="square">
            <a:spAutoFit/>
          </a:bodyPr>
          <a:lstStyle/>
          <a:p>
            <a:pPr lvl="0">
              <a:lnSpc>
                <a:spcPct val="90000"/>
              </a:lnSpc>
              <a:spcAft>
                <a:spcPts val="600"/>
              </a:spcAft>
            </a:pPr>
            <a:r>
              <a:rPr lang="en-US" sz="2400" b="1" dirty="0">
                <a:gradFill>
                  <a:gsLst>
                    <a:gs pos="2917">
                      <a:srgbClr val="505050"/>
                    </a:gs>
                    <a:gs pos="30000">
                      <a:srgbClr val="505050"/>
                    </a:gs>
                  </a:gsLst>
                  <a:lin ang="5400000" scaled="0"/>
                </a:gradFill>
              </a:rPr>
              <a:t>Note:</a:t>
            </a:r>
            <a:r>
              <a:rPr lang="en-US" sz="2400" dirty="0">
                <a:gradFill>
                  <a:gsLst>
                    <a:gs pos="2917">
                      <a:srgbClr val="505050"/>
                    </a:gs>
                    <a:gs pos="30000">
                      <a:srgbClr val="505050"/>
                    </a:gs>
                  </a:gsLst>
                  <a:lin ang="5400000" scaled="0"/>
                </a:gradFill>
              </a:rPr>
              <a:t> If given a choice, creating the column in “M” or “Query Editor” will give you better compression.</a:t>
            </a:r>
          </a:p>
          <a:p>
            <a:pPr lvl="0">
              <a:lnSpc>
                <a:spcPct val="90000"/>
              </a:lnSpc>
              <a:spcAft>
                <a:spcPts val="600"/>
              </a:spcAft>
            </a:pPr>
            <a:endParaRPr lang="en-US" sz="2400" dirty="0">
              <a:gradFill>
                <a:gsLst>
                  <a:gs pos="2917">
                    <a:srgbClr val="505050"/>
                  </a:gs>
                  <a:gs pos="30000">
                    <a:srgbClr val="505050"/>
                  </a:gs>
                </a:gsLst>
                <a:lin ang="5400000" scaled="0"/>
              </a:gradFill>
            </a:endParaRPr>
          </a:p>
        </p:txBody>
      </p:sp>
      <p:pic>
        <p:nvPicPr>
          <p:cNvPr id="4" name="Picture 3"/>
          <p:cNvPicPr>
            <a:picLocks noChangeAspect="1"/>
          </p:cNvPicPr>
          <p:nvPr/>
        </p:nvPicPr>
        <p:blipFill>
          <a:blip r:embed="rId3"/>
          <a:stretch>
            <a:fillRect/>
          </a:stretch>
        </p:blipFill>
        <p:spPr>
          <a:xfrm>
            <a:off x="276553" y="2116176"/>
            <a:ext cx="5539631" cy="1616530"/>
          </a:xfrm>
          <a:prstGeom prst="rect">
            <a:avLst/>
          </a:prstGeom>
        </p:spPr>
      </p:pic>
      <p:pic>
        <p:nvPicPr>
          <p:cNvPr id="5" name="Picture 4">
            <a:extLst>
              <a:ext uri="{FF2B5EF4-FFF2-40B4-BE49-F238E27FC236}">
                <a16:creationId xmlns:a16="http://schemas.microsoft.com/office/drawing/2014/main" id="{68E44F42-10DA-4031-93FC-6B1EFB51FC0A}"/>
              </a:ext>
            </a:extLst>
          </p:cNvPr>
          <p:cNvPicPr>
            <a:picLocks noChangeAspect="1"/>
          </p:cNvPicPr>
          <p:nvPr/>
        </p:nvPicPr>
        <p:blipFill>
          <a:blip r:embed="rId4"/>
          <a:stretch>
            <a:fillRect/>
          </a:stretch>
        </p:blipFill>
        <p:spPr>
          <a:xfrm>
            <a:off x="6509663" y="2116176"/>
            <a:ext cx="5062743" cy="1616530"/>
          </a:xfrm>
          <a:prstGeom prst="rect">
            <a:avLst/>
          </a:prstGeom>
        </p:spPr>
      </p:pic>
      <p:sp>
        <p:nvSpPr>
          <p:cNvPr id="10" name="Title 1">
            <a:extLst>
              <a:ext uri="{FF2B5EF4-FFF2-40B4-BE49-F238E27FC236}">
                <a16:creationId xmlns:a16="http://schemas.microsoft.com/office/drawing/2014/main" id="{E9F4737A-5A03-4A1F-8124-3D165C0A2968}"/>
              </a:ext>
            </a:extLst>
          </p:cNvPr>
          <p:cNvSpPr txBox="1">
            <a:spLocks/>
          </p:cNvSpPr>
          <p:nvPr/>
        </p:nvSpPr>
        <p:spPr>
          <a:xfrm>
            <a:off x="6407576" y="1398052"/>
            <a:ext cx="5688452" cy="613185"/>
          </a:xfrm>
          <a:prstGeom prst="rect">
            <a:avLst/>
          </a:prstGeom>
        </p:spPr>
        <p:txBody>
          <a:bodyPr vert="horz" wrap="square" lIns="146304" tIns="91440" rIns="146304" bIns="91440" rtlCol="0" anchor="t">
            <a:no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latin typeface="+mn-lt"/>
              </a:rPr>
              <a:t>Custom Column in “Query Editor”</a:t>
            </a:r>
          </a:p>
        </p:txBody>
      </p:sp>
      <p:sp>
        <p:nvSpPr>
          <p:cNvPr id="3" name="Footer Placeholder 2">
            <a:extLst>
              <a:ext uri="{FF2B5EF4-FFF2-40B4-BE49-F238E27FC236}">
                <a16:creationId xmlns:a16="http://schemas.microsoft.com/office/drawing/2014/main" id="{4D1589AC-86CE-4A64-9065-C714F75FA75F}"/>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41957045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90092" y="1661841"/>
            <a:ext cx="5146431" cy="3336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67500" y="1168307"/>
            <a:ext cx="11655840" cy="524527"/>
          </a:xfrm>
        </p:spPr>
        <p:txBody>
          <a:bodyPr vert="horz" wrap="square" lIns="146304" tIns="91440" rIns="146304" bIns="91440" rtlCol="0" anchor="t">
            <a:noAutofit/>
          </a:bodyPr>
          <a:lstStyle/>
          <a:p>
            <a:r>
              <a:rPr lang="en-US" sz="2800" b="1" dirty="0">
                <a:latin typeface="+mn-lt"/>
              </a:rPr>
              <a:t>Calculated Column – Accessing columns from other Tables in model</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a:t>
            </a:r>
          </a:p>
        </p:txBody>
      </p:sp>
      <p:sp>
        <p:nvSpPr>
          <p:cNvPr id="3" name="Rectangle 2"/>
          <p:cNvSpPr/>
          <p:nvPr/>
        </p:nvSpPr>
        <p:spPr>
          <a:xfrm>
            <a:off x="355042" y="5096750"/>
            <a:ext cx="11463578" cy="157581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Often you want to access columns from multiple tables to create a Calculated Columns</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Let us say you want to calculate COGs, which is Units * Units Cost</a:t>
            </a:r>
          </a:p>
          <a:p>
            <a:pPr marL="342900" indent="-342900">
              <a:lnSpc>
                <a:spcPct val="90000"/>
              </a:lnSpc>
              <a:spcAft>
                <a:spcPts val="600"/>
              </a:spcAft>
              <a:buFont typeface="Arial" panose="020B0604020202020204" pitchFamily="34" charset="0"/>
              <a:buChar char="•"/>
            </a:pPr>
            <a:r>
              <a:rPr lang="en-US" sz="2400" b="1" dirty="0">
                <a:gradFill>
                  <a:gsLst>
                    <a:gs pos="2917">
                      <a:srgbClr val="505050"/>
                    </a:gs>
                    <a:gs pos="30000">
                      <a:srgbClr val="505050"/>
                    </a:gs>
                  </a:gsLst>
                  <a:lin ang="5400000" scaled="0"/>
                </a:gradFill>
              </a:rPr>
              <a:t>Units Cost is in another Table</a:t>
            </a:r>
          </a:p>
        </p:txBody>
      </p:sp>
      <p:sp>
        <p:nvSpPr>
          <p:cNvPr id="4" name="Footer Placeholder 3">
            <a:extLst>
              <a:ext uri="{FF2B5EF4-FFF2-40B4-BE49-F238E27FC236}">
                <a16:creationId xmlns:a16="http://schemas.microsoft.com/office/drawing/2014/main" id="{B02DB027-4792-421B-BF79-0599931D489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2521640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When is a Calculated Column Evaluated?</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4" name="Rectangle 3"/>
          <p:cNvSpPr/>
          <p:nvPr/>
        </p:nvSpPr>
        <p:spPr bwMode="auto">
          <a:xfrm>
            <a:off x="52012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“Get Data” Phase</a:t>
            </a:r>
          </a:p>
        </p:txBody>
      </p:sp>
      <p:sp>
        <p:nvSpPr>
          <p:cNvPr id="5" name="TextBox 4"/>
          <p:cNvSpPr txBox="1"/>
          <p:nvPr/>
        </p:nvSpPr>
        <p:spPr>
          <a:xfrm>
            <a:off x="520120" y="5024473"/>
            <a:ext cx="2248480" cy="849463"/>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Create Query in “M”</a:t>
            </a:r>
          </a:p>
        </p:txBody>
      </p:sp>
      <p:sp>
        <p:nvSpPr>
          <p:cNvPr id="10" name="Rectangle 9"/>
          <p:cNvSpPr/>
          <p:nvPr/>
        </p:nvSpPr>
        <p:spPr bwMode="auto">
          <a:xfrm>
            <a:off x="3479800"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Creation Phase</a:t>
            </a:r>
          </a:p>
        </p:txBody>
      </p:sp>
      <p:sp>
        <p:nvSpPr>
          <p:cNvPr id="12" name="TextBox 11"/>
          <p:cNvSpPr txBox="1"/>
          <p:nvPr/>
        </p:nvSpPr>
        <p:spPr>
          <a:xfrm>
            <a:off x="6502110" y="5016498"/>
            <a:ext cx="2194505" cy="1757404"/>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calc. columns, Measures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Add missing relationships</a:t>
            </a:r>
          </a:p>
        </p:txBody>
      </p:sp>
      <p:sp>
        <p:nvSpPr>
          <p:cNvPr id="13" name="Rectangle 12"/>
          <p:cNvSpPr/>
          <p:nvPr/>
        </p:nvSpPr>
        <p:spPr bwMode="auto">
          <a:xfrm>
            <a:off x="6451020" y="2705100"/>
            <a:ext cx="2248480" cy="20828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Model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Enhancement</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Phase</a:t>
            </a:r>
          </a:p>
        </p:txBody>
      </p:sp>
      <p:sp>
        <p:nvSpPr>
          <p:cNvPr id="14" name="Rectangle 13"/>
          <p:cNvSpPr/>
          <p:nvPr/>
        </p:nvSpPr>
        <p:spPr bwMode="auto">
          <a:xfrm>
            <a:off x="9413585" y="2705100"/>
            <a:ext cx="2248480" cy="20828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Visual</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Building Phase</a:t>
            </a:r>
          </a:p>
        </p:txBody>
      </p:sp>
      <p:sp>
        <p:nvSpPr>
          <p:cNvPr id="15" name="TextBox 14"/>
          <p:cNvSpPr txBox="1"/>
          <p:nvPr/>
        </p:nvSpPr>
        <p:spPr>
          <a:xfrm>
            <a:off x="3327255" y="5016498"/>
            <a:ext cx="2406795" cy="1203406"/>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Compress data</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Auto detect relationships</a:t>
            </a:r>
          </a:p>
        </p:txBody>
      </p:sp>
      <p:sp>
        <p:nvSpPr>
          <p:cNvPr id="16" name="TextBox 15"/>
          <p:cNvSpPr txBox="1"/>
          <p:nvPr/>
        </p:nvSpPr>
        <p:spPr>
          <a:xfrm>
            <a:off x="9391215" y="4991099"/>
            <a:ext cx="2146300" cy="1403461"/>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Evaluate Measures and build each visual</a:t>
            </a:r>
          </a:p>
        </p:txBody>
      </p:sp>
      <p:sp>
        <p:nvSpPr>
          <p:cNvPr id="9" name="Right Arrow 8"/>
          <p:cNvSpPr/>
          <p:nvPr/>
        </p:nvSpPr>
        <p:spPr bwMode="auto">
          <a:xfrm>
            <a:off x="2768600"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ight Arrow 16"/>
          <p:cNvSpPr/>
          <p:nvPr/>
        </p:nvSpPr>
        <p:spPr bwMode="auto">
          <a:xfrm>
            <a:off x="5736935" y="3495578"/>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ight Arrow 17"/>
          <p:cNvSpPr/>
          <p:nvPr/>
        </p:nvSpPr>
        <p:spPr bwMode="auto">
          <a:xfrm>
            <a:off x="8696615" y="3479800"/>
            <a:ext cx="716970" cy="533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C89F7766-69C0-423C-A3C8-E203BDB492B3}"/>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28485453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DAX Foundations</a:t>
            </a:r>
          </a:p>
        </p:txBody>
      </p:sp>
      <p:sp>
        <p:nvSpPr>
          <p:cNvPr id="2" name="Rectangle 1"/>
          <p:cNvSpPr/>
          <p:nvPr/>
        </p:nvSpPr>
        <p:spPr bwMode="auto">
          <a:xfrm>
            <a:off x="1993900" y="223520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a:t>
            </a:r>
          </a:p>
        </p:txBody>
      </p:sp>
      <p:sp>
        <p:nvSpPr>
          <p:cNvPr id="14" name="Rectangle 13"/>
          <p:cNvSpPr/>
          <p:nvPr/>
        </p:nvSpPr>
        <p:spPr bwMode="auto">
          <a:xfrm>
            <a:off x="7216704" y="223520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Measure</a:t>
            </a:r>
          </a:p>
        </p:txBody>
      </p:sp>
      <p:sp>
        <p:nvSpPr>
          <p:cNvPr id="3" name="Footer Placeholder 2">
            <a:extLst>
              <a:ext uri="{FF2B5EF4-FFF2-40B4-BE49-F238E27FC236}">
                <a16:creationId xmlns:a16="http://schemas.microsoft.com/office/drawing/2014/main" id="{431F14B7-276B-43AD-A8B5-CD4CC7797BDE}"/>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62512579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55226" y="1686862"/>
            <a:ext cx="6260288" cy="221151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What is a Measure?</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sp>
        <p:nvSpPr>
          <p:cNvPr id="9" name="Rectangle 8"/>
          <p:cNvSpPr/>
          <p:nvPr/>
        </p:nvSpPr>
        <p:spPr>
          <a:xfrm>
            <a:off x="355042" y="4316756"/>
            <a:ext cx="7474208" cy="1652760"/>
          </a:xfrm>
          <a:prstGeom prst="rect">
            <a:avLst/>
          </a:prstGeom>
        </p:spPr>
        <p:txBody>
          <a:bodyPr wrap="square">
            <a:spAutoFit/>
          </a:bodyPr>
          <a:lstStyle/>
          <a:p>
            <a:pPr>
              <a:lnSpc>
                <a:spcPct val="90000"/>
              </a:lnSpc>
              <a:spcAft>
                <a:spcPts val="600"/>
              </a:spcAft>
            </a:pPr>
            <a:r>
              <a:rPr lang="en-US" sz="2400" b="1" dirty="0">
                <a:solidFill>
                  <a:srgbClr val="00B0F0"/>
                </a:solidFill>
              </a:rPr>
              <a:t>[Total Sales]=SUM(Sales[Sales Amount])</a:t>
            </a:r>
            <a:endParaRPr lang="en-US" sz="2400" b="1"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Measures are created using DAX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Place your Measures on a Fact table for best results</a:t>
            </a:r>
          </a:p>
        </p:txBody>
      </p:sp>
      <p:sp>
        <p:nvSpPr>
          <p:cNvPr id="12" name="Rectangle 11"/>
          <p:cNvSpPr/>
          <p:nvPr/>
        </p:nvSpPr>
        <p:spPr>
          <a:xfrm>
            <a:off x="165023" y="6307685"/>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When referring to a measure in other calculations, refer to it without a Table name: </a:t>
            </a:r>
            <a:r>
              <a:rPr lang="en-US" b="1" dirty="0">
                <a:gradFill>
                  <a:gsLst>
                    <a:gs pos="2917">
                      <a:schemeClr val="tx1"/>
                    </a:gs>
                    <a:gs pos="30000">
                      <a:schemeClr val="tx1"/>
                    </a:gs>
                  </a:gsLst>
                  <a:lin ang="5400000" scaled="0"/>
                </a:gradFill>
              </a:rPr>
              <a:t>[MeasureName]</a:t>
            </a:r>
          </a:p>
        </p:txBody>
      </p:sp>
      <p:sp>
        <p:nvSpPr>
          <p:cNvPr id="13" name="Rectangle 12"/>
          <p:cNvSpPr/>
          <p:nvPr/>
        </p:nvSpPr>
        <p:spPr bwMode="auto">
          <a:xfrm>
            <a:off x="6749730" y="1686861"/>
            <a:ext cx="1265784" cy="221151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Footer Placeholder 2">
            <a:extLst>
              <a:ext uri="{FF2B5EF4-FFF2-40B4-BE49-F238E27FC236}">
                <a16:creationId xmlns:a16="http://schemas.microsoft.com/office/drawing/2014/main" id="{366FB7F3-88FF-4C67-BCEF-5257791B0B8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01243132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1: Using One Measure in Another</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sp>
        <p:nvSpPr>
          <p:cNvPr id="9" name="Rectangle 8"/>
          <p:cNvSpPr/>
          <p:nvPr/>
        </p:nvSpPr>
        <p:spPr>
          <a:xfrm>
            <a:off x="591855" y="1791697"/>
            <a:ext cx="11331485" cy="4108817"/>
          </a:xfrm>
          <a:prstGeom prst="rect">
            <a:avLst/>
          </a:prstGeom>
        </p:spPr>
        <p:txBody>
          <a:bodyPr wrap="square">
            <a:spAutoFit/>
          </a:bodyPr>
          <a:lstStyle/>
          <a:p>
            <a:pPr>
              <a:lnSpc>
                <a:spcPct val="90000"/>
              </a:lnSpc>
              <a:spcAft>
                <a:spcPts val="600"/>
              </a:spcAft>
            </a:pPr>
            <a:r>
              <a:rPr lang="en-US" sz="2400" dirty="0">
                <a:gradFill>
                  <a:gsLst>
                    <a:gs pos="2917">
                      <a:schemeClr val="tx1"/>
                    </a:gs>
                    <a:gs pos="30000">
                      <a:schemeClr val="tx1"/>
                    </a:gs>
                  </a:gsLst>
                  <a:lin ang="5400000" scaled="0"/>
                </a:gradFill>
              </a:rPr>
              <a:t>Instead of writing this: </a:t>
            </a:r>
          </a:p>
          <a:p>
            <a:pPr>
              <a:lnSpc>
                <a:spcPct val="90000"/>
              </a:lnSpc>
              <a:spcAft>
                <a:spcPts val="600"/>
              </a:spcAft>
            </a:pPr>
            <a:endParaRPr lang="en-US" sz="2400" b="1" dirty="0">
              <a:gradFill>
                <a:gsLst>
                  <a:gs pos="2917">
                    <a:schemeClr val="tx1"/>
                  </a:gs>
                  <a:gs pos="30000">
                    <a:schemeClr val="tx1"/>
                  </a:gs>
                </a:gsLst>
                <a:lin ang="5400000" scaled="0"/>
              </a:gradFill>
            </a:endParaRPr>
          </a:p>
          <a:p>
            <a:pPr>
              <a:lnSpc>
                <a:spcPct val="90000"/>
              </a:lnSpc>
              <a:spcAft>
                <a:spcPts val="600"/>
              </a:spcAft>
            </a:pPr>
            <a:r>
              <a:rPr lang="en-US" sz="2400" b="1" dirty="0">
                <a:solidFill>
                  <a:srgbClr val="00B0F0"/>
                </a:solidFill>
              </a:rPr>
              <a:t>	[Profit] = SUM(Sales[Sales Amount])-SUM(Sales[COGS])</a:t>
            </a:r>
          </a:p>
          <a:p>
            <a:pPr>
              <a:lnSpc>
                <a:spcPct val="90000"/>
              </a:lnSpc>
              <a:spcAft>
                <a:spcPts val="600"/>
              </a:spcAft>
            </a:pPr>
            <a:endParaRPr lang="en-US" sz="2400" b="1" dirty="0">
              <a:solidFill>
                <a:srgbClr val="00B0F0"/>
              </a:solidFill>
            </a:endParaRPr>
          </a:p>
          <a:p>
            <a:pPr>
              <a:lnSpc>
                <a:spcPct val="90000"/>
              </a:lnSpc>
              <a:spcAft>
                <a:spcPts val="600"/>
              </a:spcAft>
            </a:pPr>
            <a:r>
              <a:rPr lang="en-US" sz="2400" dirty="0">
                <a:gradFill>
                  <a:gsLst>
                    <a:gs pos="2917">
                      <a:schemeClr val="tx1"/>
                    </a:gs>
                    <a:gs pos="30000">
                      <a:schemeClr val="tx1"/>
                    </a:gs>
                  </a:gsLst>
                  <a:lin ang="5400000" scaled="0"/>
                </a:gradFill>
              </a:rPr>
              <a:t>Write this:</a:t>
            </a:r>
          </a:p>
          <a:p>
            <a:pPr>
              <a:lnSpc>
                <a:spcPct val="90000"/>
              </a:lnSpc>
              <a:spcAft>
                <a:spcPts val="600"/>
              </a:spcAft>
            </a:pPr>
            <a:endParaRPr lang="en-US" sz="2400" b="1" dirty="0">
              <a:solidFill>
                <a:srgbClr val="00B0F0"/>
              </a:solidFill>
            </a:endParaRPr>
          </a:p>
          <a:p>
            <a:pPr>
              <a:lnSpc>
                <a:spcPct val="90000"/>
              </a:lnSpc>
              <a:spcAft>
                <a:spcPts val="600"/>
              </a:spcAft>
            </a:pPr>
            <a:r>
              <a:rPr lang="en-US" sz="2400" b="1" dirty="0">
                <a:solidFill>
                  <a:srgbClr val="00B0F0"/>
                </a:solidFill>
              </a:rPr>
              <a:t>	[Profit] = [Total Sales]- [Total COGS]</a:t>
            </a:r>
          </a:p>
          <a:p>
            <a:pPr>
              <a:lnSpc>
                <a:spcPct val="90000"/>
              </a:lnSpc>
              <a:spcAft>
                <a:spcPts val="600"/>
              </a:spcAft>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measures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
        <p:nvSpPr>
          <p:cNvPr id="3" name="Left Brace 2"/>
          <p:cNvSpPr/>
          <p:nvPr/>
        </p:nvSpPr>
        <p:spPr>
          <a:xfrm rot="16200000">
            <a:off x="4733290" y="1197015"/>
            <a:ext cx="301752" cy="3840480"/>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Left Brace 9"/>
          <p:cNvSpPr/>
          <p:nvPr/>
        </p:nvSpPr>
        <p:spPr>
          <a:xfrm rot="16200000">
            <a:off x="8101933" y="1838789"/>
            <a:ext cx="301752" cy="2556932"/>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 name="Straight Arrow Connector 4"/>
          <p:cNvCxnSpPr>
            <a:cxnSpLocks/>
            <a:stCxn id="3" idx="1"/>
          </p:cNvCxnSpPr>
          <p:nvPr/>
        </p:nvCxnSpPr>
        <p:spPr>
          <a:xfrm flipH="1">
            <a:off x="4255843" y="3268131"/>
            <a:ext cx="628323"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a:off x="6257597" y="3268131"/>
            <a:ext cx="1995212" cy="935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090CDC7-5F77-4325-8639-BC4DBDB459FC}"/>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90856138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2: More Complex Calculations</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sp>
        <p:nvSpPr>
          <p:cNvPr id="3" name="Rectangle 2"/>
          <p:cNvSpPr/>
          <p:nvPr/>
        </p:nvSpPr>
        <p:spPr>
          <a:xfrm>
            <a:off x="1203455" y="2175888"/>
            <a:ext cx="621138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[Profit] / [Total Sales]</a:t>
            </a:r>
          </a:p>
        </p:txBody>
      </p:sp>
      <p:sp>
        <p:nvSpPr>
          <p:cNvPr id="5" name="Rectangle 4"/>
          <p:cNvSpPr/>
          <p:nvPr/>
        </p:nvSpPr>
        <p:spPr>
          <a:xfrm>
            <a:off x="355040" y="2873832"/>
            <a:ext cx="11568299" cy="1166473"/>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Ratios are calculations that cannot be created using a Calculated Column or Default Summarization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Use DAX </a:t>
            </a:r>
            <a:r>
              <a:rPr lang="en-US" sz="2400" b="1" dirty="0">
                <a:gradFill>
                  <a:gsLst>
                    <a:gs pos="2917">
                      <a:schemeClr val="tx1"/>
                    </a:gs>
                    <a:gs pos="30000">
                      <a:schemeClr val="tx1"/>
                    </a:gs>
                  </a:gsLst>
                  <a:lin ang="5400000" scaled="0"/>
                </a:gradFill>
              </a:rPr>
              <a:t>DIVIDE</a:t>
            </a:r>
            <a:r>
              <a:rPr lang="en-US" sz="2400" dirty="0">
                <a:gradFill>
                  <a:gsLst>
                    <a:gs pos="2917">
                      <a:schemeClr val="tx1"/>
                    </a:gs>
                    <a:gs pos="30000">
                      <a:schemeClr val="tx1"/>
                    </a:gs>
                  </a:gsLst>
                  <a:lin ang="5400000" scaled="0"/>
                </a:gradFill>
              </a:rPr>
              <a:t> for built in error handling</a:t>
            </a:r>
          </a:p>
        </p:txBody>
      </p:sp>
      <p:sp>
        <p:nvSpPr>
          <p:cNvPr id="9" name="Rectangle 8"/>
          <p:cNvSpPr/>
          <p:nvPr/>
        </p:nvSpPr>
        <p:spPr>
          <a:xfrm>
            <a:off x="1203455" y="4390461"/>
            <a:ext cx="7700570" cy="424732"/>
          </a:xfrm>
          <a:prstGeom prst="rect">
            <a:avLst/>
          </a:prstGeom>
        </p:spPr>
        <p:txBody>
          <a:bodyPr wrap="none">
            <a:spAutoFit/>
          </a:bodyPr>
          <a:lstStyle/>
          <a:p>
            <a:pPr>
              <a:lnSpc>
                <a:spcPct val="90000"/>
              </a:lnSpc>
              <a:spcAft>
                <a:spcPts val="600"/>
              </a:spcAft>
            </a:pPr>
            <a:r>
              <a:rPr lang="en-US" sz="2400" b="1" dirty="0">
                <a:solidFill>
                  <a:srgbClr val="00B0F0"/>
                </a:solidFill>
              </a:rPr>
              <a:t>[Profit Margin %] = DIVIDE([Profit] , [Total Sales])</a:t>
            </a:r>
          </a:p>
        </p:txBody>
      </p:sp>
      <p:sp>
        <p:nvSpPr>
          <p:cNvPr id="4" name="Footer Placeholder 3">
            <a:extLst>
              <a:ext uri="{FF2B5EF4-FFF2-40B4-BE49-F238E27FC236}">
                <a16:creationId xmlns:a16="http://schemas.microsoft.com/office/drawing/2014/main" id="{C26C9F71-5E2B-4BD0-9A21-31B563066A18}"/>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38984259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Measure, Use Case 3: More Complex Calculations Using Variables</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Measures</a:t>
            </a:r>
          </a:p>
        </p:txBody>
      </p:sp>
      <p:sp>
        <p:nvSpPr>
          <p:cNvPr id="3" name="Rectangle 2"/>
          <p:cNvSpPr/>
          <p:nvPr/>
        </p:nvSpPr>
        <p:spPr>
          <a:xfrm>
            <a:off x="1161087" y="1897576"/>
            <a:ext cx="9133334" cy="3622530"/>
          </a:xfrm>
          <a:prstGeom prst="rect">
            <a:avLst/>
          </a:prstGeom>
        </p:spPr>
        <p:txBody>
          <a:bodyPr wrap="square">
            <a:spAutoFit/>
          </a:bodyPr>
          <a:lstStyle/>
          <a:p>
            <a:pPr>
              <a:lnSpc>
                <a:spcPct val="90000"/>
              </a:lnSpc>
              <a:spcAft>
                <a:spcPts val="600"/>
              </a:spcAft>
            </a:pPr>
            <a:r>
              <a:rPr lang="en-US" sz="2400" b="1" dirty="0" err="1">
                <a:solidFill>
                  <a:srgbClr val="00B0F0"/>
                </a:solidFill>
              </a:rPr>
              <a:t>MobileSalesLastYear</a:t>
            </a:r>
            <a:r>
              <a:rPr lang="en-US" sz="2400" b="1" dirty="0">
                <a:solidFill>
                  <a:srgbClr val="00B0F0"/>
                </a:solidFill>
              </a:rPr>
              <a:t> = </a:t>
            </a:r>
          </a:p>
          <a:p>
            <a:pPr>
              <a:lnSpc>
                <a:spcPct val="90000"/>
              </a:lnSpc>
              <a:spcAft>
                <a:spcPts val="600"/>
              </a:spcAft>
            </a:pPr>
            <a:r>
              <a:rPr lang="en-US" sz="2400" b="1" dirty="0">
                <a:solidFill>
                  <a:srgbClr val="00B0F0"/>
                </a:solidFill>
              </a:rPr>
              <a:t>    VAR </a:t>
            </a:r>
            <a:r>
              <a:rPr lang="en-US" sz="2400" b="1" dirty="0" err="1">
                <a:solidFill>
                  <a:srgbClr val="00B0F0"/>
                </a:solidFill>
              </a:rPr>
              <a:t>MobileProducts</a:t>
            </a:r>
            <a:r>
              <a:rPr lang="en-US" sz="2400" b="1" dirty="0">
                <a:solidFill>
                  <a:srgbClr val="00B0F0"/>
                </a:solidFill>
              </a:rPr>
              <a:t> = FILTER(</a:t>
            </a:r>
          </a:p>
          <a:p>
            <a:pPr>
              <a:lnSpc>
                <a:spcPct val="90000"/>
              </a:lnSpc>
              <a:spcAft>
                <a:spcPts val="600"/>
              </a:spcAft>
            </a:pPr>
            <a:r>
              <a:rPr lang="en-US" sz="2400" b="1" dirty="0">
                <a:solidFill>
                  <a:srgbClr val="00B0F0"/>
                </a:solidFill>
              </a:rPr>
              <a:t>                               ALL('</a:t>
            </a:r>
            <a:r>
              <a:rPr lang="en-US" sz="2400" b="1" dirty="0" err="1">
                <a:solidFill>
                  <a:srgbClr val="00B0F0"/>
                </a:solidFill>
              </a:rPr>
              <a:t>CampaignDim</a:t>
            </a:r>
            <a:r>
              <a:rPr lang="en-US" sz="2400" b="1" dirty="0">
                <a:solidFill>
                  <a:srgbClr val="00B0F0"/>
                </a:solidFill>
              </a:rPr>
              <a:t>'[Device]),</a:t>
            </a:r>
          </a:p>
          <a:p>
            <a:pPr>
              <a:lnSpc>
                <a:spcPct val="90000"/>
              </a:lnSpc>
              <a:spcAft>
                <a:spcPts val="600"/>
              </a:spcAft>
            </a:pPr>
            <a:r>
              <a:rPr lang="en-US" sz="2400" b="1" dirty="0">
                <a:solidFill>
                  <a:srgbClr val="00B0F0"/>
                </a:solidFill>
              </a:rPr>
              <a:t>                               </a:t>
            </a:r>
            <a:r>
              <a:rPr lang="en-US" sz="2400" b="1" dirty="0" err="1">
                <a:solidFill>
                  <a:srgbClr val="00B0F0"/>
                </a:solidFill>
              </a:rPr>
              <a:t>CampaignDim</a:t>
            </a:r>
            <a:r>
              <a:rPr lang="en-US" sz="2400" b="1" dirty="0">
                <a:solidFill>
                  <a:srgbClr val="00B0F0"/>
                </a:solidFill>
              </a:rPr>
              <a:t>[Device]="Mobile"</a:t>
            </a:r>
          </a:p>
          <a:p>
            <a:pPr>
              <a:lnSpc>
                <a:spcPct val="90000"/>
              </a:lnSpc>
              <a:spcAft>
                <a:spcPts val="600"/>
              </a:spcAft>
            </a:pPr>
            <a:r>
              <a:rPr lang="en-US" sz="2400" b="1" dirty="0">
                <a:solidFill>
                  <a:srgbClr val="00B0F0"/>
                </a:solidFill>
              </a:rPr>
              <a:t>                        )</a:t>
            </a:r>
          </a:p>
          <a:p>
            <a:pPr>
              <a:lnSpc>
                <a:spcPct val="90000"/>
              </a:lnSpc>
              <a:spcAft>
                <a:spcPts val="600"/>
              </a:spcAft>
            </a:pPr>
            <a:r>
              <a:rPr lang="en-US" sz="2400" b="1" dirty="0">
                <a:solidFill>
                  <a:srgbClr val="00B0F0"/>
                </a:solidFill>
              </a:rPr>
              <a:t>    VAR </a:t>
            </a:r>
            <a:r>
              <a:rPr lang="en-US" sz="2400" b="1" dirty="0" err="1">
                <a:solidFill>
                  <a:srgbClr val="00B0F0"/>
                </a:solidFill>
              </a:rPr>
              <a:t>LastYear</a:t>
            </a:r>
            <a:r>
              <a:rPr lang="en-US" sz="2400" b="1" dirty="0">
                <a:solidFill>
                  <a:srgbClr val="00B0F0"/>
                </a:solidFill>
              </a:rPr>
              <a:t> = SAMEPERIODLASTYEAR('</a:t>
            </a:r>
            <a:r>
              <a:rPr lang="en-US" sz="2400" b="1" dirty="0" err="1">
                <a:solidFill>
                  <a:srgbClr val="00B0F0"/>
                </a:solidFill>
              </a:rPr>
              <a:t>DateDim</a:t>
            </a:r>
            <a:r>
              <a:rPr lang="en-US" sz="2400" b="1" dirty="0">
                <a:solidFill>
                  <a:srgbClr val="00B0F0"/>
                </a:solidFill>
              </a:rPr>
              <a:t>'[Date])</a:t>
            </a:r>
          </a:p>
          <a:p>
            <a:pPr>
              <a:lnSpc>
                <a:spcPct val="90000"/>
              </a:lnSpc>
              <a:spcAft>
                <a:spcPts val="600"/>
              </a:spcAft>
            </a:pPr>
            <a:r>
              <a:rPr lang="en-US" sz="2400" b="1" dirty="0">
                <a:solidFill>
                  <a:srgbClr val="00B0F0"/>
                </a:solidFill>
              </a:rPr>
              <a:t>    RETURN</a:t>
            </a:r>
          </a:p>
          <a:p>
            <a:pPr>
              <a:lnSpc>
                <a:spcPct val="90000"/>
              </a:lnSpc>
              <a:spcAft>
                <a:spcPts val="600"/>
              </a:spcAft>
            </a:pPr>
            <a:r>
              <a:rPr lang="en-US" sz="2400" b="1" dirty="0">
                <a:solidFill>
                  <a:srgbClr val="00B0F0"/>
                </a:solidFill>
              </a:rPr>
              <a:t>    CALCULATE(SUM(Sales[Sales Amount]),</a:t>
            </a:r>
            <a:r>
              <a:rPr lang="en-US" sz="2400" b="1" dirty="0" err="1">
                <a:solidFill>
                  <a:srgbClr val="00B0F0"/>
                </a:solidFill>
              </a:rPr>
              <a:t>MobileProducts,LastYear</a:t>
            </a:r>
            <a:r>
              <a:rPr lang="en-US" sz="2400" b="1" dirty="0">
                <a:solidFill>
                  <a:srgbClr val="00B0F0"/>
                </a:solidFill>
              </a:rPr>
              <a:t>) </a:t>
            </a:r>
          </a:p>
        </p:txBody>
      </p:sp>
      <p:sp>
        <p:nvSpPr>
          <p:cNvPr id="4" name="Footer Placeholder 3">
            <a:extLst>
              <a:ext uri="{FF2B5EF4-FFF2-40B4-BE49-F238E27FC236}">
                <a16:creationId xmlns:a16="http://schemas.microsoft.com/office/drawing/2014/main" id="{C26C9F71-5E2B-4BD0-9A21-31B563066A18}"/>
              </a:ext>
            </a:extLst>
          </p:cNvPr>
          <p:cNvSpPr>
            <a:spLocks noGrp="1"/>
          </p:cNvSpPr>
          <p:nvPr>
            <p:ph type="ftr" sz="quarter" idx="3"/>
          </p:nvPr>
        </p:nvSpPr>
        <p:spPr/>
        <p:txBody>
          <a:bodyPr/>
          <a:lstStyle/>
          <a:p>
            <a:r>
              <a:rPr lang="en-US" dirty="0"/>
              <a:t>© 2020 Microsoft. All rights reserved.</a:t>
            </a:r>
          </a:p>
        </p:txBody>
      </p:sp>
      <p:sp>
        <p:nvSpPr>
          <p:cNvPr id="10" name="Rectangle 9">
            <a:extLst>
              <a:ext uri="{FF2B5EF4-FFF2-40B4-BE49-F238E27FC236}">
                <a16:creationId xmlns:a16="http://schemas.microsoft.com/office/drawing/2014/main" id="{444EAD7F-3808-4AC2-9E78-C9A5042C3EFA}"/>
              </a:ext>
            </a:extLst>
          </p:cNvPr>
          <p:cNvSpPr/>
          <p:nvPr/>
        </p:nvSpPr>
        <p:spPr>
          <a:xfrm>
            <a:off x="892010" y="5745000"/>
            <a:ext cx="5251887" cy="834074"/>
          </a:xfrm>
          <a:prstGeom prst="rect">
            <a:avLst/>
          </a:prstGeom>
        </p:spPr>
        <p:txBody>
          <a:bodyPr wrap="non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Allows re-use of variables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Formulas are much simpler to read</a:t>
            </a:r>
          </a:p>
        </p:txBody>
      </p:sp>
    </p:spTree>
    <p:extLst>
      <p:ext uri="{BB962C8B-B14F-4D97-AF65-F5344CB8AC3E}">
        <p14:creationId xmlns:p14="http://schemas.microsoft.com/office/powerpoint/2010/main" val="137671088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506835" y="2065540"/>
            <a:ext cx="8040378" cy="291876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Calculated Column vs. Measure - When to Use What</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Calculated Column vs. Measure</a:t>
            </a:r>
          </a:p>
        </p:txBody>
      </p:sp>
      <p:cxnSp>
        <p:nvCxnSpPr>
          <p:cNvPr id="15" name="Straight Arrow Connector 14"/>
          <p:cNvCxnSpPr/>
          <p:nvPr/>
        </p:nvCxnSpPr>
        <p:spPr>
          <a:xfrm>
            <a:off x="2059849" y="4238300"/>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6" name="TextBox 15"/>
          <p:cNvSpPr txBox="1"/>
          <p:nvPr/>
        </p:nvSpPr>
        <p:spPr>
          <a:xfrm>
            <a:off x="1535593" y="4322389"/>
            <a:ext cx="10485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Slicer</a:t>
            </a:r>
          </a:p>
        </p:txBody>
      </p:sp>
      <p:sp>
        <p:nvSpPr>
          <p:cNvPr id="17" name="TextBox 16"/>
          <p:cNvSpPr txBox="1"/>
          <p:nvPr/>
        </p:nvSpPr>
        <p:spPr>
          <a:xfrm>
            <a:off x="2839702" y="5084555"/>
            <a:ext cx="950812"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Rows</a:t>
            </a:r>
          </a:p>
        </p:txBody>
      </p:sp>
      <p:cxnSp>
        <p:nvCxnSpPr>
          <p:cNvPr id="18" name="Straight Arrow Connector 17"/>
          <p:cNvCxnSpPr/>
          <p:nvPr/>
        </p:nvCxnSpPr>
        <p:spPr>
          <a:xfrm>
            <a:off x="3346105" y="4924527"/>
            <a:ext cx="0" cy="270556"/>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19" name="TextBox 18"/>
          <p:cNvSpPr txBox="1"/>
          <p:nvPr/>
        </p:nvSpPr>
        <p:spPr>
          <a:xfrm>
            <a:off x="9923689" y="19327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8DC63F"/>
                </a:solidFill>
              </a:rPr>
              <a:t>Columns</a:t>
            </a:r>
          </a:p>
        </p:txBody>
      </p:sp>
      <p:cxnSp>
        <p:nvCxnSpPr>
          <p:cNvPr id="20" name="Straight Arrow Connector 19"/>
          <p:cNvCxnSpPr/>
          <p:nvPr/>
        </p:nvCxnSpPr>
        <p:spPr>
          <a:xfrm>
            <a:off x="9461263" y="2204368"/>
            <a:ext cx="541112" cy="0"/>
          </a:xfrm>
          <a:prstGeom prst="straightConnector1">
            <a:avLst/>
          </a:prstGeom>
          <a:ln>
            <a:solidFill>
              <a:srgbClr val="8DC63F"/>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p:cNvCxnSpPr/>
          <p:nvPr/>
        </p:nvCxnSpPr>
        <p:spPr>
          <a:xfrm>
            <a:off x="9461263" y="3771040"/>
            <a:ext cx="541112" cy="0"/>
          </a:xfrm>
          <a:prstGeom prst="straightConnector1">
            <a:avLst/>
          </a:prstGeom>
          <a:ln>
            <a:solidFill>
              <a:srgbClr val="FF0000"/>
            </a:solidFill>
            <a:headEnd type="none"/>
            <a:tailEnd type="triangle"/>
          </a:ln>
        </p:spPr>
        <p:style>
          <a:lnRef idx="1">
            <a:schemeClr val="accent6"/>
          </a:lnRef>
          <a:fillRef idx="0">
            <a:schemeClr val="accent6"/>
          </a:fillRef>
          <a:effectRef idx="0">
            <a:schemeClr val="accent6"/>
          </a:effectRef>
          <a:fontRef idx="minor">
            <a:schemeClr val="tx1"/>
          </a:fontRef>
        </p:style>
      </p:cxnSp>
      <p:sp>
        <p:nvSpPr>
          <p:cNvPr id="23" name="TextBox 22"/>
          <p:cNvSpPr txBox="1"/>
          <p:nvPr/>
        </p:nvSpPr>
        <p:spPr>
          <a:xfrm>
            <a:off x="9971585" y="3498657"/>
            <a:ext cx="1483056" cy="544765"/>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Values</a:t>
            </a:r>
          </a:p>
        </p:txBody>
      </p:sp>
      <p:sp>
        <p:nvSpPr>
          <p:cNvPr id="25" name="Rectangle 24"/>
          <p:cNvSpPr/>
          <p:nvPr/>
        </p:nvSpPr>
        <p:spPr bwMode="auto">
          <a:xfrm>
            <a:off x="3008477" y="2125319"/>
            <a:ext cx="647654" cy="2799208"/>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708665" y="2125319"/>
            <a:ext cx="5752598" cy="230620"/>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a:xfrm>
            <a:off x="608592" y="5610093"/>
            <a:ext cx="10973656" cy="994118"/>
          </a:xfrm>
          <a:prstGeom prst="rect">
            <a:avLst/>
          </a:prstGeom>
        </p:spPr>
        <p:txBody>
          <a:bodyPr wrap="square">
            <a:spAutoFit/>
          </a:bodyPr>
          <a:lstStyle/>
          <a:p>
            <a:pPr>
              <a:lnSpc>
                <a:spcPct val="90000"/>
              </a:lnSpc>
              <a:spcAft>
                <a:spcPts val="600"/>
              </a:spcAft>
            </a:pPr>
            <a:r>
              <a:rPr lang="en-US" b="1" dirty="0">
                <a:solidFill>
                  <a:srgbClr val="505050"/>
                </a:solidFill>
              </a:rPr>
              <a:t>Rule of Thumb for Calculated Column vs Measure </a:t>
            </a:r>
          </a:p>
          <a:p>
            <a:pPr marL="285750" indent="-285750">
              <a:lnSpc>
                <a:spcPct val="90000"/>
              </a:lnSpc>
              <a:spcAft>
                <a:spcPts val="600"/>
              </a:spcAft>
              <a:buFont typeface="Arial" panose="020B0604020202020204" pitchFamily="34" charset="0"/>
              <a:buChar char="•"/>
            </a:pPr>
            <a:r>
              <a:rPr lang="en-US" b="1" dirty="0">
                <a:solidFill>
                  <a:srgbClr val="8DC63F"/>
                </a:solidFill>
              </a:rPr>
              <a:t>Calculated Column </a:t>
            </a:r>
            <a:r>
              <a:rPr lang="en-US" dirty="0">
                <a:solidFill>
                  <a:srgbClr val="8DC63F"/>
                </a:solidFill>
              </a:rPr>
              <a:t>– Use in Page, Report &amp; Visual Filters as well as Slicers, Rows and Columns</a:t>
            </a:r>
          </a:p>
          <a:p>
            <a:pPr marL="285750" indent="-285750">
              <a:lnSpc>
                <a:spcPct val="90000"/>
              </a:lnSpc>
              <a:spcAft>
                <a:spcPts val="600"/>
              </a:spcAft>
              <a:buFont typeface="Arial" panose="020B0604020202020204" pitchFamily="34" charset="0"/>
              <a:buChar char="•"/>
            </a:pPr>
            <a:r>
              <a:rPr lang="en-US" b="1" dirty="0">
                <a:solidFill>
                  <a:srgbClr val="FF0000"/>
                </a:solidFill>
              </a:rPr>
              <a:t>Measures                </a:t>
            </a:r>
            <a:r>
              <a:rPr lang="en-US" dirty="0">
                <a:solidFill>
                  <a:srgbClr val="FF0000"/>
                </a:solidFill>
              </a:rPr>
              <a:t>- Use in Values section </a:t>
            </a:r>
            <a:endParaRPr lang="en-US" b="1" dirty="0">
              <a:solidFill>
                <a:srgbClr val="FF0000"/>
              </a:solidFill>
            </a:endParaRPr>
          </a:p>
        </p:txBody>
      </p:sp>
      <p:sp>
        <p:nvSpPr>
          <p:cNvPr id="28" name="Rectangle 27"/>
          <p:cNvSpPr/>
          <p:nvPr/>
        </p:nvSpPr>
        <p:spPr bwMode="auto">
          <a:xfrm>
            <a:off x="3708665" y="2412623"/>
            <a:ext cx="5752598" cy="251421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506835" y="2067946"/>
            <a:ext cx="1125166" cy="2154195"/>
          </a:xfrm>
          <a:prstGeom prst="rect">
            <a:avLst/>
          </a:prstGeom>
          <a:noFill/>
          <a:ln w="28575">
            <a:solidFill>
              <a:srgbClr val="8DC63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Footer Placeholder 3">
            <a:extLst>
              <a:ext uri="{FF2B5EF4-FFF2-40B4-BE49-F238E27FC236}">
                <a16:creationId xmlns:a16="http://schemas.microsoft.com/office/drawing/2014/main" id="{3CB5AE66-761E-46F7-9B93-41CC01E08162}"/>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760985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noGrp="1"/>
          </p:cNvSpPr>
          <p:nvPr>
            <p:ph type="title" idx="4294967295"/>
          </p:nvPr>
        </p:nvSpPr>
        <p:spPr>
          <a:xfrm>
            <a:off x="5203773" y="485646"/>
            <a:ext cx="6650804" cy="833974"/>
          </a:xfrm>
          <a:prstGeom prst="rect">
            <a:avLst/>
          </a:prstGeom>
          <a:noFill/>
          <a:ln>
            <a:noFill/>
            <a:prstDash/>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80000"/>
              </a:lnSpc>
              <a:spcBef>
                <a:spcPct val="0"/>
              </a:spcBef>
              <a:spcAft>
                <a:spcPts val="0"/>
              </a:spcAft>
              <a:buClrTx/>
              <a:buSzTx/>
              <a:buFontTx/>
              <a:buNone/>
              <a:tabLst/>
              <a:defRPr/>
            </a:pPr>
            <a:r>
              <a:rPr kumimoji="0" lang="en-US" sz="4313" b="0" i="0" u="none" strike="noStrike" kern="1200" cap="none" spc="-102" normalizeH="0" baseline="0" noProof="0" dirty="0">
                <a:ln w="3175">
                  <a:noFill/>
                </a:ln>
                <a:gradFill>
                  <a:gsLst>
                    <a:gs pos="24779">
                      <a:srgbClr val="292929"/>
                    </a:gs>
                    <a:gs pos="52000">
                      <a:srgbClr val="292929"/>
                    </a:gs>
                  </a:gsLst>
                  <a:lin ang="5400000" scaled="1"/>
                </a:gradFill>
                <a:effectLst/>
                <a:uLnTx/>
                <a:uFillTx/>
                <a:latin typeface="+mj-lt"/>
                <a:ea typeface="+mn-ea"/>
                <a:cs typeface="Segoe UI" pitchFamily="34" charset="0"/>
              </a:rPr>
              <a:t>Get Involved on Social</a:t>
            </a:r>
          </a:p>
        </p:txBody>
      </p:sp>
      <p:sp>
        <p:nvSpPr>
          <p:cNvPr id="4" name="Text Placeholder 5"/>
          <p:cNvSpPr txBox="1">
            <a:spLocks/>
          </p:cNvSpPr>
          <p:nvPr/>
        </p:nvSpPr>
        <p:spPr>
          <a:xfrm>
            <a:off x="5203773" y="1486746"/>
            <a:ext cx="6762519" cy="3249695"/>
          </a:xfrm>
          <a:prstGeom prst="rect">
            <a:avLst/>
          </a:prstGeom>
        </p:spPr>
        <p:txBody>
          <a:bodyPr vert="horz" wrap="square" lIns="179285" tIns="89642" rIns="179285" bIns="89642"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spcBef>
                <a:spcPct val="0"/>
              </a:spcBef>
            </a:pPr>
            <a:r>
              <a:rPr lang="en-US" sz="2745" dirty="0">
                <a:solidFill>
                  <a:srgbClr val="000000"/>
                </a:solidFill>
                <a:latin typeface="+mn-lt"/>
              </a:rPr>
              <a:t>Join the Power BI Community </a:t>
            </a:r>
          </a:p>
          <a:p>
            <a:pPr defTabSz="914367">
              <a:spcBef>
                <a:spcPct val="0"/>
              </a:spcBef>
            </a:pPr>
            <a:r>
              <a:rPr lang="en-US" sz="2745" dirty="0">
                <a:solidFill>
                  <a:srgbClr val="000000"/>
                </a:solidFill>
                <a:latin typeface="+mn-lt"/>
              </a:rPr>
              <a:t>Event Hashtag: </a:t>
            </a:r>
            <a:r>
              <a:rPr lang="en-US" sz="2745" dirty="0" err="1">
                <a:solidFill>
                  <a:srgbClr val="000000"/>
                </a:solidFill>
                <a:latin typeface="+mn-lt"/>
              </a:rPr>
              <a:t>AnalyticsAirlift</a:t>
            </a:r>
            <a:endParaRPr lang="en-US" sz="2745" dirty="0">
              <a:solidFill>
                <a:srgbClr val="000000"/>
              </a:solidFill>
              <a:latin typeface="+mn-lt"/>
            </a:endParaRPr>
          </a:p>
          <a:p>
            <a:pPr defTabSz="914367">
              <a:spcBef>
                <a:spcPct val="0"/>
              </a:spcBef>
            </a:pPr>
            <a:r>
              <a:rPr lang="en-US" sz="2800" dirty="0">
                <a:hlinkClick r:id="rId3"/>
              </a:rPr>
              <a:t>https://community.powerbi.com/</a:t>
            </a:r>
            <a:r>
              <a:rPr lang="en-US" sz="2800" dirty="0"/>
              <a:t> </a:t>
            </a:r>
            <a:endParaRPr lang="en-US" sz="2745" dirty="0">
              <a:solidFill>
                <a:schemeClr val="tx1"/>
              </a:solidFill>
              <a:latin typeface="+mn-lt"/>
            </a:endParaRPr>
          </a:p>
          <a:p>
            <a:pPr defTabSz="914367">
              <a:spcBef>
                <a:spcPct val="0"/>
              </a:spcBef>
            </a:pPr>
            <a:endParaRPr lang="en-US" sz="2745" dirty="0">
              <a:solidFill>
                <a:srgbClr val="000000"/>
              </a:solidFill>
              <a:latin typeface="+mn-lt"/>
            </a:endParaRPr>
          </a:p>
          <a:p>
            <a:pPr defTabSz="914367">
              <a:spcBef>
                <a:spcPct val="0"/>
              </a:spcBef>
            </a:pPr>
            <a:r>
              <a:rPr lang="en-US" sz="2745" dirty="0">
                <a:solidFill>
                  <a:srgbClr val="000000"/>
                </a:solidFill>
                <a:latin typeface="+mn-lt"/>
              </a:rPr>
              <a:t>Follow us on:</a:t>
            </a:r>
          </a:p>
          <a:p>
            <a:pPr marL="448193" lvl="1" indent="-448193" defTabSz="914225">
              <a:spcAft>
                <a:spcPts val="1765"/>
              </a:spcAft>
              <a:buFont typeface="Arial" panose="020B0604020202020204" pitchFamily="34" charset="0"/>
              <a:buChar char="•"/>
            </a:pPr>
            <a:r>
              <a:rPr lang="en-US" sz="2745" dirty="0">
                <a:solidFill>
                  <a:schemeClr val="tx2"/>
                </a:solidFill>
              </a:rPr>
              <a:t>Twitter: </a:t>
            </a:r>
            <a:r>
              <a:rPr lang="en-US" sz="2745" dirty="0">
                <a:solidFill>
                  <a:srgbClr val="000000"/>
                </a:solidFill>
              </a:rPr>
              <a:t>@</a:t>
            </a:r>
            <a:r>
              <a:rPr lang="en-US" sz="2745" dirty="0" err="1">
                <a:solidFill>
                  <a:srgbClr val="000000"/>
                </a:solidFill>
              </a:rPr>
              <a:t>MSPowerBI</a:t>
            </a:r>
            <a:endParaRPr lang="en-US" sz="2745" dirty="0">
              <a:solidFill>
                <a:srgbClr val="000000"/>
              </a:solidFill>
            </a:endParaRPr>
          </a:p>
          <a:p>
            <a:pPr marL="448193" lvl="1" indent="-448193" defTabSz="914225">
              <a:spcAft>
                <a:spcPts val="1765"/>
              </a:spcAft>
              <a:buFont typeface="Arial" panose="020B0604020202020204" pitchFamily="34" charset="0"/>
              <a:buChar char="•"/>
              <a:defRPr/>
            </a:pPr>
            <a:r>
              <a:rPr lang="en-US" sz="2745" dirty="0">
                <a:solidFill>
                  <a:schemeClr val="tx2"/>
                </a:solidFill>
              </a:rPr>
              <a:t>Facebook: </a:t>
            </a:r>
            <a:r>
              <a:rPr lang="en-US" sz="2745" dirty="0">
                <a:solidFill>
                  <a:srgbClr val="000000"/>
                </a:solidFill>
              </a:rPr>
              <a:t>Microsoft Power BI</a:t>
            </a:r>
          </a:p>
        </p:txBody>
      </p:sp>
      <p:pic>
        <p:nvPicPr>
          <p:cNvPr id="2" name="Picture 1">
            <a:extLst>
              <a:ext uri="{C183D7F6-B498-43B3-948B-1728B52AA6E4}">
                <adec:decorative xmlns:adec="http://schemas.microsoft.com/office/drawing/2017/decorative" val="1"/>
              </a:ext>
            </a:extLst>
          </p:cNvPr>
          <p:cNvPicPr>
            <a:picLocks noChangeAspect="1"/>
          </p:cNvPicPr>
          <p:nvPr/>
        </p:nvPicPr>
        <p:blipFill rotWithShape="1">
          <a:blip r:embed="rId4"/>
          <a:srcRect r="61035"/>
          <a:stretch/>
        </p:blipFill>
        <p:spPr>
          <a:xfrm>
            <a:off x="3521" y="487"/>
            <a:ext cx="4747844" cy="6857027"/>
          </a:xfrm>
          <a:prstGeom prst="rect">
            <a:avLst/>
          </a:prstGeom>
        </p:spPr>
      </p:pic>
      <p:cxnSp>
        <p:nvCxnSpPr>
          <p:cNvPr id="5" name="Straight Connector 4">
            <a:extLst>
              <a:ext uri="{FF2B5EF4-FFF2-40B4-BE49-F238E27FC236}">
                <a16:creationId xmlns:a16="http://schemas.microsoft.com/office/drawing/2014/main" id="{C92F00F7-4360-4721-A2EA-76828BDDD746}"/>
              </a:ext>
              <a:ext uri="{C183D7F6-B498-43B3-948B-1728B52AA6E4}">
                <adec:decorative xmlns:adec="http://schemas.microsoft.com/office/drawing/2017/decorative" val="1"/>
              </a:ext>
            </a:extLst>
          </p:cNvPr>
          <p:cNvCxnSpPr/>
          <p:nvPr/>
        </p:nvCxnSpPr>
        <p:spPr>
          <a:xfrm flipH="1">
            <a:off x="1613876" y="2308469"/>
            <a:ext cx="373510" cy="2016956"/>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E0E614B-E02C-48A0-8CC3-69DCB3670D28}"/>
              </a:ext>
              <a:ext uri="{C183D7F6-B498-43B3-948B-1728B52AA6E4}">
                <adec:decorative xmlns:adec="http://schemas.microsoft.com/office/drawing/2017/decorative" val="1"/>
              </a:ext>
            </a:extLst>
          </p:cNvPr>
          <p:cNvCxnSpPr/>
          <p:nvPr/>
        </p:nvCxnSpPr>
        <p:spPr>
          <a:xfrm flipH="1">
            <a:off x="2642134" y="2308469"/>
            <a:ext cx="373510" cy="2016956"/>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A9C4CE5-F4A1-4258-86A0-F7584D49CA9F}"/>
              </a:ext>
              <a:ext uri="{C183D7F6-B498-43B3-948B-1728B52AA6E4}">
                <adec:decorative xmlns:adec="http://schemas.microsoft.com/office/drawing/2017/decorative" val="1"/>
              </a:ext>
            </a:extLst>
          </p:cNvPr>
          <p:cNvCxnSpPr>
            <a:cxnSpLocks/>
          </p:cNvCxnSpPr>
          <p:nvPr/>
        </p:nvCxnSpPr>
        <p:spPr>
          <a:xfrm flipH="1">
            <a:off x="1389770" y="2906086"/>
            <a:ext cx="2016956"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88CA48E-A322-4B41-B01B-9D760FDA23C4}"/>
              </a:ext>
              <a:ext uri="{C183D7F6-B498-43B3-948B-1728B52AA6E4}">
                <adec:decorative xmlns:adec="http://schemas.microsoft.com/office/drawing/2017/decorative" val="1"/>
              </a:ext>
            </a:extLst>
          </p:cNvPr>
          <p:cNvCxnSpPr>
            <a:cxnSpLocks/>
          </p:cNvCxnSpPr>
          <p:nvPr/>
        </p:nvCxnSpPr>
        <p:spPr>
          <a:xfrm flipH="1">
            <a:off x="1240366" y="3727808"/>
            <a:ext cx="2016956"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19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866" y="36543"/>
            <a:ext cx="11453776"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DAX Foundations</a:t>
            </a:r>
          </a:p>
        </p:txBody>
      </p:sp>
      <p:sp>
        <p:nvSpPr>
          <p:cNvPr id="5" name="Rectangle 4"/>
          <p:cNvSpPr/>
          <p:nvPr/>
        </p:nvSpPr>
        <p:spPr bwMode="auto">
          <a:xfrm>
            <a:off x="2499639" y="5640507"/>
            <a:ext cx="8026424"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Calculated Columns and Measures</a:t>
            </a:r>
          </a:p>
        </p:txBody>
      </p:sp>
      <p:sp>
        <p:nvSpPr>
          <p:cNvPr id="11" name="Rectangle 10"/>
          <p:cNvSpPr/>
          <p:nvPr/>
        </p:nvSpPr>
        <p:spPr bwMode="auto">
          <a:xfrm>
            <a:off x="3642014" y="3576227"/>
            <a:ext cx="574167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CALCULATE</a:t>
            </a:r>
          </a:p>
        </p:txBody>
      </p:sp>
      <p:sp>
        <p:nvSpPr>
          <p:cNvPr id="13" name="Rectangle 12"/>
          <p:cNvSpPr/>
          <p:nvPr/>
        </p:nvSpPr>
        <p:spPr bwMode="auto">
          <a:xfrm>
            <a:off x="4824124" y="1431737"/>
            <a:ext cx="3377455" cy="926926"/>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Evaluation Contexts</a:t>
            </a:r>
          </a:p>
        </p:txBody>
      </p:sp>
      <p:sp>
        <p:nvSpPr>
          <p:cNvPr id="15" name="Title 1"/>
          <p:cNvSpPr>
            <a:spLocks noGrp="1"/>
          </p:cNvSpPr>
          <p:nvPr>
            <p:ph type="title"/>
          </p:nvPr>
        </p:nvSpPr>
        <p:spPr>
          <a:xfrm>
            <a:off x="112735" y="801365"/>
            <a:ext cx="11655840" cy="524527"/>
          </a:xfrm>
        </p:spPr>
        <p:txBody>
          <a:bodyPr vert="horz" wrap="square" lIns="146304" tIns="91440" rIns="146304" bIns="91440" rtlCol="0" anchor="t">
            <a:noAutofit/>
          </a:bodyPr>
          <a:lstStyle/>
          <a:p>
            <a:r>
              <a:rPr lang="en-US" sz="2800" b="1" dirty="0">
                <a:latin typeface="+mn-lt"/>
              </a:rPr>
              <a:t>PATH to DAX Expertise</a:t>
            </a:r>
          </a:p>
        </p:txBody>
      </p:sp>
      <p:sp>
        <p:nvSpPr>
          <p:cNvPr id="2" name="Footer Placeholder 1">
            <a:extLst>
              <a:ext uri="{FF2B5EF4-FFF2-40B4-BE49-F238E27FC236}">
                <a16:creationId xmlns:a16="http://schemas.microsoft.com/office/drawing/2014/main" id="{4993FC88-25A3-4DD4-ACEF-1742AC85D25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65770610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DAX Function Types</a:t>
            </a:r>
          </a:p>
        </p:txBody>
      </p:sp>
      <p:sp>
        <p:nvSpPr>
          <p:cNvPr id="9" name="Rectangle 8"/>
          <p:cNvSpPr/>
          <p:nvPr/>
        </p:nvSpPr>
        <p:spPr bwMode="auto">
          <a:xfrm>
            <a:off x="1438224" y="1914388"/>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Scalar Functions</a:t>
            </a:r>
          </a:p>
        </p:txBody>
      </p:sp>
      <p:sp>
        <p:nvSpPr>
          <p:cNvPr id="10" name="Rectangle 9"/>
          <p:cNvSpPr/>
          <p:nvPr/>
        </p:nvSpPr>
        <p:spPr bwMode="auto">
          <a:xfrm>
            <a:off x="7199227" y="1914388"/>
            <a:ext cx="3377455" cy="926926"/>
          </a:xfrm>
          <a:prstGeom prst="rect">
            <a:avLst/>
          </a:prstGeom>
          <a:solidFill>
            <a:srgbClr val="7676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Table Functions</a:t>
            </a:r>
          </a:p>
        </p:txBody>
      </p:sp>
      <p:sp>
        <p:nvSpPr>
          <p:cNvPr id="4" name="Rectangle 3"/>
          <p:cNvSpPr/>
          <p:nvPr/>
        </p:nvSpPr>
        <p:spPr>
          <a:xfrm>
            <a:off x="1351706" y="3412170"/>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Scalar functions return a Single value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SUM(Sale[Sales Amount])</a:t>
            </a:r>
          </a:p>
        </p:txBody>
      </p:sp>
      <p:sp>
        <p:nvSpPr>
          <p:cNvPr id="11" name="Rectangle 10"/>
          <p:cNvSpPr/>
          <p:nvPr/>
        </p:nvSpPr>
        <p:spPr>
          <a:xfrm>
            <a:off x="7053071" y="3412170"/>
            <a:ext cx="4047451" cy="1243417"/>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Table functions return a Table as an output</a:t>
            </a:r>
          </a:p>
          <a:p>
            <a:pPr>
              <a:lnSpc>
                <a:spcPct val="90000"/>
              </a:lnSpc>
              <a:spcAft>
                <a:spcPts val="600"/>
              </a:spcAft>
            </a:pPr>
            <a:endParaRPr lang="en-US"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Ex. ALL(GeographyDim)</a:t>
            </a:r>
          </a:p>
        </p:txBody>
      </p:sp>
      <p:sp>
        <p:nvSpPr>
          <p:cNvPr id="5" name="TextBox 4"/>
          <p:cNvSpPr txBox="1"/>
          <p:nvPr/>
        </p:nvSpPr>
        <p:spPr>
          <a:xfrm>
            <a:off x="490438" y="5416612"/>
            <a:ext cx="1150619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There are other ways to classify functions – By kind of operation they perform etc.</a:t>
            </a:r>
          </a:p>
        </p:txBody>
      </p:sp>
      <p:sp>
        <p:nvSpPr>
          <p:cNvPr id="2" name="Footer Placeholder 1">
            <a:extLst>
              <a:ext uri="{FF2B5EF4-FFF2-40B4-BE49-F238E27FC236}">
                <a16:creationId xmlns:a16="http://schemas.microsoft.com/office/drawing/2014/main" id="{4D47A040-E365-47F7-905E-CB24E3215081}"/>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10992508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Evaluation Context</a:t>
            </a:r>
          </a:p>
        </p:txBody>
      </p:sp>
      <p:sp>
        <p:nvSpPr>
          <p:cNvPr id="11" name="Rectangle 10"/>
          <p:cNvSpPr/>
          <p:nvPr/>
        </p:nvSpPr>
        <p:spPr>
          <a:xfrm>
            <a:off x="267500" y="1912953"/>
            <a:ext cx="10710176" cy="480131"/>
          </a:xfrm>
          <a:prstGeom prst="rect">
            <a:avLst/>
          </a:prstGeom>
        </p:spPr>
        <p:txBody>
          <a:bodyPr wrap="none">
            <a:spAutoFit/>
          </a:bodyPr>
          <a:lstStyle/>
          <a:p>
            <a:pPr>
              <a:lnSpc>
                <a:spcPct val="90000"/>
              </a:lnSpc>
              <a:spcAft>
                <a:spcPts val="600"/>
              </a:spcAft>
            </a:pPr>
            <a:r>
              <a:rPr lang="en-US" sz="2800" b="1" dirty="0">
                <a:solidFill>
                  <a:srgbClr val="6A4B16"/>
                </a:solidFill>
              </a:rPr>
              <a:t>There are two contexts under which calculations are evaluated</a:t>
            </a:r>
          </a:p>
        </p:txBody>
      </p:sp>
      <p:sp>
        <p:nvSpPr>
          <p:cNvPr id="10" name="Rectangle 9"/>
          <p:cNvSpPr/>
          <p:nvPr/>
        </p:nvSpPr>
        <p:spPr bwMode="auto">
          <a:xfrm>
            <a:off x="1993900"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
        <p:nvSpPr>
          <p:cNvPr id="2" name="Footer Placeholder 1">
            <a:extLst>
              <a:ext uri="{FF2B5EF4-FFF2-40B4-BE49-F238E27FC236}">
                <a16:creationId xmlns:a16="http://schemas.microsoft.com/office/drawing/2014/main" id="{F199AB9E-3D12-48FA-B4AE-EC429FA5C753}"/>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4147644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355041" y="3341271"/>
            <a:ext cx="3746971" cy="1457155"/>
          </a:xfrm>
          <a:prstGeom prst="rect">
            <a:avLst/>
          </a:prstGeom>
        </p:spPr>
      </p:pic>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Row context in Calculated Column</a:t>
            </a:r>
          </a:p>
        </p:txBody>
      </p:sp>
      <p:sp>
        <p:nvSpPr>
          <p:cNvPr id="10" name="Rectangle 9"/>
          <p:cNvSpPr/>
          <p:nvPr/>
        </p:nvSpPr>
        <p:spPr bwMode="auto">
          <a:xfrm>
            <a:off x="316941" y="3501081"/>
            <a:ext cx="4572000" cy="27368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Curved Left Arrow 21"/>
          <p:cNvSpPr/>
          <p:nvPr/>
        </p:nvSpPr>
        <p:spPr bwMode="auto">
          <a:xfrm>
            <a:off x="4927041" y="3608808"/>
            <a:ext cx="297117" cy="351914"/>
          </a:xfrm>
          <a:prstGeom prst="curvedLeftArrow">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16941" y="3736469"/>
            <a:ext cx="4572000" cy="24209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a:xfrm>
            <a:off x="5713970" y="3341271"/>
            <a:ext cx="6046230" cy="1908215"/>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row by row</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under which formula is evaluated for each row is called “Row Context”</a:t>
            </a:r>
            <a:endParaRPr lang="en-US" sz="2400" b="1" dirty="0">
              <a:solidFill>
                <a:srgbClr val="00B0F0"/>
              </a:solidFill>
            </a:endParaRPr>
          </a:p>
        </p:txBody>
      </p:sp>
      <p:sp>
        <p:nvSpPr>
          <p:cNvPr id="20" name="Rectangle 19"/>
          <p:cNvSpPr/>
          <p:nvPr/>
        </p:nvSpPr>
        <p:spPr>
          <a:xfrm>
            <a:off x="355042" y="1966045"/>
            <a:ext cx="7136569" cy="369332"/>
          </a:xfrm>
          <a:prstGeom prst="rect">
            <a:avLst/>
          </a:prstGeom>
        </p:spPr>
        <p:txBody>
          <a:bodyPr wrap="none">
            <a:spAutoFit/>
          </a:bodyPr>
          <a:lstStyle/>
          <a:p>
            <a:r>
              <a:rPr lang="en-US" b="1" dirty="0">
                <a:solidFill>
                  <a:srgbClr val="00B0F0"/>
                </a:solidFill>
              </a:rPr>
              <a:t>Sales[COGS] = RELATED(ProductDim[Unit Cost]) * Sales[Units]</a:t>
            </a:r>
          </a:p>
        </p:txBody>
      </p:sp>
      <p:sp>
        <p:nvSpPr>
          <p:cNvPr id="12" name="Rectangle 11"/>
          <p:cNvSpPr/>
          <p:nvPr/>
        </p:nvSpPr>
        <p:spPr>
          <a:xfrm>
            <a:off x="165603" y="6259610"/>
            <a:ext cx="11860793" cy="341632"/>
          </a:xfrm>
          <a:prstGeom prst="rect">
            <a:avLst/>
          </a:prstGeom>
          <a:solidFill>
            <a:schemeClr val="bg1"/>
          </a:solidFill>
        </p:spPr>
        <p:txBody>
          <a:bodyPr wrap="square">
            <a:spAutoFit/>
          </a:bodyPr>
          <a:lstStyle/>
          <a:p>
            <a:pPr>
              <a:lnSpc>
                <a:spcPct val="90000"/>
              </a:lnSpc>
              <a:spcAft>
                <a:spcPts val="600"/>
              </a:spcAft>
            </a:pPr>
            <a:r>
              <a:rPr lang="en-US" b="1" dirty="0">
                <a:gradFill>
                  <a:gsLst>
                    <a:gs pos="2917">
                      <a:schemeClr val="tx1"/>
                    </a:gs>
                    <a:gs pos="30000">
                      <a:schemeClr val="tx1"/>
                    </a:gs>
                  </a:gsLst>
                  <a:lin ang="5400000" scaled="0"/>
                </a:gradFill>
              </a:rPr>
              <a:t>Pro Tip:</a:t>
            </a:r>
            <a:r>
              <a:rPr lang="en-US" dirty="0">
                <a:gradFill>
                  <a:gsLst>
                    <a:gs pos="2917">
                      <a:schemeClr val="tx1"/>
                    </a:gs>
                    <a:gs pos="30000">
                      <a:schemeClr val="tx1"/>
                    </a:gs>
                  </a:gsLst>
                  <a:lin ang="5400000" scaled="0"/>
                </a:gradFill>
              </a:rPr>
              <a:t> To accumulate up from Fact to Dimension, use </a:t>
            </a:r>
            <a:r>
              <a:rPr lang="en-US" b="1" dirty="0">
                <a:gradFill>
                  <a:gsLst>
                    <a:gs pos="2917">
                      <a:schemeClr val="tx1"/>
                    </a:gs>
                    <a:gs pos="30000">
                      <a:schemeClr val="tx1"/>
                    </a:gs>
                  </a:gsLst>
                  <a:lin ang="5400000" scaled="0"/>
                </a:gradFill>
              </a:rPr>
              <a:t>RELATEDTABLE()</a:t>
            </a:r>
          </a:p>
        </p:txBody>
      </p:sp>
      <p:sp>
        <p:nvSpPr>
          <p:cNvPr id="2" name="Footer Placeholder 1">
            <a:extLst>
              <a:ext uri="{FF2B5EF4-FFF2-40B4-BE49-F238E27FC236}">
                <a16:creationId xmlns:a16="http://schemas.microsoft.com/office/drawing/2014/main" id="{FB184FAC-01A5-490B-8F13-CB0E59770CB8}"/>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35412563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Evaluation Context</a:t>
            </a:r>
          </a:p>
        </p:txBody>
      </p:sp>
      <p:sp>
        <p:nvSpPr>
          <p:cNvPr id="11" name="Rectangle 10"/>
          <p:cNvSpPr/>
          <p:nvPr/>
        </p:nvSpPr>
        <p:spPr>
          <a:xfrm>
            <a:off x="267500" y="1912953"/>
            <a:ext cx="11861517" cy="424732"/>
          </a:xfrm>
          <a:prstGeom prst="rect">
            <a:avLst/>
          </a:prstGeom>
        </p:spPr>
        <p:txBody>
          <a:bodyPr wrap="none">
            <a:spAutoFit/>
          </a:bodyPr>
          <a:lstStyle/>
          <a:p>
            <a:pPr>
              <a:lnSpc>
                <a:spcPct val="90000"/>
              </a:lnSpc>
              <a:spcAft>
                <a:spcPts val="600"/>
              </a:spcAft>
            </a:pPr>
            <a:r>
              <a:rPr lang="en-US" sz="2400" b="1" dirty="0">
                <a:solidFill>
                  <a:srgbClr val="6A4B16"/>
                </a:solidFill>
              </a:rPr>
              <a:t>Both Calculated Columns and Measures are always evaluated under two contexts</a:t>
            </a:r>
          </a:p>
        </p:txBody>
      </p:sp>
      <p:sp>
        <p:nvSpPr>
          <p:cNvPr id="10" name="Rectangle 9"/>
          <p:cNvSpPr/>
          <p:nvPr/>
        </p:nvSpPr>
        <p:spPr bwMode="auto">
          <a:xfrm>
            <a:off x="1993900" y="2629640"/>
            <a:ext cx="3175000" cy="2794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Row Context</a:t>
            </a:r>
          </a:p>
        </p:txBody>
      </p:sp>
      <p:sp>
        <p:nvSpPr>
          <p:cNvPr id="13" name="Rectangle 12"/>
          <p:cNvSpPr/>
          <p:nvPr/>
        </p:nvSpPr>
        <p:spPr bwMode="auto">
          <a:xfrm>
            <a:off x="7216704" y="2629640"/>
            <a:ext cx="3175000" cy="2794000"/>
          </a:xfrm>
          <a:prstGeom prst="rect">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Filter Context</a:t>
            </a:r>
          </a:p>
        </p:txBody>
      </p:sp>
      <p:sp>
        <p:nvSpPr>
          <p:cNvPr id="2" name="Footer Placeholder 1">
            <a:extLst>
              <a:ext uri="{FF2B5EF4-FFF2-40B4-BE49-F238E27FC236}">
                <a16:creationId xmlns:a16="http://schemas.microsoft.com/office/drawing/2014/main" id="{E73B47F1-26DA-475E-AB85-5BB6878CBFC0}"/>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2702531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Filter Context in Measures</a:t>
            </a:r>
          </a:p>
        </p:txBody>
      </p:sp>
      <p:pic>
        <p:nvPicPr>
          <p:cNvPr id="9" name="Picture 8"/>
          <p:cNvPicPr>
            <a:picLocks noChangeAspect="1"/>
          </p:cNvPicPr>
          <p:nvPr/>
        </p:nvPicPr>
        <p:blipFill>
          <a:blip r:embed="rId3"/>
          <a:stretch>
            <a:fillRect/>
          </a:stretch>
        </p:blipFill>
        <p:spPr>
          <a:xfrm>
            <a:off x="421146" y="3198215"/>
            <a:ext cx="8200034" cy="3091816"/>
          </a:xfrm>
          <a:prstGeom prst="rect">
            <a:avLst/>
          </a:prstGeom>
          <a:ln w="38100">
            <a:noFill/>
          </a:ln>
        </p:spPr>
      </p:pic>
      <p:sp>
        <p:nvSpPr>
          <p:cNvPr id="18" name="Rectangle 17"/>
          <p:cNvSpPr/>
          <p:nvPr/>
        </p:nvSpPr>
        <p:spPr bwMode="auto">
          <a:xfrm>
            <a:off x="1960594" y="6004142"/>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2706840" y="3490823"/>
            <a:ext cx="1204711" cy="26431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2706840" y="6004142"/>
            <a:ext cx="1204711"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661207" y="4908489"/>
            <a:ext cx="584346" cy="23592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355042" y="2574156"/>
            <a:ext cx="4379796" cy="369332"/>
          </a:xfrm>
          <a:prstGeom prst="rect">
            <a:avLst/>
          </a:prstGeom>
        </p:spPr>
        <p:txBody>
          <a:bodyPr wrap="square">
            <a:spAutoFit/>
          </a:bodyPr>
          <a:lstStyle/>
          <a:p>
            <a:r>
              <a:rPr lang="en-US" dirty="0">
                <a:solidFill>
                  <a:srgbClr val="FF0000"/>
                </a:solidFill>
              </a:rPr>
              <a:t>Filter Context for current coordinate</a:t>
            </a:r>
            <a:endParaRPr lang="en-US" b="1" dirty="0">
              <a:solidFill>
                <a:srgbClr val="FF0000"/>
              </a:solidFill>
            </a:endParaRPr>
          </a:p>
        </p:txBody>
      </p:sp>
      <p:sp>
        <p:nvSpPr>
          <p:cNvPr id="3" name="Rectangle 2"/>
          <p:cNvSpPr/>
          <p:nvPr/>
        </p:nvSpPr>
        <p:spPr>
          <a:xfrm>
            <a:off x="4239361" y="2574156"/>
            <a:ext cx="1665480" cy="369332"/>
          </a:xfrm>
          <a:prstGeom prst="rect">
            <a:avLst/>
          </a:prstGeom>
        </p:spPr>
        <p:txBody>
          <a:bodyPr wrap="square">
            <a:spAutoFit/>
          </a:bodyPr>
          <a:lstStyle/>
          <a:p>
            <a:r>
              <a:rPr lang="en-US" dirty="0">
                <a:solidFill>
                  <a:srgbClr val="FF0000"/>
                </a:solidFill>
              </a:rPr>
              <a:t>Year = 2015,</a:t>
            </a:r>
            <a:endParaRPr lang="en-US" dirty="0"/>
          </a:p>
        </p:txBody>
      </p:sp>
      <p:sp>
        <p:nvSpPr>
          <p:cNvPr id="10" name="Rectangle 9"/>
          <p:cNvSpPr/>
          <p:nvPr/>
        </p:nvSpPr>
        <p:spPr>
          <a:xfrm>
            <a:off x="5619964" y="2574156"/>
            <a:ext cx="1663410" cy="369332"/>
          </a:xfrm>
          <a:prstGeom prst="rect">
            <a:avLst/>
          </a:prstGeom>
        </p:spPr>
        <p:txBody>
          <a:bodyPr wrap="square">
            <a:spAutoFit/>
          </a:bodyPr>
          <a:lstStyle/>
          <a:p>
            <a:r>
              <a:rPr lang="en-US" dirty="0">
                <a:solidFill>
                  <a:srgbClr val="FF0000"/>
                </a:solidFill>
              </a:rPr>
              <a:t>State = </a:t>
            </a:r>
            <a:r>
              <a:rPr lang="en-US" b="1" dirty="0">
                <a:solidFill>
                  <a:srgbClr val="FF0000"/>
                </a:solidFill>
              </a:rPr>
              <a:t>HI</a:t>
            </a:r>
            <a:r>
              <a:rPr lang="en-US" dirty="0">
                <a:solidFill>
                  <a:srgbClr val="FF0000"/>
                </a:solidFill>
              </a:rPr>
              <a:t>, </a:t>
            </a:r>
            <a:endParaRPr lang="en-US" dirty="0"/>
          </a:p>
        </p:txBody>
      </p:sp>
      <p:sp>
        <p:nvSpPr>
          <p:cNvPr id="11" name="Rectangle 10"/>
          <p:cNvSpPr/>
          <p:nvPr/>
        </p:nvSpPr>
        <p:spPr>
          <a:xfrm>
            <a:off x="7028852" y="2574156"/>
            <a:ext cx="1801744" cy="369332"/>
          </a:xfrm>
          <a:prstGeom prst="rect">
            <a:avLst/>
          </a:prstGeom>
        </p:spPr>
        <p:txBody>
          <a:bodyPr wrap="square">
            <a:spAutoFit/>
          </a:bodyPr>
          <a:lstStyle/>
          <a:p>
            <a:r>
              <a:rPr lang="en-US" dirty="0">
                <a:solidFill>
                  <a:srgbClr val="FF0000"/>
                </a:solidFill>
              </a:rPr>
              <a:t>Quarter = </a:t>
            </a:r>
            <a:r>
              <a:rPr lang="en-US" b="1" dirty="0">
                <a:solidFill>
                  <a:srgbClr val="FF0000"/>
                </a:solidFill>
              </a:rPr>
              <a:t>Q1</a:t>
            </a:r>
          </a:p>
        </p:txBody>
      </p:sp>
      <p:sp>
        <p:nvSpPr>
          <p:cNvPr id="17" name="Rectangle 16"/>
          <p:cNvSpPr/>
          <p:nvPr/>
        </p:nvSpPr>
        <p:spPr>
          <a:xfrm>
            <a:off x="8830596" y="3216693"/>
            <a:ext cx="3361404" cy="2905411"/>
          </a:xfrm>
          <a:prstGeom prst="rect">
            <a:avLst/>
          </a:prstGeom>
        </p:spPr>
        <p:txBody>
          <a:bodyPr wrap="square">
            <a:spAutoFit/>
          </a:bodyPr>
          <a:lstStyle/>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Formula is evaluated for each “Coordinate” in each visual</a:t>
            </a:r>
          </a:p>
          <a:p>
            <a:pPr marL="342900" lvl="0" indent="-342900">
              <a:lnSpc>
                <a:spcPct val="90000"/>
              </a:lnSpc>
              <a:spcAft>
                <a:spcPts val="600"/>
              </a:spcAft>
              <a:buFont typeface="Arial" panose="020B0604020202020204" pitchFamily="34" charset="0"/>
              <a:buChar char="•"/>
            </a:pPr>
            <a:endParaRPr lang="en-US" sz="2400" dirty="0">
              <a:gradFill>
                <a:gsLst>
                  <a:gs pos="2917">
                    <a:srgbClr val="505050"/>
                  </a:gs>
                  <a:gs pos="30000">
                    <a:srgbClr val="505050"/>
                  </a:gs>
                </a:gsLst>
                <a:lin ang="5400000" scaled="0"/>
              </a:gradFill>
            </a:endParaRPr>
          </a:p>
          <a:p>
            <a:pPr marL="342900" lvl="0" indent="-342900">
              <a:lnSpc>
                <a:spcPct val="90000"/>
              </a:lnSpc>
              <a:spcAft>
                <a:spcPts val="600"/>
              </a:spcAft>
              <a:buFont typeface="Arial" panose="020B0604020202020204" pitchFamily="34" charset="0"/>
              <a:buChar char="•"/>
            </a:pPr>
            <a:r>
              <a:rPr lang="en-US" sz="2400" dirty="0">
                <a:gradFill>
                  <a:gsLst>
                    <a:gs pos="2917">
                      <a:srgbClr val="505050"/>
                    </a:gs>
                    <a:gs pos="30000">
                      <a:srgbClr val="505050"/>
                    </a:gs>
                  </a:gsLst>
                  <a:lin ang="5400000" scaled="0"/>
                </a:gradFill>
              </a:rPr>
              <a:t>The context for each coordinate is called “Filter Context”</a:t>
            </a:r>
            <a:endParaRPr lang="en-US" sz="2400" b="1" dirty="0">
              <a:solidFill>
                <a:srgbClr val="00B0F0"/>
              </a:solidFill>
            </a:endParaRPr>
          </a:p>
        </p:txBody>
      </p:sp>
      <p:sp>
        <p:nvSpPr>
          <p:cNvPr id="12" name="Rectangle 11">
            <a:extLst>
              <a:ext uri="{FF2B5EF4-FFF2-40B4-BE49-F238E27FC236}">
                <a16:creationId xmlns:a16="http://schemas.microsoft.com/office/drawing/2014/main" id="{52397968-1BFE-4638-895F-3A5E1EC9BDFE}"/>
              </a:ext>
            </a:extLst>
          </p:cNvPr>
          <p:cNvSpPr/>
          <p:nvPr/>
        </p:nvSpPr>
        <p:spPr>
          <a:xfrm>
            <a:off x="421146" y="1188043"/>
            <a:ext cx="6702288" cy="523220"/>
          </a:xfrm>
          <a:prstGeom prst="rect">
            <a:avLst/>
          </a:prstGeom>
        </p:spPr>
        <p:txBody>
          <a:bodyPr wrap="square">
            <a:spAutoFit/>
          </a:bodyPr>
          <a:lstStyle/>
          <a:p>
            <a:r>
              <a:rPr lang="en-US" sz="2800" b="1" spc="-100" dirty="0">
                <a:ln w="3175">
                  <a:noFill/>
                </a:ln>
                <a:gradFill>
                  <a:gsLst>
                    <a:gs pos="1250">
                      <a:srgbClr val="505050"/>
                    </a:gs>
                    <a:gs pos="100000">
                      <a:srgbClr val="505050"/>
                    </a:gs>
                  </a:gsLst>
                  <a:lin ang="5400000" scaled="0"/>
                </a:gradFill>
                <a:cs typeface="Segoe UI" pitchFamily="34" charset="0"/>
              </a:rPr>
              <a:t>Filter Context in a Measure – Example 1</a:t>
            </a:r>
            <a:endParaRPr lang="en-US" dirty="0"/>
          </a:p>
        </p:txBody>
      </p:sp>
      <p:sp>
        <p:nvSpPr>
          <p:cNvPr id="2" name="Footer Placeholder 1">
            <a:extLst>
              <a:ext uri="{FF2B5EF4-FFF2-40B4-BE49-F238E27FC236}">
                <a16:creationId xmlns:a16="http://schemas.microsoft.com/office/drawing/2014/main" id="{DF4F023D-0D84-47DB-B92A-386B75DBBAC5}"/>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423490376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09771" y="3126310"/>
            <a:ext cx="3402781" cy="3201707"/>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 – Example 2</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421146" y="1947425"/>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5" name="Rectangle 4"/>
          <p:cNvSpPr/>
          <p:nvPr/>
        </p:nvSpPr>
        <p:spPr>
          <a:xfrm>
            <a:off x="412974"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Q1</a:t>
            </a:r>
          </a:p>
        </p:txBody>
      </p:sp>
      <p:sp>
        <p:nvSpPr>
          <p:cNvPr id="15" name="Rectangle 14"/>
          <p:cNvSpPr/>
          <p:nvPr/>
        </p:nvSpPr>
        <p:spPr bwMode="auto">
          <a:xfrm>
            <a:off x="864788" y="4410003"/>
            <a:ext cx="685715" cy="191801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792874" y="3126310"/>
            <a:ext cx="1159036" cy="2126562"/>
            <a:chOff x="9720470" y="865116"/>
            <a:chExt cx="1159036" cy="2126562"/>
          </a:xfrm>
        </p:grpSpPr>
        <p:pic>
          <p:nvPicPr>
            <p:cNvPr id="3" name="Picture 2"/>
            <p:cNvPicPr>
              <a:picLocks noChangeAspect="1"/>
            </p:cNvPicPr>
            <p:nvPr/>
          </p:nvPicPr>
          <p:blipFill rotWithShape="1">
            <a:blip r:embed="rId4"/>
            <a:srcRect l="74157" b="33553"/>
            <a:stretch/>
          </p:blipFill>
          <p:spPr>
            <a:xfrm>
              <a:off x="9720470" y="865116"/>
              <a:ext cx="1159036" cy="2126562"/>
            </a:xfrm>
            <a:prstGeom prst="rect">
              <a:avLst/>
            </a:prstGeom>
          </p:spPr>
        </p:pic>
        <p:sp>
          <p:nvSpPr>
            <p:cNvPr id="16" name="Rectangle 15"/>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5" name="Rectangle 24"/>
          <p:cNvSpPr/>
          <p:nvPr/>
        </p:nvSpPr>
        <p:spPr>
          <a:xfrm>
            <a:off x="7255128" y="2587044"/>
            <a:ext cx="4646706" cy="369332"/>
          </a:xfrm>
          <a:prstGeom prst="rect">
            <a:avLst/>
          </a:prstGeom>
        </p:spPr>
        <p:txBody>
          <a:bodyPr wrap="square">
            <a:spAutoFit/>
          </a:bodyPr>
          <a:lstStyle/>
          <a:p>
            <a:r>
              <a:rPr lang="en-US" dirty="0">
                <a:solidFill>
                  <a:srgbClr val="FF0000"/>
                </a:solidFill>
              </a:rPr>
              <a:t>Filter Context : Year = 2015, Quarter = </a:t>
            </a:r>
            <a:r>
              <a:rPr lang="en-US" b="1" dirty="0">
                <a:solidFill>
                  <a:srgbClr val="FF0000"/>
                </a:solidFill>
              </a:rPr>
              <a:t>Q2</a:t>
            </a:r>
          </a:p>
        </p:txBody>
      </p:sp>
      <p:pic>
        <p:nvPicPr>
          <p:cNvPr id="12" name="Picture 11"/>
          <p:cNvPicPr>
            <a:picLocks noChangeAspect="1"/>
          </p:cNvPicPr>
          <p:nvPr/>
        </p:nvPicPr>
        <p:blipFill>
          <a:blip r:embed="rId3"/>
          <a:stretch>
            <a:fillRect/>
          </a:stretch>
        </p:blipFill>
        <p:spPr>
          <a:xfrm>
            <a:off x="7194281" y="3126310"/>
            <a:ext cx="3400832" cy="3199874"/>
          </a:xfrm>
          <a:prstGeom prst="rect">
            <a:avLst/>
          </a:prstGeom>
        </p:spPr>
      </p:pic>
      <p:grpSp>
        <p:nvGrpSpPr>
          <p:cNvPr id="19" name="Group 18"/>
          <p:cNvGrpSpPr/>
          <p:nvPr/>
        </p:nvGrpSpPr>
        <p:grpSpPr>
          <a:xfrm>
            <a:off x="10595113" y="3126310"/>
            <a:ext cx="1159036" cy="2126562"/>
            <a:chOff x="9720470" y="865116"/>
            <a:chExt cx="1159036" cy="2126562"/>
          </a:xfrm>
        </p:grpSpPr>
        <p:pic>
          <p:nvPicPr>
            <p:cNvPr id="20" name="Picture 19"/>
            <p:cNvPicPr>
              <a:picLocks noChangeAspect="1"/>
            </p:cNvPicPr>
            <p:nvPr/>
          </p:nvPicPr>
          <p:blipFill rotWithShape="1">
            <a:blip r:embed="rId4"/>
            <a:srcRect l="74157" b="33553"/>
            <a:stretch/>
          </p:blipFill>
          <p:spPr>
            <a:xfrm>
              <a:off x="9720470" y="865116"/>
              <a:ext cx="1159036" cy="2126562"/>
            </a:xfrm>
            <a:prstGeom prst="rect">
              <a:avLst/>
            </a:prstGeom>
          </p:spPr>
        </p:pic>
        <p:sp>
          <p:nvSpPr>
            <p:cNvPr id="21" name="Rectangle 20"/>
            <p:cNvSpPr/>
            <p:nvPr/>
          </p:nvSpPr>
          <p:spPr bwMode="auto">
            <a:xfrm>
              <a:off x="9902821" y="2187756"/>
              <a:ext cx="794333" cy="172873"/>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2" name="Rectangle 21"/>
          <p:cNvSpPr/>
          <p:nvPr/>
        </p:nvSpPr>
        <p:spPr bwMode="auto">
          <a:xfrm>
            <a:off x="8322923" y="3576378"/>
            <a:ext cx="685715" cy="2749805"/>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a Measure </a:t>
            </a:r>
          </a:p>
        </p:txBody>
      </p:sp>
      <p:sp>
        <p:nvSpPr>
          <p:cNvPr id="7" name="Footer Placeholder 6">
            <a:extLst>
              <a:ext uri="{FF2B5EF4-FFF2-40B4-BE49-F238E27FC236}">
                <a16:creationId xmlns:a16="http://schemas.microsoft.com/office/drawing/2014/main" id="{90447DAF-3B4F-4BAC-9276-CF7BCD0543A1}"/>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054178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15" grpId="0" animBg="1"/>
      <p:bldP spid="25" grpId="0"/>
      <p:bldP spid="2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in a Measure</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421146" y="1975873"/>
            <a:ext cx="8200034" cy="369332"/>
          </a:xfrm>
          <a:prstGeom prst="rect">
            <a:avLst/>
          </a:prstGeom>
        </p:spPr>
        <p:txBody>
          <a:bodyPr wrap="square">
            <a:spAutoFit/>
          </a:bodyPr>
          <a:lstStyle/>
          <a:p>
            <a:r>
              <a:rPr lang="en-US" b="1" dirty="0">
                <a:solidFill>
                  <a:srgbClr val="00B0F0"/>
                </a:solidFill>
              </a:rPr>
              <a:t>[Total Sales] = SUM(Sales[Sales Amount])</a:t>
            </a:r>
          </a:p>
        </p:txBody>
      </p:sp>
      <p:sp>
        <p:nvSpPr>
          <p:cNvPr id="18" name="TextBox 17"/>
          <p:cNvSpPr txBox="1"/>
          <p:nvPr/>
        </p:nvSpPr>
        <p:spPr>
          <a:xfrm>
            <a:off x="267500" y="3391947"/>
            <a:ext cx="11411276" cy="1501950"/>
          </a:xfrm>
          <a:prstGeom prst="rect">
            <a:avLst/>
          </a:prstGeom>
          <a:noFill/>
        </p:spPr>
        <p:txBody>
          <a:bodyPr wrap="square" lIns="182880" tIns="146304" rIns="182880" bIns="146304" rtlCol="0">
            <a:spAutoFit/>
          </a:bodyPr>
          <a:lstStyle/>
          <a:p>
            <a:pPr>
              <a:lnSpc>
                <a:spcPct val="90000"/>
              </a:lnSpc>
              <a:spcAft>
                <a:spcPts val="600"/>
              </a:spcAft>
            </a:pPr>
            <a:r>
              <a:rPr lang="en-US" sz="2800" b="1" dirty="0">
                <a:gradFill>
                  <a:gsLst>
                    <a:gs pos="2917">
                      <a:schemeClr val="tx1"/>
                    </a:gs>
                    <a:gs pos="30000">
                      <a:schemeClr val="tx1"/>
                    </a:gs>
                  </a:gsLst>
                  <a:lin ang="5400000" scaled="0"/>
                </a:gradFill>
              </a:rPr>
              <a:t>Better definition of above measure: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“Total Sales” – SUM of Sales[Sales Amount] column </a:t>
            </a:r>
            <a:r>
              <a:rPr lang="en-US" sz="2400" b="1" dirty="0">
                <a:solidFill>
                  <a:srgbClr val="00B0F0"/>
                </a:solidFill>
              </a:rPr>
              <a:t>under a filter context</a:t>
            </a:r>
          </a:p>
        </p:txBody>
      </p:sp>
      <p:sp>
        <p:nvSpPr>
          <p:cNvPr id="9" name="TextBox 8"/>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in a Measure </a:t>
            </a:r>
          </a:p>
        </p:txBody>
      </p:sp>
      <p:sp>
        <p:nvSpPr>
          <p:cNvPr id="3" name="Footer Placeholder 2">
            <a:extLst>
              <a:ext uri="{FF2B5EF4-FFF2-40B4-BE49-F238E27FC236}">
                <a16:creationId xmlns:a16="http://schemas.microsoft.com/office/drawing/2014/main" id="{38327DFB-A068-4113-9D48-4D6C3E02DB0F}"/>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6275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551728" y="5246787"/>
            <a:ext cx="11544300" cy="1652760"/>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context automatically propagates from Dim Table to Fact Table</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Filtering the DateDim Table to Year = 2015 returns only Sales for 2015 </a:t>
            </a: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9583" y="2118999"/>
            <a:ext cx="3329952" cy="2782616"/>
          </a:xfrm>
          <a:prstGeom prst="rect">
            <a:avLst/>
          </a:prstGeom>
        </p:spPr>
      </p:pic>
      <p:pic>
        <p:nvPicPr>
          <p:cNvPr id="5" name="Picture 4"/>
          <p:cNvPicPr>
            <a:picLocks noChangeAspect="1"/>
          </p:cNvPicPr>
          <p:nvPr/>
        </p:nvPicPr>
        <p:blipFill>
          <a:blip r:embed="rId4"/>
          <a:stretch>
            <a:fillRect/>
          </a:stretch>
        </p:blipFill>
        <p:spPr>
          <a:xfrm>
            <a:off x="1516299" y="2313501"/>
            <a:ext cx="3124361" cy="2292468"/>
          </a:xfrm>
          <a:prstGeom prst="rect">
            <a:avLst/>
          </a:prstGeom>
        </p:spPr>
      </p:pic>
      <p:sp>
        <p:nvSpPr>
          <p:cNvPr id="10" name="Title 9"/>
          <p:cNvSpPr txBox="1">
            <a:spLocks noGrp="1"/>
          </p:cNvSpPr>
          <p:nvPr>
            <p:ph type="title" idx="4294967295"/>
          </p:nvPr>
        </p:nvSpPr>
        <p:spPr>
          <a:xfrm>
            <a:off x="0" y="36543"/>
            <a:ext cx="1145464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Filter Context and Multiple Tables </a:t>
            </a:r>
          </a:p>
        </p:txBody>
      </p:sp>
      <p:sp>
        <p:nvSpPr>
          <p:cNvPr id="2" name="Footer Placeholder 1">
            <a:extLst>
              <a:ext uri="{FF2B5EF4-FFF2-40B4-BE49-F238E27FC236}">
                <a16:creationId xmlns:a16="http://schemas.microsoft.com/office/drawing/2014/main" id="{347AE505-C8CD-49F0-A903-3568E3B77E5B}"/>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98492546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523321" y="2207706"/>
            <a:ext cx="5372376" cy="2349621"/>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6000028" y="2236802"/>
            <a:ext cx="6096000" cy="3801041"/>
          </a:xfrm>
          <a:prstGeom prst="rect">
            <a:avLst/>
          </a:prstGeom>
        </p:spPr>
        <p:txBody>
          <a:bodyPr>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Filters (Filter context) automatically propagate based on direction of arrows in relationships</a:t>
            </a:r>
          </a:p>
          <a:p>
            <a:pPr>
              <a:lnSpc>
                <a:spcPct val="90000"/>
              </a:lnSpc>
              <a:spcAft>
                <a:spcPts val="600"/>
              </a:spcAft>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Examples</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Filter does not go from CustomerDim to DateDim</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3" name="Oval 2"/>
          <p:cNvSpPr/>
          <p:nvPr/>
        </p:nvSpPr>
        <p:spPr bwMode="auto">
          <a:xfrm>
            <a:off x="2160104" y="3382517"/>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p:nvSpPr>
        <p:spPr bwMode="auto">
          <a:xfrm>
            <a:off x="4512365" y="3766829"/>
            <a:ext cx="318052" cy="318052"/>
          </a:xfrm>
          <a:prstGeom prst="ellipse">
            <a:avLst/>
          </a:prstGeom>
          <a:noFill/>
          <a:ln w="38100">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5" name="Footer Placeholder 4">
            <a:extLst>
              <a:ext uri="{FF2B5EF4-FFF2-40B4-BE49-F238E27FC236}">
                <a16:creationId xmlns:a16="http://schemas.microsoft.com/office/drawing/2014/main" id="{59D080F0-5D4D-41D1-9EA1-C18F23F937D5}"/>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30259211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8DAB5-114D-4282-8D1C-834EFBEE79B5}"/>
              </a:ext>
            </a:extLst>
          </p:cNvPr>
          <p:cNvSpPr>
            <a:spLocks noGrp="1"/>
          </p:cNvSpPr>
          <p:nvPr>
            <p:ph type="title"/>
          </p:nvPr>
        </p:nvSpPr>
        <p:spPr>
          <a:xfrm>
            <a:off x="325121" y="135221"/>
            <a:ext cx="11151917" cy="747897"/>
          </a:xfrm>
        </p:spPr>
        <p:txBody>
          <a:bodyPr/>
          <a:lstStyle/>
          <a:p>
            <a:r>
              <a:rPr lang="en-US" dirty="0"/>
              <a:t>Power Platform Community</a:t>
            </a:r>
          </a:p>
        </p:txBody>
      </p:sp>
      <p:sp>
        <p:nvSpPr>
          <p:cNvPr id="3" name="Text Placeholder 2">
            <a:extLst>
              <a:ext uri="{FF2B5EF4-FFF2-40B4-BE49-F238E27FC236}">
                <a16:creationId xmlns:a16="http://schemas.microsoft.com/office/drawing/2014/main" id="{B9C4541C-9223-4681-AF02-73F827FCF65E}"/>
              </a:ext>
            </a:extLst>
          </p:cNvPr>
          <p:cNvSpPr>
            <a:spLocks noGrp="1"/>
          </p:cNvSpPr>
          <p:nvPr>
            <p:ph type="body" sz="quarter" idx="10"/>
          </p:nvPr>
        </p:nvSpPr>
        <p:spPr/>
        <p:txBody>
          <a:bodyPr/>
          <a:lstStyle/>
          <a:p>
            <a:endParaRPr lang="en-US"/>
          </a:p>
        </p:txBody>
      </p:sp>
      <p:pic>
        <p:nvPicPr>
          <p:cNvPr id="4" name="Picture 3" descr="https://powerusers.microsoft.com/ &#10;&#10;Description of the Power Platform Community: &#10;1M+  Community memebrs, 400+ user groups, 250K Users Submitting ideas, 100K Attendees in person conferences, 90K + User Group members, 33K ideas submitted&#10;">
            <a:extLst>
              <a:ext uri="{FF2B5EF4-FFF2-40B4-BE49-F238E27FC236}">
                <a16:creationId xmlns:a16="http://schemas.microsoft.com/office/drawing/2014/main" id="{614AA03C-042C-459D-A957-3246711E74A0}"/>
              </a:ext>
            </a:extLst>
          </p:cNvPr>
          <p:cNvPicPr>
            <a:picLocks noChangeAspect="1"/>
          </p:cNvPicPr>
          <p:nvPr/>
        </p:nvPicPr>
        <p:blipFill rotWithShape="1">
          <a:blip r:embed="rId2"/>
          <a:srcRect t="14443"/>
          <a:stretch/>
        </p:blipFill>
        <p:spPr>
          <a:xfrm>
            <a:off x="-1" y="987551"/>
            <a:ext cx="12192001" cy="5850037"/>
          </a:xfrm>
          <a:prstGeom prst="rect">
            <a:avLst/>
          </a:prstGeom>
        </p:spPr>
      </p:pic>
    </p:spTree>
    <p:extLst>
      <p:ext uri="{BB962C8B-B14F-4D97-AF65-F5344CB8AC3E}">
        <p14:creationId xmlns:p14="http://schemas.microsoft.com/office/powerpoint/2010/main" val="169244229"/>
      </p:ext>
    </p:extLst>
  </p:cSld>
  <p:clrMapOvr>
    <a:masterClrMapping/>
  </p:clrMapOvr>
  <p:transition spd="slow">
    <p:push/>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455392" y="1908330"/>
            <a:ext cx="7810303" cy="3415854"/>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Right Arrow Direction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4"/>
          <a:stretch>
            <a:fillRect/>
          </a:stretch>
        </p:blipFill>
        <p:spPr>
          <a:xfrm>
            <a:off x="8723873" y="2282757"/>
            <a:ext cx="3105150" cy="2667000"/>
          </a:xfrm>
          <a:prstGeom prst="rect">
            <a:avLst/>
          </a:prstGeom>
        </p:spPr>
      </p:pic>
      <p:sp>
        <p:nvSpPr>
          <p:cNvPr id="4" name="Rectangle 3"/>
          <p:cNvSpPr/>
          <p:nvPr/>
        </p:nvSpPr>
        <p:spPr>
          <a:xfrm>
            <a:off x="-133473" y="5788440"/>
            <a:ext cx="575765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above Pivot table works</a:t>
            </a:r>
          </a:p>
        </p:txBody>
      </p:sp>
      <p:cxnSp>
        <p:nvCxnSpPr>
          <p:cNvPr id="12" name="Straight Arrow Connector 11"/>
          <p:cNvCxnSpPr/>
          <p:nvPr/>
        </p:nvCxnSpPr>
        <p:spPr>
          <a:xfrm flipH="1">
            <a:off x="5942357" y="4512195"/>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700850" y="4512195"/>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cxnSp>
        <p:nvCxnSpPr>
          <p:cNvPr id="14" name="Straight Arrow Connector 13"/>
          <p:cNvCxnSpPr/>
          <p:nvPr/>
        </p:nvCxnSpPr>
        <p:spPr>
          <a:xfrm flipH="1">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17" name="Rectangle 16"/>
          <p:cNvSpPr/>
          <p:nvPr/>
        </p:nvSpPr>
        <p:spPr bwMode="auto">
          <a:xfrm>
            <a:off x="10421655" y="2282757"/>
            <a:ext cx="1407368" cy="2667000"/>
          </a:xfrm>
          <a:prstGeom prst="rect">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p:cNvSpPr txBox="1"/>
          <p:nvPr/>
        </p:nvSpPr>
        <p:spPr>
          <a:xfrm>
            <a:off x="10079216" y="1581880"/>
            <a:ext cx="2112784"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00B050"/>
                </a:solidFill>
              </a:rPr>
              <a:t>Cross filtering works properly</a:t>
            </a:r>
          </a:p>
        </p:txBody>
      </p:sp>
      <p:sp>
        <p:nvSpPr>
          <p:cNvPr id="19" name="TextBox 18"/>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5" name="Footer Placeholder 4">
            <a:extLst>
              <a:ext uri="{FF2B5EF4-FFF2-40B4-BE49-F238E27FC236}">
                <a16:creationId xmlns:a16="http://schemas.microsoft.com/office/drawing/2014/main" id="{DB47945C-BDD7-4F49-A3BF-0B0079D8A929}"/>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37573003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stretch>
            <a:fillRect/>
          </a:stretch>
        </p:blipFill>
        <p:spPr>
          <a:xfrm>
            <a:off x="459312" y="1915098"/>
            <a:ext cx="7810303" cy="3415854"/>
          </a:xfrm>
          <a:prstGeom prst="rect">
            <a:avLst/>
          </a:prstGeom>
        </p:spPr>
      </p:pic>
      <p:pic>
        <p:nvPicPr>
          <p:cNvPr id="10" name="Picture 9"/>
          <p:cNvPicPr>
            <a:picLocks noChangeAspect="1"/>
          </p:cNvPicPr>
          <p:nvPr/>
        </p:nvPicPr>
        <p:blipFill>
          <a:blip r:embed="rId4"/>
          <a:stretch>
            <a:fillRect/>
          </a:stretch>
        </p:blipFill>
        <p:spPr>
          <a:xfrm>
            <a:off x="8644600" y="2273232"/>
            <a:ext cx="3181350" cy="2676525"/>
          </a:xfrm>
          <a:prstGeom prst="rect">
            <a:avLst/>
          </a:prstGeom>
        </p:spPr>
      </p:pic>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Filter Context and Multiple Tables – Wrong Arrow Direction </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4" name="Rectangle 3"/>
          <p:cNvSpPr/>
          <p:nvPr/>
        </p:nvSpPr>
        <p:spPr>
          <a:xfrm>
            <a:off x="-133474" y="5788440"/>
            <a:ext cx="8663519" cy="667875"/>
          </a:xfrm>
          <a:prstGeom prst="rect">
            <a:avLst/>
          </a:prstGeom>
        </p:spPr>
        <p:txBody>
          <a:bodyPr wrap="square">
            <a:spAutoFit/>
          </a:bodyPr>
          <a:lstStyle/>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Filter goes from DateDim to CustomerDim</a:t>
            </a:r>
          </a:p>
          <a:p>
            <a:pPr marL="742950" lvl="1" indent="-28575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This is why the Count of Month in the table above is incorrect</a:t>
            </a:r>
          </a:p>
        </p:txBody>
      </p:sp>
      <p:sp>
        <p:nvSpPr>
          <p:cNvPr id="13" name="Rectangle 12"/>
          <p:cNvSpPr/>
          <p:nvPr/>
        </p:nvSpPr>
        <p:spPr>
          <a:xfrm>
            <a:off x="5734109" y="4466182"/>
            <a:ext cx="2490830" cy="840230"/>
          </a:xfrm>
          <a:prstGeom prst="rect">
            <a:avLst/>
          </a:prstGeom>
        </p:spPr>
        <p:txBody>
          <a:bodyPr wrap="square">
            <a:spAutoFit/>
          </a:bodyPr>
          <a:lstStyle/>
          <a:p>
            <a:pPr>
              <a:lnSpc>
                <a:spcPct val="90000"/>
              </a:lnSpc>
              <a:spcAft>
                <a:spcPts val="600"/>
              </a:spcAft>
            </a:pPr>
            <a:r>
              <a:rPr lang="en-US" dirty="0">
                <a:solidFill>
                  <a:schemeClr val="bg1"/>
                </a:solidFill>
              </a:rPr>
              <a:t>Arrow does not allow filters to flow to DateDim</a:t>
            </a:r>
          </a:p>
        </p:txBody>
      </p:sp>
      <p:cxnSp>
        <p:nvCxnSpPr>
          <p:cNvPr id="14" name="Straight Arrow Connector 13"/>
          <p:cNvCxnSpPr/>
          <p:nvPr/>
        </p:nvCxnSpPr>
        <p:spPr>
          <a:xfrm>
            <a:off x="2607501" y="3972838"/>
            <a:ext cx="1014608" cy="0"/>
          </a:xfrm>
          <a:prstGeom prst="straightConnector1">
            <a:avLst/>
          </a:prstGeom>
          <a:ln w="3810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554167" y="4015673"/>
            <a:ext cx="2106667" cy="341632"/>
          </a:xfrm>
          <a:prstGeom prst="rect">
            <a:avLst/>
          </a:prstGeom>
        </p:spPr>
        <p:txBody>
          <a:bodyPr wrap="none">
            <a:spAutoFit/>
          </a:bodyPr>
          <a:lstStyle/>
          <a:p>
            <a:pPr>
              <a:lnSpc>
                <a:spcPct val="90000"/>
              </a:lnSpc>
              <a:spcAft>
                <a:spcPts val="600"/>
              </a:spcAft>
            </a:pPr>
            <a:r>
              <a:rPr lang="en-US" dirty="0">
                <a:solidFill>
                  <a:schemeClr val="bg1"/>
                </a:solidFill>
              </a:rPr>
              <a:t>Arrow allows filters</a:t>
            </a:r>
          </a:p>
        </p:txBody>
      </p:sp>
      <p:sp>
        <p:nvSpPr>
          <p:cNvPr id="9" name="Oval 8"/>
          <p:cNvSpPr/>
          <p:nvPr/>
        </p:nvSpPr>
        <p:spPr bwMode="auto">
          <a:xfrm>
            <a:off x="6359592" y="4201193"/>
            <a:ext cx="300625" cy="372985"/>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10675013" y="2282757"/>
            <a:ext cx="1150937" cy="2667000"/>
          </a:xfrm>
          <a:prstGeom prst="rect">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p:cNvSpPr txBox="1"/>
          <p:nvPr/>
        </p:nvSpPr>
        <p:spPr>
          <a:xfrm>
            <a:off x="10113659" y="1580254"/>
            <a:ext cx="2273643" cy="794064"/>
          </a:xfrm>
          <a:prstGeom prst="rect">
            <a:avLst/>
          </a:prstGeom>
          <a:noFill/>
        </p:spPr>
        <p:txBody>
          <a:bodyPr wrap="square" lIns="182880" tIns="146304" rIns="182880" bIns="146304" rtlCol="0">
            <a:spAutoFit/>
          </a:bodyPr>
          <a:lstStyle/>
          <a:p>
            <a:pPr>
              <a:lnSpc>
                <a:spcPct val="90000"/>
              </a:lnSpc>
              <a:spcAft>
                <a:spcPts val="600"/>
              </a:spcAft>
            </a:pPr>
            <a:r>
              <a:rPr lang="en-US" b="1" dirty="0">
                <a:solidFill>
                  <a:srgbClr val="FF0000"/>
                </a:solidFill>
              </a:rPr>
              <a:t>Cross filtering does not work</a:t>
            </a:r>
          </a:p>
        </p:txBody>
      </p:sp>
      <p:sp>
        <p:nvSpPr>
          <p:cNvPr id="18" name="TextBox 17"/>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Filter Context and Multiple Tables </a:t>
            </a:r>
          </a:p>
        </p:txBody>
      </p:sp>
      <p:sp>
        <p:nvSpPr>
          <p:cNvPr id="3" name="Footer Placeholder 2">
            <a:extLst>
              <a:ext uri="{FF2B5EF4-FFF2-40B4-BE49-F238E27FC236}">
                <a16:creationId xmlns:a16="http://schemas.microsoft.com/office/drawing/2014/main" id="{D1E47A2B-DBFF-425F-908F-552BC4ECA272}"/>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23466730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Evaluation Context Multiple Table – Summary and Take Aways</a:t>
            </a:r>
          </a:p>
        </p:txBody>
      </p:sp>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11" name="Rectangle 10"/>
          <p:cNvSpPr/>
          <p:nvPr/>
        </p:nvSpPr>
        <p:spPr>
          <a:xfrm>
            <a:off x="1873670" y="2340977"/>
            <a:ext cx="3850725" cy="424732"/>
          </a:xfrm>
          <a:prstGeom prst="rect">
            <a:avLst/>
          </a:prstGeom>
        </p:spPr>
        <p:txBody>
          <a:bodyPr wrap="square">
            <a:spAutoFit/>
          </a:bodyPr>
          <a:lstStyle/>
          <a:p>
            <a:pPr>
              <a:lnSpc>
                <a:spcPct val="90000"/>
              </a:lnSpc>
              <a:spcAft>
                <a:spcPts val="600"/>
              </a:spcAft>
            </a:pPr>
            <a:r>
              <a:rPr lang="en-US" sz="2400" b="1" dirty="0"/>
              <a:t>Row Context </a:t>
            </a:r>
          </a:p>
        </p:txBody>
      </p:sp>
      <p:sp>
        <p:nvSpPr>
          <p:cNvPr id="9" name="Rectangle 8"/>
          <p:cNvSpPr/>
          <p:nvPr/>
        </p:nvSpPr>
        <p:spPr>
          <a:xfrm>
            <a:off x="7603916" y="2340977"/>
            <a:ext cx="3850725" cy="424732"/>
          </a:xfrm>
          <a:prstGeom prst="rect">
            <a:avLst/>
          </a:prstGeom>
        </p:spPr>
        <p:txBody>
          <a:bodyPr wrap="square">
            <a:spAutoFit/>
          </a:bodyPr>
          <a:lstStyle/>
          <a:p>
            <a:pPr>
              <a:lnSpc>
                <a:spcPct val="90000"/>
              </a:lnSpc>
              <a:spcAft>
                <a:spcPts val="600"/>
              </a:spcAft>
            </a:pPr>
            <a:r>
              <a:rPr lang="en-US" sz="2400" b="1" dirty="0"/>
              <a:t>Filter Context </a:t>
            </a:r>
          </a:p>
        </p:txBody>
      </p:sp>
      <p:sp>
        <p:nvSpPr>
          <p:cNvPr id="10" name="Rectangle 9"/>
          <p:cNvSpPr/>
          <p:nvPr/>
        </p:nvSpPr>
        <p:spPr>
          <a:xfrm>
            <a:off x="964564" y="3005719"/>
            <a:ext cx="4636135" cy="2803844"/>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Does not propagate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Need to use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RELATED</a:t>
            </a:r>
          </a:p>
          <a:p>
            <a:pPr>
              <a:lnSpc>
                <a:spcPct val="90000"/>
              </a:lnSpc>
              <a:spcAft>
                <a:spcPts val="600"/>
              </a:spcAft>
            </a:pPr>
            <a:r>
              <a:rPr lang="en-US" sz="2400" b="1" dirty="0">
                <a:gradFill>
                  <a:gsLst>
                    <a:gs pos="2917">
                      <a:schemeClr val="tx1"/>
                    </a:gs>
                    <a:gs pos="30000">
                      <a:schemeClr val="tx1"/>
                    </a:gs>
                  </a:gsLst>
                  <a:lin ang="5400000" scaled="0"/>
                </a:gradFill>
              </a:rPr>
              <a:t>	RELATEDTABLE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2" name="Rectangle 11"/>
          <p:cNvSpPr/>
          <p:nvPr/>
        </p:nvSpPr>
        <p:spPr>
          <a:xfrm>
            <a:off x="6850879" y="3005719"/>
            <a:ext cx="4146054" cy="2317558"/>
          </a:xfrm>
          <a:prstGeom prst="rect">
            <a:avLst/>
          </a:prstGeom>
        </p:spPr>
        <p:txBody>
          <a:bodyPr wrap="square">
            <a:spAutoFit/>
          </a:bodyPr>
          <a:lstStyle/>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Propagates automatically</a:t>
            </a:r>
          </a:p>
          <a:p>
            <a:pPr marL="285750" indent="-28575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285750" indent="-28575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Depends on direction of arrow in relationship diagram </a:t>
            </a:r>
          </a:p>
          <a:p>
            <a:pPr>
              <a:lnSpc>
                <a:spcPct val="90000"/>
              </a:lnSpc>
              <a:spcAft>
                <a:spcPts val="600"/>
              </a:spcAft>
            </a:pPr>
            <a:endParaRPr lang="en-US" sz="2400" dirty="0">
              <a:gradFill>
                <a:gsLst>
                  <a:gs pos="2917">
                    <a:schemeClr val="tx1"/>
                  </a:gs>
                  <a:gs pos="30000">
                    <a:schemeClr val="tx1"/>
                  </a:gs>
                </a:gsLst>
                <a:lin ang="5400000" scaled="0"/>
              </a:gradFill>
            </a:endParaRPr>
          </a:p>
        </p:txBody>
      </p:sp>
      <p:sp>
        <p:nvSpPr>
          <p:cNvPr id="13" name="TextBox 12"/>
          <p:cNvSpPr txBox="1"/>
          <p:nvPr/>
        </p:nvSpPr>
        <p:spPr>
          <a:xfrm>
            <a:off x="0" y="36543"/>
            <a:ext cx="11454641" cy="646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Evaluation Context and Multiple Tables </a:t>
            </a:r>
          </a:p>
        </p:txBody>
      </p:sp>
      <p:sp>
        <p:nvSpPr>
          <p:cNvPr id="3" name="Footer Placeholder 2">
            <a:extLst>
              <a:ext uri="{FF2B5EF4-FFF2-40B4-BE49-F238E27FC236}">
                <a16:creationId xmlns:a16="http://schemas.microsoft.com/office/drawing/2014/main" id="{41FE57DD-85D1-480F-9008-8261C3DD431D}"/>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61517005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Applications of Table functions</a:t>
            </a:r>
          </a:p>
        </p:txBody>
      </p:sp>
      <p:sp>
        <p:nvSpPr>
          <p:cNvPr id="10" name="Rectangle 9"/>
          <p:cNvSpPr/>
          <p:nvPr/>
        </p:nvSpPr>
        <p:spPr>
          <a:xfrm>
            <a:off x="364981" y="1463961"/>
            <a:ext cx="9440311" cy="4108817"/>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Table functions can be used 2 ways in Power BI Desktop</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As an input to another DAX function</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a:t>
            </a:r>
          </a:p>
          <a:p>
            <a:pPr marL="1257300" lvl="2"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Iterator functions</a:t>
            </a:r>
          </a:p>
          <a:p>
            <a:pPr lvl="1">
              <a:lnSpc>
                <a:spcPct val="90000"/>
              </a:lnSpc>
              <a:spcAft>
                <a:spcPts val="600"/>
              </a:spcAft>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Calculated Tables</a:t>
            </a:r>
          </a:p>
          <a:p>
            <a:pPr lvl="1">
              <a:lnSpc>
                <a:spcPct val="90000"/>
              </a:lnSpc>
              <a:spcAft>
                <a:spcPts val="600"/>
              </a:spcAft>
            </a:pPr>
            <a:r>
              <a:rPr lang="en-US" sz="2400" dirty="0">
                <a:gradFill>
                  <a:gsLst>
                    <a:gs pos="2917">
                      <a:schemeClr val="tx1"/>
                    </a:gs>
                    <a:gs pos="30000">
                      <a:schemeClr val="tx1"/>
                    </a:gs>
                  </a:gsLst>
                  <a:lin ang="5400000" scaled="0"/>
                </a:gradFill>
              </a:rPr>
              <a:t> </a:t>
            </a:r>
          </a:p>
        </p:txBody>
      </p:sp>
      <p:sp>
        <p:nvSpPr>
          <p:cNvPr id="2" name="Footer Placeholder 1">
            <a:extLst>
              <a:ext uri="{FF2B5EF4-FFF2-40B4-BE49-F238E27FC236}">
                <a16:creationId xmlns:a16="http://schemas.microsoft.com/office/drawing/2014/main" id="{4CCA0458-14F4-475D-AF4C-C22E87B808A6}"/>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12560589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TABLE functions</a:t>
            </a:r>
          </a:p>
        </p:txBody>
      </p:sp>
      <p:sp>
        <p:nvSpPr>
          <p:cNvPr id="9" name="Rectangle 8"/>
          <p:cNvSpPr/>
          <p:nvPr/>
        </p:nvSpPr>
        <p:spPr>
          <a:xfrm>
            <a:off x="697995" y="2365858"/>
            <a:ext cx="2831272" cy="424732"/>
          </a:xfrm>
          <a:prstGeom prst="rect">
            <a:avLst/>
          </a:prstGeom>
        </p:spPr>
        <p:txBody>
          <a:bodyPr wrap="square">
            <a:spAutoFit/>
          </a:bodyPr>
          <a:lstStyle/>
          <a:p>
            <a:pPr>
              <a:lnSpc>
                <a:spcPct val="90000"/>
              </a:lnSpc>
              <a:spcAft>
                <a:spcPts val="600"/>
              </a:spcAft>
            </a:pPr>
            <a:r>
              <a:rPr lang="en-US" sz="2400" b="1" dirty="0"/>
              <a:t>Return All Rows</a:t>
            </a:r>
          </a:p>
        </p:txBody>
      </p:sp>
      <p:sp>
        <p:nvSpPr>
          <p:cNvPr id="10" name="Rectangle 9"/>
          <p:cNvSpPr/>
          <p:nvPr/>
        </p:nvSpPr>
        <p:spPr>
          <a:xfrm>
            <a:off x="4299448" y="2365858"/>
            <a:ext cx="3320554" cy="424732"/>
          </a:xfrm>
          <a:prstGeom prst="rect">
            <a:avLst/>
          </a:prstGeom>
        </p:spPr>
        <p:txBody>
          <a:bodyPr wrap="square">
            <a:spAutoFit/>
          </a:bodyPr>
          <a:lstStyle/>
          <a:p>
            <a:pPr>
              <a:lnSpc>
                <a:spcPct val="90000"/>
              </a:lnSpc>
              <a:spcAft>
                <a:spcPts val="600"/>
              </a:spcAft>
            </a:pPr>
            <a:r>
              <a:rPr lang="en-US" sz="2400" b="1" dirty="0"/>
              <a:t>Return Distinct Rows</a:t>
            </a:r>
          </a:p>
        </p:txBody>
      </p:sp>
      <p:sp>
        <p:nvSpPr>
          <p:cNvPr id="11" name="Rectangle 10"/>
          <p:cNvSpPr/>
          <p:nvPr/>
        </p:nvSpPr>
        <p:spPr>
          <a:xfrm>
            <a:off x="8233820" y="2365858"/>
            <a:ext cx="3320554" cy="424732"/>
          </a:xfrm>
          <a:prstGeom prst="rect">
            <a:avLst/>
          </a:prstGeom>
        </p:spPr>
        <p:txBody>
          <a:bodyPr wrap="square">
            <a:spAutoFit/>
          </a:bodyPr>
          <a:lstStyle/>
          <a:p>
            <a:pPr>
              <a:lnSpc>
                <a:spcPct val="90000"/>
              </a:lnSpc>
              <a:spcAft>
                <a:spcPts val="600"/>
              </a:spcAft>
            </a:pPr>
            <a:r>
              <a:rPr lang="en-US" sz="2400" b="1" dirty="0"/>
              <a:t>Return Filtered Rows</a:t>
            </a:r>
          </a:p>
        </p:txBody>
      </p:sp>
      <p:sp>
        <p:nvSpPr>
          <p:cNvPr id="4" name="TextBox 3"/>
          <p:cNvSpPr txBox="1"/>
          <p:nvPr/>
        </p:nvSpPr>
        <p:spPr>
          <a:xfrm>
            <a:off x="978568" y="3338153"/>
            <a:ext cx="1957137"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&amp;  variants</a:t>
            </a:r>
          </a:p>
        </p:txBody>
      </p:sp>
      <p:sp>
        <p:nvSpPr>
          <p:cNvPr id="12" name="TextBox 11"/>
          <p:cNvSpPr txBox="1"/>
          <p:nvPr/>
        </p:nvSpPr>
        <p:spPr>
          <a:xfrm>
            <a:off x="4620126" y="3338153"/>
            <a:ext cx="2783305"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ALL, DISTINCT, VALUES</a:t>
            </a:r>
          </a:p>
        </p:txBody>
      </p:sp>
      <p:sp>
        <p:nvSpPr>
          <p:cNvPr id="13" name="TextBox 12"/>
          <p:cNvSpPr txBox="1"/>
          <p:nvPr/>
        </p:nvSpPr>
        <p:spPr>
          <a:xfrm>
            <a:off x="8233820" y="3338153"/>
            <a:ext cx="278330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FILTER</a:t>
            </a:r>
          </a:p>
        </p:txBody>
      </p:sp>
      <p:sp>
        <p:nvSpPr>
          <p:cNvPr id="14" name="TextBox 13"/>
          <p:cNvSpPr txBox="1"/>
          <p:nvPr/>
        </p:nvSpPr>
        <p:spPr>
          <a:xfrm>
            <a:off x="328689" y="5468440"/>
            <a:ext cx="11016964"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are more advanced Table functions, which we will not cover</a:t>
            </a:r>
          </a:p>
        </p:txBody>
      </p:sp>
      <p:sp>
        <p:nvSpPr>
          <p:cNvPr id="2" name="Footer Placeholder 1">
            <a:extLst>
              <a:ext uri="{FF2B5EF4-FFF2-40B4-BE49-F238E27FC236}">
                <a16:creationId xmlns:a16="http://schemas.microsoft.com/office/drawing/2014/main" id="{FBAB9C60-1C0D-447A-B5EE-B51EC616C83A}"/>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72211118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Table functions – Return All Rows</a:t>
            </a:r>
          </a:p>
        </p:txBody>
      </p:sp>
      <p:sp>
        <p:nvSpPr>
          <p:cNvPr id="10" name="Rectangle 9"/>
          <p:cNvSpPr/>
          <p:nvPr/>
        </p:nvSpPr>
        <p:spPr>
          <a:xfrm>
            <a:off x="355041" y="1941007"/>
            <a:ext cx="10868280"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 </a:t>
            </a:r>
            <a:r>
              <a:rPr lang="en-US" sz="2400" b="1" dirty="0">
                <a:solidFill>
                  <a:srgbClr val="00B0F0"/>
                </a:solidFill>
              </a:rPr>
              <a:t>ALL</a:t>
            </a:r>
            <a:r>
              <a:rPr lang="en-US" sz="2400" dirty="0">
                <a:gradFill>
                  <a:gsLst>
                    <a:gs pos="2917">
                      <a:schemeClr val="tx1"/>
                    </a:gs>
                    <a:gs pos="30000">
                      <a:schemeClr val="tx1"/>
                    </a:gs>
                  </a:gsLst>
                  <a:lin ang="5400000" scaled="0"/>
                </a:gradFill>
              </a:rPr>
              <a:t> function - Can take either Table or Columns in a Table as input</a:t>
            </a:r>
          </a:p>
        </p:txBody>
      </p:sp>
      <p:sp>
        <p:nvSpPr>
          <p:cNvPr id="3" name="Rectangle 2"/>
          <p:cNvSpPr/>
          <p:nvPr/>
        </p:nvSpPr>
        <p:spPr>
          <a:xfrm>
            <a:off x="355041" y="3679884"/>
            <a:ext cx="2393604" cy="369332"/>
          </a:xfrm>
          <a:prstGeom prst="rect">
            <a:avLst/>
          </a:prstGeom>
        </p:spPr>
        <p:txBody>
          <a:bodyPr wrap="none">
            <a:spAutoFit/>
          </a:bodyPr>
          <a:lstStyle/>
          <a:p>
            <a:r>
              <a:rPr lang="en-US" b="1" dirty="0">
                <a:solidFill>
                  <a:srgbClr val="00B0F0"/>
                </a:solidFill>
              </a:rPr>
              <a:t>ALL(GeographyDim)</a:t>
            </a:r>
            <a:endParaRPr lang="en-US" dirty="0"/>
          </a:p>
        </p:txBody>
      </p:sp>
      <p:sp>
        <p:nvSpPr>
          <p:cNvPr id="13" name="Rectangle 12"/>
          <p:cNvSpPr/>
          <p:nvPr/>
        </p:nvSpPr>
        <p:spPr>
          <a:xfrm>
            <a:off x="3753039" y="3679884"/>
            <a:ext cx="3413073" cy="369332"/>
          </a:xfrm>
          <a:prstGeom prst="rect">
            <a:avLst/>
          </a:prstGeom>
        </p:spPr>
        <p:txBody>
          <a:bodyPr wrap="square">
            <a:spAutoFit/>
          </a:bodyPr>
          <a:lstStyle/>
          <a:p>
            <a:r>
              <a:rPr lang="en-US" b="1" dirty="0">
                <a:solidFill>
                  <a:srgbClr val="00B0F0"/>
                </a:solidFill>
              </a:rPr>
              <a:t>ALL(GeographyDim[Region]))</a:t>
            </a:r>
            <a:endParaRPr lang="en-US" dirty="0"/>
          </a:p>
        </p:txBody>
      </p:sp>
      <p:sp>
        <p:nvSpPr>
          <p:cNvPr id="4" name="Rectangle 3"/>
          <p:cNvSpPr/>
          <p:nvPr/>
        </p:nvSpPr>
        <p:spPr>
          <a:xfrm>
            <a:off x="355041" y="2937712"/>
            <a:ext cx="2461251" cy="341632"/>
          </a:xfrm>
          <a:prstGeom prst="rect">
            <a:avLst/>
          </a:prstGeom>
        </p:spPr>
        <p:txBody>
          <a:bodyPr wrap="none">
            <a:spAutoFit/>
          </a:bodyPr>
          <a:lstStyle/>
          <a:p>
            <a:pPr>
              <a:lnSpc>
                <a:spcPct val="90000"/>
              </a:lnSpc>
              <a:spcAft>
                <a:spcPts val="600"/>
              </a:spcAft>
            </a:pPr>
            <a:r>
              <a:rPr lang="en-US" b="1" dirty="0"/>
              <a:t>ALL with Entire Table</a:t>
            </a:r>
          </a:p>
        </p:txBody>
      </p:sp>
      <p:sp>
        <p:nvSpPr>
          <p:cNvPr id="11" name="Rectangle 10"/>
          <p:cNvSpPr/>
          <p:nvPr/>
        </p:nvSpPr>
        <p:spPr>
          <a:xfrm>
            <a:off x="3753039" y="2937712"/>
            <a:ext cx="2536272" cy="341632"/>
          </a:xfrm>
          <a:prstGeom prst="rect">
            <a:avLst/>
          </a:prstGeom>
        </p:spPr>
        <p:txBody>
          <a:bodyPr wrap="none">
            <a:spAutoFit/>
          </a:bodyPr>
          <a:lstStyle/>
          <a:p>
            <a:pPr>
              <a:lnSpc>
                <a:spcPct val="90000"/>
              </a:lnSpc>
              <a:spcAft>
                <a:spcPts val="600"/>
              </a:spcAft>
            </a:pPr>
            <a:r>
              <a:rPr lang="en-US" b="1" dirty="0"/>
              <a:t>ALL with One Column</a:t>
            </a:r>
          </a:p>
        </p:txBody>
      </p:sp>
      <p:sp>
        <p:nvSpPr>
          <p:cNvPr id="12" name="Rectangle 11"/>
          <p:cNvSpPr/>
          <p:nvPr/>
        </p:nvSpPr>
        <p:spPr>
          <a:xfrm>
            <a:off x="7681733" y="2937712"/>
            <a:ext cx="3113353" cy="341632"/>
          </a:xfrm>
          <a:prstGeom prst="rect">
            <a:avLst/>
          </a:prstGeom>
        </p:spPr>
        <p:txBody>
          <a:bodyPr wrap="none">
            <a:spAutoFit/>
          </a:bodyPr>
          <a:lstStyle/>
          <a:p>
            <a:pPr>
              <a:lnSpc>
                <a:spcPct val="90000"/>
              </a:lnSpc>
              <a:spcAft>
                <a:spcPts val="600"/>
              </a:spcAft>
            </a:pPr>
            <a:r>
              <a:rPr lang="en-US" b="1" dirty="0"/>
              <a:t>ALL with Multiple Columns</a:t>
            </a:r>
          </a:p>
        </p:txBody>
      </p:sp>
      <p:sp>
        <p:nvSpPr>
          <p:cNvPr id="15" name="Rectangle 14"/>
          <p:cNvSpPr/>
          <p:nvPr/>
        </p:nvSpPr>
        <p:spPr>
          <a:xfrm>
            <a:off x="7681733" y="3683194"/>
            <a:ext cx="3364062" cy="646331"/>
          </a:xfrm>
          <a:prstGeom prst="rect">
            <a:avLst/>
          </a:prstGeom>
        </p:spPr>
        <p:txBody>
          <a:bodyPr wrap="none">
            <a:spAutoFit/>
          </a:bodyPr>
          <a:lstStyle/>
          <a:p>
            <a:r>
              <a:rPr lang="en-US" b="1" dirty="0">
                <a:solidFill>
                  <a:srgbClr val="00B0F0"/>
                </a:solidFill>
              </a:rPr>
              <a:t>ALL(GeographyDim[Region], </a:t>
            </a:r>
          </a:p>
          <a:p>
            <a:r>
              <a:rPr lang="en-US" b="1" dirty="0">
                <a:solidFill>
                  <a:srgbClr val="00B0F0"/>
                </a:solidFill>
              </a:rPr>
              <a:t>       GeographyDim[State])</a:t>
            </a:r>
            <a:endParaRPr lang="en-US" dirty="0"/>
          </a:p>
        </p:txBody>
      </p:sp>
      <p:sp>
        <p:nvSpPr>
          <p:cNvPr id="5" name="Rectangle 4"/>
          <p:cNvSpPr/>
          <p:nvPr/>
        </p:nvSpPr>
        <p:spPr>
          <a:xfrm>
            <a:off x="355042" y="4697353"/>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rows all columns in Table</a:t>
            </a:r>
            <a:endParaRPr lang="en-US" dirty="0"/>
          </a:p>
        </p:txBody>
      </p:sp>
      <p:sp>
        <p:nvSpPr>
          <p:cNvPr id="16" name="Rectangle 15"/>
          <p:cNvSpPr/>
          <p:nvPr/>
        </p:nvSpPr>
        <p:spPr>
          <a:xfrm>
            <a:off x="3753039" y="4697352"/>
            <a:ext cx="2125112"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values of Column</a:t>
            </a:r>
            <a:endParaRPr lang="en-US" dirty="0"/>
          </a:p>
        </p:txBody>
      </p:sp>
      <p:sp>
        <p:nvSpPr>
          <p:cNvPr id="17" name="Rectangle 16"/>
          <p:cNvSpPr/>
          <p:nvPr/>
        </p:nvSpPr>
        <p:spPr>
          <a:xfrm>
            <a:off x="7670239" y="4707082"/>
            <a:ext cx="3653289" cy="646331"/>
          </a:xfrm>
          <a:prstGeom prst="rect">
            <a:avLst/>
          </a:prstGeom>
        </p:spPr>
        <p:txBody>
          <a:bodyPr wrap="square">
            <a:spAutoFit/>
          </a:bodyPr>
          <a:lstStyle/>
          <a:p>
            <a:r>
              <a:rPr lang="en-US" dirty="0">
                <a:gradFill>
                  <a:gsLst>
                    <a:gs pos="2917">
                      <a:schemeClr val="tx1"/>
                    </a:gs>
                    <a:gs pos="30000">
                      <a:schemeClr val="tx1"/>
                    </a:gs>
                  </a:gsLst>
                  <a:lin ang="5400000" scaled="0"/>
                </a:gradFill>
              </a:rPr>
              <a:t>Returns all unique combinations of Column values</a:t>
            </a:r>
            <a:endParaRPr lang="en-US" dirty="0"/>
          </a:p>
        </p:txBody>
      </p:sp>
      <p:sp>
        <p:nvSpPr>
          <p:cNvPr id="2" name="Footer Placeholder 1">
            <a:extLst>
              <a:ext uri="{FF2B5EF4-FFF2-40B4-BE49-F238E27FC236}">
                <a16:creationId xmlns:a16="http://schemas.microsoft.com/office/drawing/2014/main" id="{9B7D0F56-AF53-4489-A75A-9F122EF4E250}"/>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68933161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Table functions – ALL versions</a:t>
            </a:r>
          </a:p>
        </p:txBody>
      </p:sp>
      <p:sp>
        <p:nvSpPr>
          <p:cNvPr id="10" name="Rectangle 9"/>
          <p:cNvSpPr/>
          <p:nvPr/>
        </p:nvSpPr>
        <p:spPr>
          <a:xfrm>
            <a:off x="355041" y="1969288"/>
            <a:ext cx="9440311" cy="424732"/>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There are several forms of the ALL function</a:t>
            </a:r>
          </a:p>
        </p:txBody>
      </p:sp>
      <p:sp>
        <p:nvSpPr>
          <p:cNvPr id="18" name="Rectangle 17"/>
          <p:cNvSpPr/>
          <p:nvPr/>
        </p:nvSpPr>
        <p:spPr>
          <a:xfrm>
            <a:off x="355040" y="2744760"/>
            <a:ext cx="11740987" cy="2880789"/>
          </a:xfrm>
          <a:prstGeom prst="rect">
            <a:avLst/>
          </a:prstGeom>
        </p:spPr>
        <p:txBody>
          <a:bodyPr wrap="square">
            <a:spAutoFit/>
          </a:bodyPr>
          <a:lstStyle/>
          <a:p>
            <a:pPr marL="800100" lvl="1" indent="-342900">
              <a:lnSpc>
                <a:spcPct val="90000"/>
              </a:lnSpc>
              <a:spcAft>
                <a:spcPts val="600"/>
              </a:spcAft>
              <a:buFont typeface="Arial" panose="020B0604020202020204" pitchFamily="34" charset="0"/>
              <a:buChar char="•"/>
            </a:pPr>
            <a:r>
              <a:rPr lang="en-US" sz="2400" b="1" dirty="0">
                <a:solidFill>
                  <a:srgbClr val="00B0F0"/>
                </a:solidFill>
              </a:rPr>
              <a:t>ALL</a:t>
            </a:r>
            <a:r>
              <a:rPr lang="en-US" sz="2400" dirty="0">
                <a:gradFill>
                  <a:gsLst>
                    <a:gs pos="2917">
                      <a:schemeClr val="tx1"/>
                    </a:gs>
                    <a:gs pos="30000">
                      <a:schemeClr val="tx1"/>
                    </a:gs>
                  </a:gsLst>
                  <a:lin ang="5400000" scaled="0"/>
                </a:gradFill>
              </a:rPr>
              <a:t> </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ALLEXCEPT</a:t>
            </a:r>
            <a:r>
              <a:rPr lang="en-US" sz="2400" dirty="0">
                <a:gradFill>
                  <a:gsLst>
                    <a:gs pos="2917">
                      <a:schemeClr val="tx1"/>
                    </a:gs>
                    <a:gs pos="30000">
                      <a:schemeClr val="tx1"/>
                    </a:gs>
                  </a:gsLst>
                  <a:lin ang="5400000" scaled="0"/>
                </a:gradFill>
              </a:rPr>
              <a:t>  - Return all columns in a Table except 1 or more columns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ALLSELECTED</a:t>
            </a:r>
            <a:r>
              <a:rPr lang="en-US" sz="2400" dirty="0">
                <a:gradFill>
                  <a:gsLst>
                    <a:gs pos="2917">
                      <a:schemeClr val="tx1"/>
                    </a:gs>
                    <a:gs pos="30000">
                      <a:schemeClr val="tx1"/>
                    </a:gs>
                  </a:gsLst>
                  <a:lin ang="5400000" scaled="0"/>
                </a:gradFill>
              </a:rPr>
              <a:t> – Return all values in a column selected by users in Slicers</a:t>
            </a:r>
          </a:p>
          <a:p>
            <a:pPr marL="800100" lvl="1"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800100" lvl="1" indent="-342900">
              <a:lnSpc>
                <a:spcPct val="90000"/>
              </a:lnSpc>
              <a:spcAft>
                <a:spcPts val="600"/>
              </a:spcAft>
              <a:buFont typeface="Arial" panose="020B0604020202020204" pitchFamily="34" charset="0"/>
              <a:buChar char="•"/>
            </a:pPr>
            <a:r>
              <a:rPr lang="en-US" sz="2400" b="1" dirty="0">
                <a:solidFill>
                  <a:srgbClr val="00B0F0"/>
                </a:solidFill>
              </a:rPr>
              <a:t>ALLNONBLANKROW </a:t>
            </a:r>
            <a:r>
              <a:rPr lang="en-US" sz="2400" dirty="0">
                <a:gradFill>
                  <a:gsLst>
                    <a:gs pos="2917">
                      <a:schemeClr val="tx1"/>
                    </a:gs>
                    <a:gs pos="30000">
                      <a:schemeClr val="tx1"/>
                    </a:gs>
                  </a:gsLst>
                  <a:lin ang="5400000" scaled="0"/>
                </a:gradFill>
              </a:rPr>
              <a:t>– Return all non-Blank rows</a:t>
            </a:r>
          </a:p>
        </p:txBody>
      </p:sp>
      <p:sp>
        <p:nvSpPr>
          <p:cNvPr id="2" name="Footer Placeholder 1">
            <a:extLst>
              <a:ext uri="{FF2B5EF4-FFF2-40B4-BE49-F238E27FC236}">
                <a16:creationId xmlns:a16="http://schemas.microsoft.com/office/drawing/2014/main" id="{067D1BE6-578A-4AC6-89DD-D971E99792F5}"/>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316668670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Table Functions – Return Distinct Rows</a:t>
            </a:r>
          </a:p>
        </p:txBody>
      </p:sp>
      <p:sp>
        <p:nvSpPr>
          <p:cNvPr id="18" name="Rectangle 17"/>
          <p:cNvSpPr/>
          <p:nvPr/>
        </p:nvSpPr>
        <p:spPr>
          <a:xfrm>
            <a:off x="527728" y="1702197"/>
            <a:ext cx="11568300" cy="2471446"/>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VALUES – </a:t>
            </a:r>
            <a:r>
              <a:rPr lang="en-US" sz="2400" dirty="0">
                <a:gradFill>
                  <a:gsLst>
                    <a:gs pos="2917">
                      <a:schemeClr val="tx1"/>
                    </a:gs>
                    <a:gs pos="30000">
                      <a:schemeClr val="tx1"/>
                    </a:gs>
                  </a:gsLst>
                  <a:lin ang="5400000" scaled="0"/>
                </a:gradFill>
              </a:rPr>
              <a:t>Return</a:t>
            </a:r>
            <a:r>
              <a:rPr lang="en-US" sz="2400" b="1" dirty="0">
                <a:solidFill>
                  <a:srgbClr val="00B0F0"/>
                </a:solidFill>
              </a:rPr>
              <a:t> </a:t>
            </a:r>
            <a:r>
              <a:rPr lang="en-US" sz="2400" dirty="0">
                <a:gradFill>
                  <a:gsLst>
                    <a:gs pos="2917">
                      <a:schemeClr val="tx1"/>
                    </a:gs>
                    <a:gs pos="30000">
                      <a:schemeClr val="tx1"/>
                    </a:gs>
                  </a:gsLst>
                  <a:lin ang="5400000" scaled="0"/>
                </a:gradFill>
              </a:rPr>
              <a:t>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(including blank rows)</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DISTINCT </a:t>
            </a:r>
            <a:r>
              <a:rPr lang="en-US" sz="2400" dirty="0">
                <a:gradFill>
                  <a:gsLst>
                    <a:gs pos="2917">
                      <a:schemeClr val="tx1"/>
                    </a:gs>
                    <a:gs pos="30000">
                      <a:schemeClr val="tx1"/>
                    </a:gs>
                  </a:gsLst>
                  <a:lin ang="5400000" scaled="0"/>
                </a:gradFill>
              </a:rPr>
              <a:t>- Return all distinct values in a column or Table </a:t>
            </a:r>
          </a:p>
          <a:p>
            <a:pPr>
              <a:lnSpc>
                <a:spcPct val="90000"/>
              </a:lnSpc>
              <a:spcAft>
                <a:spcPts val="600"/>
              </a:spcAft>
            </a:pPr>
            <a:r>
              <a:rPr lang="en-US" sz="2400" dirty="0">
                <a:gradFill>
                  <a:gsLst>
                    <a:gs pos="2917">
                      <a:schemeClr val="tx1"/>
                    </a:gs>
                    <a:gs pos="30000">
                      <a:schemeClr val="tx1"/>
                    </a:gs>
                  </a:gsLst>
                  <a:lin ang="5400000" scaled="0"/>
                </a:gradFill>
              </a:rPr>
              <a:t>                 </a:t>
            </a:r>
            <a:r>
              <a:rPr lang="en-US" sz="2400" b="1" dirty="0">
                <a:gradFill>
                  <a:gsLst>
                    <a:gs pos="2917">
                      <a:schemeClr val="tx1"/>
                    </a:gs>
                    <a:gs pos="30000">
                      <a:schemeClr val="tx1"/>
                    </a:gs>
                  </a:gsLst>
                  <a:lin ang="5400000" scaled="0"/>
                </a:gradFill>
              </a:rPr>
              <a:t>(not including blank rows)</a:t>
            </a:r>
          </a:p>
          <a:p>
            <a:pPr>
              <a:lnSpc>
                <a:spcPct val="90000"/>
              </a:lnSpc>
              <a:spcAft>
                <a:spcPts val="600"/>
              </a:spcAft>
            </a:pPr>
            <a:endParaRPr lang="en-US" sz="2400" b="1" dirty="0">
              <a:solidFill>
                <a:srgbClr val="00B0F0"/>
              </a:solidFill>
            </a:endParaRPr>
          </a:p>
        </p:txBody>
      </p:sp>
      <p:sp>
        <p:nvSpPr>
          <p:cNvPr id="2" name="Footer Placeholder 1">
            <a:extLst>
              <a:ext uri="{FF2B5EF4-FFF2-40B4-BE49-F238E27FC236}">
                <a16:creationId xmlns:a16="http://schemas.microsoft.com/office/drawing/2014/main" id="{99F82A9E-F86E-4D9C-AF9B-57A052876E14}"/>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75591106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866" y="36543"/>
            <a:ext cx="11453776"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Table Functions – Return Distinct Value</a:t>
            </a:r>
          </a:p>
        </p:txBody>
      </p:sp>
      <p:sp>
        <p:nvSpPr>
          <p:cNvPr id="18" name="Rectangle 17"/>
          <p:cNvSpPr/>
          <p:nvPr/>
        </p:nvSpPr>
        <p:spPr>
          <a:xfrm>
            <a:off x="527728" y="980302"/>
            <a:ext cx="11568300" cy="5496889"/>
          </a:xfrm>
          <a:prstGeom prst="rect">
            <a:avLst/>
          </a:prstGeom>
        </p:spPr>
        <p:txBody>
          <a:bodyPr wrap="square">
            <a:spAutoFit/>
          </a:bodyPr>
          <a:lstStyle/>
          <a:p>
            <a:pPr marL="342900" indent="-342900">
              <a:lnSpc>
                <a:spcPct val="90000"/>
              </a:lnSpc>
              <a:spcAft>
                <a:spcPts val="600"/>
              </a:spcAft>
              <a:buFont typeface="Arial" panose="020B0604020202020204" pitchFamily="34" charset="0"/>
              <a:buChar char="•"/>
            </a:pPr>
            <a:r>
              <a:rPr lang="en-US" sz="2400" b="1" dirty="0">
                <a:solidFill>
                  <a:srgbClr val="00B0F0"/>
                </a:solidFill>
              </a:rPr>
              <a:t>HASONEVALUE </a:t>
            </a:r>
            <a:r>
              <a:rPr lang="en-US" sz="2400" dirty="0">
                <a:gradFill>
                  <a:gsLst>
                    <a:gs pos="2917">
                      <a:schemeClr val="tx1"/>
                    </a:gs>
                    <a:gs pos="30000">
                      <a:schemeClr val="tx1"/>
                    </a:gs>
                  </a:gsLst>
                  <a:lin ang="5400000" scaled="0"/>
                </a:gradFill>
              </a:rPr>
              <a:t>- Returns TRUE when the context for </a:t>
            </a:r>
            <a:r>
              <a:rPr lang="en-US" sz="2400" dirty="0" err="1">
                <a:gradFill>
                  <a:gsLst>
                    <a:gs pos="2917">
                      <a:schemeClr val="tx1"/>
                    </a:gs>
                    <a:gs pos="30000">
                      <a:schemeClr val="tx1"/>
                    </a:gs>
                  </a:gsLst>
                  <a:lin ang="5400000" scaled="0"/>
                </a:gradFill>
              </a:rPr>
              <a:t>columnName</a:t>
            </a:r>
            <a:r>
              <a:rPr lang="en-US" sz="2400" dirty="0">
                <a:gradFill>
                  <a:gsLst>
                    <a:gs pos="2917">
                      <a:schemeClr val="tx1"/>
                    </a:gs>
                    <a:gs pos="30000">
                      <a:schemeClr val="tx1"/>
                    </a:gs>
                  </a:gsLst>
                  <a:lin ang="5400000" scaled="0"/>
                </a:gradFill>
              </a:rPr>
              <a:t> has been filtered down to one distinct value only. Otherwise is FALSE</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a:p>
            <a:r>
              <a:rPr lang="en-US" b="1" dirty="0">
                <a:solidFill>
                  <a:srgbClr val="00B0F0"/>
                </a:solidFill>
              </a:rPr>
              <a:t>            Header =  IF ( HASONEVALUE ( </a:t>
            </a:r>
            <a:r>
              <a:rPr lang="en-US" b="1" dirty="0" err="1">
                <a:solidFill>
                  <a:srgbClr val="00B0F0"/>
                </a:solidFill>
              </a:rPr>
              <a:t>ProductDim</a:t>
            </a:r>
            <a:r>
              <a:rPr lang="en-US" b="1" dirty="0">
                <a:solidFill>
                  <a:srgbClr val="00B0F0"/>
                </a:solidFill>
              </a:rPr>
              <a:t>[Price Band] ),</a:t>
            </a:r>
          </a:p>
          <a:p>
            <a:r>
              <a:rPr lang="en-US" b="1" dirty="0">
                <a:solidFill>
                  <a:srgbClr val="00B0F0"/>
                </a:solidFill>
              </a:rPr>
              <a:t>                                       CONCATENATE (“Report Header for Price Band : ",</a:t>
            </a:r>
          </a:p>
          <a:p>
            <a:r>
              <a:rPr lang="en-US" b="1" dirty="0">
                <a:solidFill>
                  <a:srgbClr val="00B0F0"/>
                </a:solidFill>
              </a:rPr>
              <a:t>                                       VALUES ( </a:t>
            </a:r>
            <a:r>
              <a:rPr lang="en-US" b="1" dirty="0" err="1">
                <a:solidFill>
                  <a:srgbClr val="00B0F0"/>
                </a:solidFill>
              </a:rPr>
              <a:t>ProductDim</a:t>
            </a:r>
            <a:r>
              <a:rPr lang="en-US" b="1" dirty="0">
                <a:solidFill>
                  <a:srgbClr val="00B0F0"/>
                </a:solidFill>
              </a:rPr>
              <a:t>[Price Band] )),</a:t>
            </a:r>
          </a:p>
          <a:p>
            <a:r>
              <a:rPr lang="en-US" b="1" dirty="0">
                <a:solidFill>
                  <a:srgbClr val="00B0F0"/>
                </a:solidFill>
              </a:rPr>
              <a:t>                               "Overall Report")</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                 </a:t>
            </a:r>
            <a:endParaRPr lang="en-US" sz="24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b="1" dirty="0">
                <a:solidFill>
                  <a:srgbClr val="00B0F0"/>
                </a:solidFill>
              </a:rPr>
              <a:t>SELECTEDVALUE </a:t>
            </a:r>
            <a:r>
              <a:rPr lang="en-US" sz="2400" dirty="0">
                <a:gradFill>
                  <a:gsLst>
                    <a:gs pos="2917">
                      <a:schemeClr val="tx1"/>
                    </a:gs>
                    <a:gs pos="30000">
                      <a:schemeClr val="tx1"/>
                    </a:gs>
                  </a:gsLst>
                  <a:lin ang="5400000" scaled="0"/>
                </a:gradFill>
              </a:rPr>
              <a:t>- Returns the value when the context for </a:t>
            </a:r>
            <a:r>
              <a:rPr lang="en-US" sz="2400" dirty="0" err="1">
                <a:gradFill>
                  <a:gsLst>
                    <a:gs pos="2917">
                      <a:schemeClr val="tx1"/>
                    </a:gs>
                    <a:gs pos="30000">
                      <a:schemeClr val="tx1"/>
                    </a:gs>
                  </a:gsLst>
                  <a:lin ang="5400000" scaled="0"/>
                </a:gradFill>
              </a:rPr>
              <a:t>columnName</a:t>
            </a:r>
            <a:r>
              <a:rPr lang="en-US" sz="2400" dirty="0">
                <a:gradFill>
                  <a:gsLst>
                    <a:gs pos="2917">
                      <a:schemeClr val="tx1"/>
                    </a:gs>
                    <a:gs pos="30000">
                      <a:schemeClr val="tx1"/>
                    </a:gs>
                  </a:gsLst>
                  <a:lin ang="5400000" scaled="0"/>
                </a:gradFill>
              </a:rPr>
              <a:t> has been filtered down to one distinct value only. Otherwise returns </a:t>
            </a:r>
            <a:r>
              <a:rPr lang="en-US" sz="2400" dirty="0" err="1">
                <a:gradFill>
                  <a:gsLst>
                    <a:gs pos="2917">
                      <a:schemeClr val="tx1"/>
                    </a:gs>
                    <a:gs pos="30000">
                      <a:schemeClr val="tx1"/>
                    </a:gs>
                  </a:gsLst>
                  <a:lin ang="5400000" scaled="0"/>
                </a:gradFill>
              </a:rPr>
              <a:t>alternateResult</a:t>
            </a:r>
            <a:r>
              <a:rPr lang="en-US" sz="2400" dirty="0">
                <a:gradFill>
                  <a:gsLst>
                    <a:gs pos="2917">
                      <a:schemeClr val="tx1"/>
                    </a:gs>
                    <a:gs pos="30000">
                      <a:schemeClr val="tx1"/>
                    </a:gs>
                  </a:gsLst>
                  <a:lin ang="5400000" scaled="0"/>
                </a:gradFill>
              </a:rPr>
              <a:t>.</a:t>
            </a:r>
          </a:p>
          <a:p>
            <a:r>
              <a:rPr lang="en-US" b="1" dirty="0">
                <a:solidFill>
                  <a:srgbClr val="00B0F0"/>
                </a:solidFill>
              </a:rPr>
              <a:t>            Header (SELECTEDVALUE) = </a:t>
            </a:r>
          </a:p>
          <a:p>
            <a:r>
              <a:rPr lang="en-US" b="1" dirty="0">
                <a:solidFill>
                  <a:srgbClr val="00B0F0"/>
                </a:solidFill>
              </a:rPr>
              <a:t>                              VAR </a:t>
            </a:r>
            <a:r>
              <a:rPr lang="en-US" b="1" dirty="0" err="1">
                <a:solidFill>
                  <a:srgbClr val="00B0F0"/>
                </a:solidFill>
              </a:rPr>
              <a:t>selectedPriceBand</a:t>
            </a:r>
            <a:r>
              <a:rPr lang="en-US" b="1" dirty="0">
                <a:solidFill>
                  <a:srgbClr val="00B0F0"/>
                </a:solidFill>
              </a:rPr>
              <a:t> =SELECTEDVALUE ( </a:t>
            </a:r>
            <a:r>
              <a:rPr lang="en-US" b="1" dirty="0" err="1">
                <a:solidFill>
                  <a:srgbClr val="00B0F0"/>
                </a:solidFill>
              </a:rPr>
              <a:t>ProductDim</a:t>
            </a:r>
            <a:r>
              <a:rPr lang="en-US" b="1" dirty="0">
                <a:solidFill>
                  <a:srgbClr val="00B0F0"/>
                </a:solidFill>
              </a:rPr>
              <a:t>[Price Band] )</a:t>
            </a:r>
          </a:p>
          <a:p>
            <a:r>
              <a:rPr lang="en-US" b="1" dirty="0">
                <a:solidFill>
                  <a:srgbClr val="00B0F0"/>
                </a:solidFill>
              </a:rPr>
              <a:t>                              RETURN</a:t>
            </a:r>
          </a:p>
          <a:p>
            <a:r>
              <a:rPr lang="en-US" b="1" dirty="0">
                <a:solidFill>
                  <a:srgbClr val="00B0F0"/>
                </a:solidFill>
              </a:rPr>
              <a:t>                              IF ( ISBLANK ( </a:t>
            </a:r>
            <a:r>
              <a:rPr lang="en-US" b="1" dirty="0" err="1">
                <a:solidFill>
                  <a:srgbClr val="00B0F0"/>
                </a:solidFill>
              </a:rPr>
              <a:t>selectedPriceBand</a:t>
            </a:r>
            <a:r>
              <a:rPr lang="en-US" b="1" dirty="0">
                <a:solidFill>
                  <a:srgbClr val="00B0F0"/>
                </a:solidFill>
              </a:rPr>
              <a:t> ),  "Overall Report",</a:t>
            </a:r>
          </a:p>
          <a:p>
            <a:r>
              <a:rPr lang="en-US" b="1" dirty="0">
                <a:solidFill>
                  <a:srgbClr val="00B0F0"/>
                </a:solidFill>
              </a:rPr>
              <a:t>                                 CONCATENATE ( "Report Header for Price Band: ", </a:t>
            </a:r>
            <a:r>
              <a:rPr lang="en-US" b="1" dirty="0" err="1">
                <a:solidFill>
                  <a:srgbClr val="00B0F0"/>
                </a:solidFill>
              </a:rPr>
              <a:t>selectedPriceBand</a:t>
            </a:r>
            <a:r>
              <a:rPr lang="en-US" b="1" dirty="0">
                <a:solidFill>
                  <a:srgbClr val="00B0F0"/>
                </a:solidFill>
              </a:rPr>
              <a:t> )</a:t>
            </a:r>
          </a:p>
          <a:p>
            <a:r>
              <a:rPr lang="en-US" b="1" dirty="0">
                <a:solidFill>
                  <a:srgbClr val="00B0F0"/>
                </a:solidFill>
              </a:rPr>
              <a:t>                              )</a:t>
            </a:r>
          </a:p>
          <a:p>
            <a:pPr marL="342900" indent="-342900">
              <a:lnSpc>
                <a:spcPct val="90000"/>
              </a:lnSpc>
              <a:spcAft>
                <a:spcPts val="600"/>
              </a:spcAft>
              <a:buFont typeface="Arial" panose="020B0604020202020204" pitchFamily="34" charset="0"/>
              <a:buChar char="•"/>
            </a:pPr>
            <a:endParaRPr lang="en-US" sz="2400" b="1" dirty="0">
              <a:gradFill>
                <a:gsLst>
                  <a:gs pos="2917">
                    <a:schemeClr val="tx1"/>
                  </a:gs>
                  <a:gs pos="30000">
                    <a:schemeClr val="tx1"/>
                  </a:gs>
                </a:gsLst>
                <a:lin ang="5400000" scaled="0"/>
              </a:gradFill>
            </a:endParaRPr>
          </a:p>
        </p:txBody>
      </p:sp>
      <p:sp>
        <p:nvSpPr>
          <p:cNvPr id="2" name="Footer Placeholder 1">
            <a:extLst>
              <a:ext uri="{FF2B5EF4-FFF2-40B4-BE49-F238E27FC236}">
                <a16:creationId xmlns:a16="http://schemas.microsoft.com/office/drawing/2014/main" id="{99F82A9E-F86E-4D9C-AF9B-57A052876E14}"/>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170424166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410731" y="3344629"/>
            <a:ext cx="1587610" cy="2205794"/>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307" y="2739808"/>
            <a:ext cx="1791013" cy="3459482"/>
          </a:xfrm>
          <a:prstGeom prst="rect">
            <a:avLst/>
          </a:prstGeom>
          <a:ln w="3175">
            <a:noFill/>
          </a:ln>
        </p:spPr>
      </p:pic>
      <p:sp>
        <p:nvSpPr>
          <p:cNvPr id="6" name="Rectangle 5"/>
          <p:cNvSpPr/>
          <p:nvPr/>
        </p:nvSpPr>
        <p:spPr>
          <a:xfrm>
            <a:off x="865" y="487"/>
            <a:ext cx="12190271" cy="69503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dirty="0">
              <a:solidFill>
                <a:prstClr val="white"/>
              </a:solidFill>
              <a:latin typeface="Segoe UI" panose="020B0502040204020203" pitchFamily="34" charset="0"/>
              <a:cs typeface="Segoe UI" panose="020B0502040204020203" pitchFamily="34" charset="0"/>
            </a:endParaRPr>
          </a:p>
        </p:txBody>
      </p:sp>
      <p:sp>
        <p:nvSpPr>
          <p:cNvPr id="7" name="Title 6"/>
          <p:cNvSpPr txBox="1">
            <a:spLocks noGrp="1"/>
          </p:cNvSpPr>
          <p:nvPr>
            <p:ph type="title" idx="4294967295"/>
          </p:nvPr>
        </p:nvSpPr>
        <p:spPr>
          <a:xfrm>
            <a:off x="0" y="36543"/>
            <a:ext cx="11454641" cy="657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Basic Table Functions – Return Filtered Set of Rows</a:t>
            </a:r>
          </a:p>
        </p:txBody>
      </p:sp>
      <p:sp>
        <p:nvSpPr>
          <p:cNvPr id="3" name="Rectangle 2"/>
          <p:cNvSpPr/>
          <p:nvPr/>
        </p:nvSpPr>
        <p:spPr>
          <a:xfrm>
            <a:off x="479008" y="1716322"/>
            <a:ext cx="11233984" cy="369332"/>
          </a:xfrm>
          <a:prstGeom prst="rect">
            <a:avLst/>
          </a:prstGeom>
        </p:spPr>
        <p:txBody>
          <a:bodyPr wrap="square">
            <a:spAutoFit/>
          </a:bodyPr>
          <a:lstStyle/>
          <a:p>
            <a:r>
              <a:rPr lang="en-US" b="1" dirty="0">
                <a:solidFill>
                  <a:srgbClr val="00B0F0"/>
                </a:solidFill>
              </a:rPr>
              <a:t>FILTER(ALL(GeographyDim[Region], GeographyDim[State]), GeographyDim[Region] = “Central”) </a:t>
            </a:r>
            <a:endParaRPr lang="en-US" dirty="0"/>
          </a:p>
        </p:txBody>
      </p:sp>
      <p:sp>
        <p:nvSpPr>
          <p:cNvPr id="4" name="Rectangle 3"/>
          <p:cNvSpPr/>
          <p:nvPr/>
        </p:nvSpPr>
        <p:spPr>
          <a:xfrm>
            <a:off x="355042" y="2734010"/>
            <a:ext cx="4655369" cy="1754326"/>
          </a:xfrm>
          <a:prstGeom prst="rect">
            <a:avLst/>
          </a:prstGeom>
        </p:spPr>
        <p:txBody>
          <a:bodyPr wrap="square">
            <a:spAutoFit/>
          </a:bodyPr>
          <a:lstStyle/>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Take all unique combinations of GeographyDim[Region], GeographyDim[State]</a:t>
            </a:r>
          </a:p>
          <a:p>
            <a:endParaRPr lang="en-US" dirty="0">
              <a:gradFill>
                <a:gsLst>
                  <a:gs pos="2917">
                    <a:schemeClr val="tx1"/>
                  </a:gs>
                  <a:gs pos="30000">
                    <a:schemeClr val="tx1"/>
                  </a:gs>
                </a:gsLst>
                <a:lin ang="5400000" scaled="0"/>
              </a:gradFill>
            </a:endParaRPr>
          </a:p>
          <a:p>
            <a:pPr marL="285750" indent="-285750">
              <a:buFont typeface="Arial" panose="020B0604020202020204" pitchFamily="34" charset="0"/>
              <a:buChar char="•"/>
            </a:pPr>
            <a:r>
              <a:rPr lang="en-US" dirty="0">
                <a:gradFill>
                  <a:gsLst>
                    <a:gs pos="2917">
                      <a:schemeClr val="tx1"/>
                    </a:gs>
                    <a:gs pos="30000">
                      <a:schemeClr val="tx1"/>
                    </a:gs>
                  </a:gsLst>
                  <a:lin ang="5400000" scaled="0"/>
                </a:gradFill>
              </a:rPr>
              <a:t>Filter down to the rows where GeographyDim[Region] = “Central”</a:t>
            </a:r>
            <a:endParaRPr lang="en-US" dirty="0"/>
          </a:p>
        </p:txBody>
      </p:sp>
      <p:sp>
        <p:nvSpPr>
          <p:cNvPr id="12" name="Rectangle 11"/>
          <p:cNvSpPr/>
          <p:nvPr/>
        </p:nvSpPr>
        <p:spPr bwMode="auto">
          <a:xfrm>
            <a:off x="5979307" y="2955341"/>
            <a:ext cx="1791013" cy="2265464"/>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9410731" y="3565017"/>
            <a:ext cx="1587610" cy="1985406"/>
          </a:xfrm>
          <a:prstGeom prst="rect">
            <a:avLst/>
          </a:prstGeom>
          <a:noFill/>
          <a:ln w="57150">
            <a:solidFill>
              <a:srgbClr val="FFC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5" name="Straight Arrow Connector 14"/>
          <p:cNvCxnSpPr/>
          <p:nvPr/>
        </p:nvCxnSpPr>
        <p:spPr>
          <a:xfrm>
            <a:off x="8041710" y="4341630"/>
            <a:ext cx="1102290" cy="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B1706279-3CD1-4B2B-BBBF-393BA66698AC}"/>
              </a:ext>
            </a:extLst>
          </p:cNvPr>
          <p:cNvSpPr>
            <a:spLocks noGrp="1"/>
          </p:cNvSpPr>
          <p:nvPr>
            <p:ph type="ftr" sz="quarter" idx="3"/>
          </p:nvPr>
        </p:nvSpPr>
        <p:spPr/>
        <p:txBody>
          <a:bodyPr/>
          <a:lstStyle/>
          <a:p>
            <a:r>
              <a:rPr lang="en-US" dirty="0"/>
              <a:t>© 2020 Microsoft. All rights reserved.</a:t>
            </a:r>
          </a:p>
        </p:txBody>
      </p:sp>
    </p:spTree>
    <p:extLst>
      <p:ext uri="{BB962C8B-B14F-4D97-AF65-F5344CB8AC3E}">
        <p14:creationId xmlns:p14="http://schemas.microsoft.com/office/powerpoint/2010/main" val="299738048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STB Conversations 2013">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E9BD5E2DAB4FB40A2EA7E8D43D511D7" ma:contentTypeVersion="8" ma:contentTypeDescription="Create a new document." ma:contentTypeScope="" ma:versionID="a88581fb5169e765c4d7ee8b730da514">
  <xsd:schema xmlns:xsd="http://www.w3.org/2001/XMLSchema" xmlns:xs="http://www.w3.org/2001/XMLSchema" xmlns:p="http://schemas.microsoft.com/office/2006/metadata/properties" xmlns:ns2="b2855774-7864-472c-b53f-a1c9f38f1d59" targetNamespace="http://schemas.microsoft.com/office/2006/metadata/properties" ma:root="true" ma:fieldsID="9c3b61a897072dbf1ce405b97b756f98" ns2:_="">
    <xsd:import namespace="b2855774-7864-472c-b53f-a1c9f38f1d5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855774-7864-472c-b53f-a1c9f38f1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3F0509-9197-4F66-BE77-8B1847B37DE2}">
  <ds:schemaRefs>
    <ds:schemaRef ds:uri="1a92240f-489f-46c8-9630-a1a42f5a7925"/>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1CEBD0B-1162-481A-A4FE-8439B5E2D7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2855774-7864-472c-b53f-a1c9f38f1d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B9C277-C7D3-4B46-B5F5-1BC5F4C792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BI Architectures</Template>
  <TotalTime>0</TotalTime>
  <Words>21114</Words>
  <Application>Microsoft Office PowerPoint</Application>
  <PresentationFormat>Widescreen</PresentationFormat>
  <Paragraphs>2773</Paragraphs>
  <Slides>196</Slides>
  <Notes>192</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196</vt:i4>
      </vt:variant>
    </vt:vector>
  </HeadingPairs>
  <TitlesOfParts>
    <vt:vector size="206" baseType="lpstr">
      <vt:lpstr>Arial</vt:lpstr>
      <vt:lpstr>Calibri</vt:lpstr>
      <vt:lpstr>Courier New</vt:lpstr>
      <vt:lpstr>Segoe UI</vt:lpstr>
      <vt:lpstr>Segoe UI Light</vt:lpstr>
      <vt:lpstr>Segoe UI Semibold</vt:lpstr>
      <vt:lpstr>Times New Roman</vt:lpstr>
      <vt:lpstr>Wingdings</vt:lpstr>
      <vt:lpstr>1_STB Conversations 2013</vt:lpstr>
      <vt:lpstr>think-cell Slide</vt:lpstr>
      <vt:lpstr>Instructor Notes</vt:lpstr>
      <vt:lpstr>Data Modeling and Data Shaping</vt:lpstr>
      <vt:lpstr>Prerequisites and Setup Steps</vt:lpstr>
      <vt:lpstr>COURSE OBJECTIVES </vt:lpstr>
      <vt:lpstr>COURSE AGENDA</vt:lpstr>
      <vt:lpstr>Introduction</vt:lpstr>
      <vt:lpstr>Event Evaluation Your feedback is important to us!</vt:lpstr>
      <vt:lpstr>Get Involved on Social</vt:lpstr>
      <vt:lpstr>Power Platform Community</vt:lpstr>
      <vt:lpstr>What we  are Trying to Help with </vt:lpstr>
      <vt:lpstr>Microsoft Power Platform </vt:lpstr>
      <vt:lpstr>Anatomy of a Dashboard</vt:lpstr>
      <vt:lpstr>Module 1 –  Getting the Data &amp; Basic Data Modeiling in Power BI Desktop</vt:lpstr>
      <vt:lpstr>MODULE 1 OBJECTIVES </vt:lpstr>
      <vt:lpstr>Power BI Desktop Data Flow</vt:lpstr>
      <vt:lpstr>Phases in Building a Power BI Desktop File</vt:lpstr>
      <vt:lpstr>What is a Data model?</vt:lpstr>
      <vt:lpstr>Components of a data model – Fact Table</vt:lpstr>
      <vt:lpstr>Components of a data model – Dim Table</vt:lpstr>
      <vt:lpstr>Components of a data model - Relationships</vt:lpstr>
      <vt:lpstr>Data Model Brings Facts and Dimensions Together </vt:lpstr>
      <vt:lpstr>Flat or Denormalized Schema</vt:lpstr>
      <vt:lpstr>Star Schema</vt:lpstr>
      <vt:lpstr>Snowflake Schema</vt:lpstr>
      <vt:lpstr>Granularity &amp; Multiple Fact Tables </vt:lpstr>
      <vt:lpstr>How can I tell what Data Model Type I have?</vt:lpstr>
      <vt:lpstr>Connection: Live Connect</vt:lpstr>
      <vt:lpstr>Choosing storage mode: LiveConnect</vt:lpstr>
      <vt:lpstr>Connection: Direct Query to Relational Source</vt:lpstr>
      <vt:lpstr>What is unique about Power BI Desktop in Import Mode?</vt:lpstr>
      <vt:lpstr>Choosing storage mode: Import vs Direct Query</vt:lpstr>
      <vt:lpstr>Columnar Database</vt:lpstr>
      <vt:lpstr>In-Memory Database</vt:lpstr>
      <vt:lpstr>Data Types</vt:lpstr>
      <vt:lpstr>Hierarchies</vt:lpstr>
      <vt:lpstr>Sort By Column</vt:lpstr>
      <vt:lpstr>Module 1 Lab</vt:lpstr>
      <vt:lpstr>MODULE 2: Getting Started with M – Power Query Language </vt:lpstr>
      <vt:lpstr>MODULE OBJECTIVES </vt:lpstr>
      <vt:lpstr>M has amazing capabilities to transform data to optimize it for the data model</vt:lpstr>
      <vt:lpstr>How do I use M?</vt:lpstr>
      <vt:lpstr>Key Concepts of M syntax</vt:lpstr>
      <vt:lpstr>Key Concepts of M syntax</vt:lpstr>
      <vt:lpstr>Text Functions</vt:lpstr>
      <vt:lpstr>Text Functions</vt:lpstr>
      <vt:lpstr>if … then … else</vt:lpstr>
      <vt:lpstr>if … then … else using Conditional and Custom </vt:lpstr>
      <vt:lpstr>if … then … else using Columns From Examples</vt:lpstr>
      <vt:lpstr>Module 2 Lab: Create and Update Dimension Table using M</vt:lpstr>
      <vt:lpstr>MODULE 3: Fact Table, Understanding Logic Operands &amp; Functions</vt:lpstr>
      <vt:lpstr>MODULE 3 OBJECTIVE </vt:lpstr>
      <vt:lpstr>Key Transformations</vt:lpstr>
      <vt:lpstr>Join Kinds – Merge types</vt:lpstr>
      <vt:lpstr>Join Kinds – Other Combining Queries</vt:lpstr>
      <vt:lpstr>Fuzzy Merge allows you to apply Fuzzy Matching algorithms when comparing columns and try to find matches across tables being merged.</vt:lpstr>
      <vt:lpstr>Data Profiling allows you to easily and quickly understand data distribution</vt:lpstr>
      <vt:lpstr>Row Context and Multiple Tables – RELATED Function</vt:lpstr>
      <vt:lpstr>RELATED Function Example</vt:lpstr>
      <vt:lpstr>What is a Default Summarization?</vt:lpstr>
      <vt:lpstr>Quick Measures are wizard driven DAX calculations</vt:lpstr>
      <vt:lpstr>Module 3 Lab: Import and Transform Create additional fact Table </vt:lpstr>
      <vt:lpstr>MODULE 4: Parameters &amp; Introduction to DAX </vt:lpstr>
      <vt:lpstr>MODULE 4 OBJECTIVE </vt:lpstr>
      <vt:lpstr>Variable and Parameters</vt:lpstr>
      <vt:lpstr>Custom Functions</vt:lpstr>
      <vt:lpstr>User Enter Data to add a table on the fly.  They make great mapping tables. </vt:lpstr>
      <vt:lpstr>DAX Level Set</vt:lpstr>
      <vt:lpstr>Path to DAX Expertise</vt:lpstr>
      <vt:lpstr>DAX Foundations</vt:lpstr>
      <vt:lpstr>What is a Calculated Column?</vt:lpstr>
      <vt:lpstr>Calculated Column in DAX</vt:lpstr>
      <vt:lpstr>Calculated Column – Accessing columns from other Tables in model</vt:lpstr>
      <vt:lpstr>When is a Calculated Column Evaluated?</vt:lpstr>
      <vt:lpstr>DAX Foundations</vt:lpstr>
      <vt:lpstr>What is a Measure?</vt:lpstr>
      <vt:lpstr>Measure, Use Case 1: Using One Measure in Another</vt:lpstr>
      <vt:lpstr>Measure, Use Case 2: More Complex Calculations</vt:lpstr>
      <vt:lpstr>Measure, Use Case 3: More Complex Calculations Using Variables</vt:lpstr>
      <vt:lpstr>Calculated Column vs. Measure - When to Use What</vt:lpstr>
      <vt:lpstr>PATH to DAX Expertise</vt:lpstr>
      <vt:lpstr>DAX Function Types</vt:lpstr>
      <vt:lpstr>Evaluation Context</vt:lpstr>
      <vt:lpstr>Row context in Calculated Column</vt:lpstr>
      <vt:lpstr>Evaluation Context</vt:lpstr>
      <vt:lpstr>Filter Context in Measures</vt:lpstr>
      <vt:lpstr>Filter Context in a Measure – Example 2</vt:lpstr>
      <vt:lpstr>Filter Context in a Measure</vt:lpstr>
      <vt:lpstr>Filter Context and Multiple Tables </vt:lpstr>
      <vt:lpstr>Filter Context and Multiple Tables </vt:lpstr>
      <vt:lpstr>Filter Context and Multiple Tables – Right Arrow Direction </vt:lpstr>
      <vt:lpstr>Filter Context and Multiple Tables – Wrong Arrow Direction </vt:lpstr>
      <vt:lpstr>Evaluation Context Multiple Table – Summary and Take Aways</vt:lpstr>
      <vt:lpstr>Applications of Table functions</vt:lpstr>
      <vt:lpstr>Basic TABLE functions</vt:lpstr>
      <vt:lpstr>Basic Table functions – Return All Rows</vt:lpstr>
      <vt:lpstr>Basic Table functions – ALL versions</vt:lpstr>
      <vt:lpstr>Basic Table Functions – Return Distinct Rows</vt:lpstr>
      <vt:lpstr>Basic Table Functions – Return Distinct Value</vt:lpstr>
      <vt:lpstr>Basic Table Functions – Return Filtered Set of Rows</vt:lpstr>
      <vt:lpstr>When is a Measure Evaluated?</vt:lpstr>
      <vt:lpstr>All of the queries in our file are dependent on the file being in a specified path</vt:lpstr>
      <vt:lpstr>Create Parameters</vt:lpstr>
      <vt:lpstr>Use blank query to create Dynamic Path </vt:lpstr>
      <vt:lpstr>Use the Actuals_Path query as a variable in other queries</vt:lpstr>
      <vt:lpstr>Follow a similar patter to make the Budget CSV file dynamic</vt:lpstr>
      <vt:lpstr>Create a function to get number of days from start of year</vt:lpstr>
      <vt:lpstr>Use Enter Data to create a Change Log</vt:lpstr>
      <vt:lpstr>Module 4a Lab - bonus</vt:lpstr>
      <vt:lpstr>MODULE 5: Working with Functions, DAX CALCULATE, Custom functions </vt:lpstr>
      <vt:lpstr>MODULE 5 OBJECTIVES </vt:lpstr>
      <vt:lpstr>PATH to DAX Expertise</vt:lpstr>
      <vt:lpstr>Why is CALCULATE Useful?</vt:lpstr>
      <vt:lpstr>Here is how you do it with CALCULATE</vt:lpstr>
      <vt:lpstr>Anatomy of CALCULATE</vt:lpstr>
      <vt:lpstr>CALCULATE – The Most Important Function in DAX</vt:lpstr>
      <vt:lpstr>CALCULATE – Add Filter</vt:lpstr>
      <vt:lpstr>CALCULATE – The Most Important Function in DAX</vt:lpstr>
      <vt:lpstr>CALCULATE – Ignore an Existing Filter</vt:lpstr>
      <vt:lpstr>CALCULATE – Ignore an Existing Filter</vt:lpstr>
      <vt:lpstr>CALCULATE – Ignore Existing Filter</vt:lpstr>
      <vt:lpstr>CALCULATE – The Most Important Function in DAX</vt:lpstr>
      <vt:lpstr>CALCULATE – Update Existing Filter</vt:lpstr>
      <vt:lpstr>CALCULATE – The Most Important Function in DAX</vt:lpstr>
      <vt:lpstr>DAX Iterator Functions Take Advantage of Evaluation Context</vt:lpstr>
      <vt:lpstr>Table Functions Application – Iterators</vt:lpstr>
      <vt:lpstr>Table Functions Application – Iterators</vt:lpstr>
      <vt:lpstr>Table Functions Application – Iterators</vt:lpstr>
      <vt:lpstr>Row Context in a Measure – Iterator Functions</vt:lpstr>
      <vt:lpstr>Why Can an Iterator be a Better Approach then a Calculated Column?</vt:lpstr>
      <vt:lpstr>CALCULATE – Converting Row Context to Filter Context (Example 1) </vt:lpstr>
      <vt:lpstr>Other Iterator Functions</vt:lpstr>
      <vt:lpstr>Table Functions –  Summary and Application</vt:lpstr>
      <vt:lpstr>CALCULATE – Steps in Evaluating the CALCULATE Function</vt:lpstr>
      <vt:lpstr>Introducing Time Intelligence – There is an App for that!!</vt:lpstr>
      <vt:lpstr>Advanced DAX – Month over Month</vt:lpstr>
      <vt:lpstr>Advanced DAX – Monthly Active Users</vt:lpstr>
      <vt:lpstr>Other Time Intelligence Functions</vt:lpstr>
      <vt:lpstr>KNOWLEDGE CHECK Module 6 </vt:lpstr>
      <vt:lpstr>KNOWLEDGE CHECK Module 5</vt:lpstr>
      <vt:lpstr>MODULE 5 Lab:  </vt:lpstr>
      <vt:lpstr>MODULE 6: Modeling with Power BI &amp; Optimization techniques </vt:lpstr>
      <vt:lpstr>MODULE 6 OBJECTIVES </vt:lpstr>
      <vt:lpstr>Data Modeling </vt:lpstr>
      <vt:lpstr>Move calculations to the source</vt:lpstr>
      <vt:lpstr>Remove unused tables and columns</vt:lpstr>
      <vt:lpstr>Avoid high precision/cardinality columns</vt:lpstr>
      <vt:lpstr>Use integers instead of strings</vt:lpstr>
      <vt:lpstr>Use integer surrogate keys, pre-sort them</vt:lpstr>
      <vt:lpstr>Be careful with bi-directional relationships</vt:lpstr>
      <vt:lpstr>Set Default Summarization</vt:lpstr>
      <vt:lpstr>Best Practices with DAX Calculated Columns</vt:lpstr>
      <vt:lpstr>Use variables instead of repeating measures</vt:lpstr>
      <vt:lpstr>Use DIVIDE() instead of /</vt:lpstr>
      <vt:lpstr>Calculate ratios efficiently</vt:lpstr>
      <vt:lpstr>Don’t change blanks to zeros or other values</vt:lpstr>
      <vt:lpstr>Use SELECTEDVALUE() instead of HASONEVALUE()</vt:lpstr>
      <vt:lpstr>Use SELECTEDVALUE() instead of VALUES()</vt:lpstr>
      <vt:lpstr>Use DISTINCT() and VALUES() functions consistently</vt:lpstr>
      <vt:lpstr>Avoid using IFERROR() and ISERROR()</vt:lpstr>
      <vt:lpstr>Use ISBLANK() instead of =BLANK() check</vt:lpstr>
      <vt:lpstr>Use FILTER(ALL(ColumnName))</vt:lpstr>
      <vt:lpstr>Do not use scalar variables in SUMMARIZE()</vt:lpstr>
      <vt:lpstr>Avoid using ADDCOLUMNS() in measure expressions</vt:lpstr>
      <vt:lpstr>Avoid string manipulation in measures</vt:lpstr>
      <vt:lpstr>KNOWLEDGE CHECK DAX Best Practice </vt:lpstr>
      <vt:lpstr>Consider subsets for very large models</vt:lpstr>
      <vt:lpstr>Key takeaways to design a good Power BI Desktop data model</vt:lpstr>
      <vt:lpstr>Performance Analyzer</vt:lpstr>
      <vt:lpstr>KNOWLEDGE CHECK Module 6</vt:lpstr>
      <vt:lpstr>Module 6 Lab –  Basic Best Practices</vt:lpstr>
      <vt:lpstr>MODULE 7: Are we there yet? Summary Lab and Surveys </vt:lpstr>
      <vt:lpstr>Module 7 Lab </vt:lpstr>
      <vt:lpstr>Event Evaluation Your feedback is important to us!</vt:lpstr>
      <vt:lpstr>Power BI Support Resources</vt:lpstr>
      <vt:lpstr>Questions?</vt:lpstr>
      <vt:lpstr>Appendix</vt:lpstr>
      <vt:lpstr>KNOWLEDGE CHECK Module 3</vt:lpstr>
      <vt:lpstr>KNOWLEDGE CHECK ANSWERS Module 1</vt:lpstr>
      <vt:lpstr>KNOWLEDGE CHECK Module 2 – post Lab questions</vt:lpstr>
      <vt:lpstr>KNOWLEDGE CHECK ANSWERS Module 2</vt:lpstr>
      <vt:lpstr>KNOWLEDGE CHECK ANSWERS Module 3</vt:lpstr>
      <vt:lpstr>KNOWLEDGE CHECK ANSWERS Module 5</vt:lpstr>
      <vt:lpstr>KNOWLEDGE CHECK ANSWERS Module 6</vt:lpstr>
      <vt:lpstr>KNOWLEDGE CHECK ANSWERS Module 7</vt:lpstr>
      <vt:lpstr>Appendix 2 Power BI Compressing data mechanism</vt:lpstr>
      <vt:lpstr>Aggregations</vt:lpstr>
      <vt:lpstr>How Power BI Compresses Data – Dictionary Encoding</vt:lpstr>
      <vt:lpstr>How Power BI Compresses Data – Run Length Encoding</vt:lpstr>
      <vt:lpstr>Practical Example of Compression</vt:lpstr>
      <vt:lpstr>Appendix 3 Advanced DAX  &amp; Time Intelligence </vt:lpstr>
      <vt:lpstr>Before we get to Time Intelligence - Let us apply all of the DAX techniques </vt:lpstr>
      <vt:lpstr>Before we get to Time Intelligence - Let us apply all of the DAX techniques </vt:lpstr>
      <vt:lpstr>Let us apply all of the data modeling techniques </vt:lpstr>
      <vt:lpstr>Let us apply all of the data modeling techniques </vt:lpstr>
      <vt:lpstr>Let us apply all of data modeling techniques </vt:lpstr>
      <vt:lpstr>Let us apply all of the data modeling techniques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2015-04-15T05:50:26Z</dcterms:created>
  <dcterms:modified xsi:type="dcterms:W3CDTF">2020-04-02T07:01:34Z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TaxKeyword">
    <vt:lpwstr/>
  </property>
  <property fmtid="{D5CDD505-2E9C-101B-9397-08002B2CF9AE}" pid="4" name="ContentTypeId">
    <vt:lpwstr>0x010100CE9BD5E2DAB4FB40A2EA7E8D43D511D7</vt:lpwstr>
  </property>
  <property fmtid="{D5CDD505-2E9C-101B-9397-08002B2CF9AE}" pid="5" name="TaxCatchAll">
    <vt:lpwstr/>
  </property>
  <property fmtid="{D5CDD505-2E9C-101B-9397-08002B2CF9AE}" pid="6" name="TaxKeywordTaxHTField">
    <vt:lpwstr/>
  </property>
  <property fmtid="{D5CDD505-2E9C-101B-9397-08002B2CF9AE}" pid="7" name="MSIP_Label_074e257c-5848-4582-9a6f-34a182080e71_Enabled">
    <vt:lpwstr>True</vt:lpwstr>
  </property>
  <property fmtid="{D5CDD505-2E9C-101B-9397-08002B2CF9AE}" pid="8" name="MSIP_Label_074e257c-5848-4582-9a6f-34a182080e71_Ref">
    <vt:lpwstr>https://api.informationprotection.azure.com/api/72f988bf-86f1-41af-91ab-2d7cd011db47</vt:lpwstr>
  </property>
  <property fmtid="{D5CDD505-2E9C-101B-9397-08002B2CF9AE}" pid="9" name="MSIP_Label_074e257c-5848-4582-9a6f-34a182080e71_AssignedBy">
    <vt:lpwstr>v-barran@microsoft.com</vt:lpwstr>
  </property>
  <property fmtid="{D5CDD505-2E9C-101B-9397-08002B2CF9AE}" pid="10" name="MSIP_Label_074e257c-5848-4582-9a6f-34a182080e71_DateCreated">
    <vt:lpwstr>2017-02-07T17:23:28.2033098-08:00</vt:lpwstr>
  </property>
  <property fmtid="{D5CDD505-2E9C-101B-9397-08002B2CF9AE}" pid="11" name="MSIP_Label_074e257c-5848-4582-9a6f-34a182080e71_Name">
    <vt:lpwstr>Confidential</vt:lpwstr>
  </property>
  <property fmtid="{D5CDD505-2E9C-101B-9397-08002B2CF9AE}" pid="12" name="MSIP_Label_074e257c-5848-4582-9a6f-34a182080e71_Extended_MSFT_Method">
    <vt:lpwstr>Manual</vt:lpwstr>
  </property>
  <property fmtid="{D5CDD505-2E9C-101B-9397-08002B2CF9AE}" pid="13" name="MSIP_Label_1a19d03a-48bc-4359-8038-5b5f6d5847c3_Enabled">
    <vt:lpwstr>True</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AssignedBy">
    <vt:lpwstr>v-barran@microsoft.com</vt:lpwstr>
  </property>
  <property fmtid="{D5CDD505-2E9C-101B-9397-08002B2CF9AE}" pid="16" name="MSIP_Label_1a19d03a-48bc-4359-8038-5b5f6d5847c3_DateCreated">
    <vt:lpwstr>2017-02-07T17:23:28.2043107-08:00</vt:lpwstr>
  </property>
  <property fmtid="{D5CDD505-2E9C-101B-9397-08002B2CF9AE}" pid="17" name="MSIP_Label_1a19d03a-48bc-4359-8038-5b5f6d5847c3_Name">
    <vt:lpwstr>Any User (No Protection)</vt:lpwstr>
  </property>
  <property fmtid="{D5CDD505-2E9C-101B-9397-08002B2CF9AE}" pid="18" name="MSIP_Label_1a19d03a-48bc-4359-8038-5b5f6d5847c3_Extended_MSFT_Method">
    <vt:lpwstr>Manual</vt:lpwstr>
  </property>
  <property fmtid="{D5CDD505-2E9C-101B-9397-08002B2CF9AE}" pid="19" name="MSIP_Label_1a19d03a-48bc-4359-8038-5b5f6d5847c3_Parent">
    <vt:lpwstr>074e257c-5848-4582-9a6f-34a182080e71</vt:lpwstr>
  </property>
  <property fmtid="{D5CDD505-2E9C-101B-9397-08002B2CF9AE}" pid="20" name="Sensitivity">
    <vt:lpwstr>Confidential Any User (No Protection)</vt:lpwstr>
  </property>
  <property fmtid="{D5CDD505-2E9C-101B-9397-08002B2CF9AE}" pid="21" name="Order">
    <vt:r8>108200</vt:r8>
  </property>
  <property fmtid="{D5CDD505-2E9C-101B-9397-08002B2CF9AE}" pid="22" name="xd_Signature">
    <vt:bool>false</vt:bool>
  </property>
  <property fmtid="{D5CDD505-2E9C-101B-9397-08002B2CF9AE}" pid="23" name="xd_ProgID">
    <vt:lpwstr/>
  </property>
  <property fmtid="{D5CDD505-2E9C-101B-9397-08002B2CF9AE}" pid="24" name="TemplateUrl">
    <vt:lpwstr/>
  </property>
</Properties>
</file>